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491" r:id="rId5"/>
    <p:sldId id="609" r:id="rId6"/>
    <p:sldId id="607" r:id="rId7"/>
    <p:sldId id="608" r:id="rId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B04FAD-A0FA-0161-5302-21DEB290B0FC}" name="Kevin Kelly" initials="KK" userId="S::kevin_mindwires.com#ext#@cccs.edu::9311da7e-cf91-4005-8fdf-8cd080899670" providerId="AD"/>
  <p188:author id="{9DF3BEB8-CF91-ABA2-D7FC-0A01E19451D1}" name="Vercauteren, Tammy (CCCS)" initials="V(" userId="S::tammy.vercauteren@cccs.edu::43388d8c-2e3a-4ca4-976d-13e89900aa2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ette Wiseman" initials="JW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CB1"/>
    <a:srgbClr val="7EA399"/>
    <a:srgbClr val="FDC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7415A-9B2D-9E27-CE31-790BE68584EC}" v="34" dt="2022-11-02T19:36:18.497"/>
    <p1510:client id="{EC72D864-3565-D7E3-051D-CC2D8F6F03FF}" v="114" dt="2022-10-31T16:47:40.823"/>
    <p1510:client id="{FD0D8908-C960-CDA2-3867-B5D62770BDEC}" v="219" dt="2022-10-31T16:45:56.9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-120" y="-7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Kelly" userId="S::kevin_mindwires.com#ext#@cccs.edu::9311da7e-cf91-4005-8fdf-8cd080899670" providerId="AD" clId="Web-{EC72D864-3565-D7E3-051D-CC2D8F6F03FF}"/>
    <pc:docChg chg="modSld">
      <pc:chgData name="Kevin Kelly" userId="S::kevin_mindwires.com#ext#@cccs.edu::9311da7e-cf91-4005-8fdf-8cd080899670" providerId="AD" clId="Web-{EC72D864-3565-D7E3-051D-CC2D8F6F03FF}" dt="2022-10-31T16:47:40.823" v="112" actId="20577"/>
      <pc:docMkLst>
        <pc:docMk/>
      </pc:docMkLst>
      <pc:sldChg chg="modSp">
        <pc:chgData name="Kevin Kelly" userId="S::kevin_mindwires.com#ext#@cccs.edu::9311da7e-cf91-4005-8fdf-8cd080899670" providerId="AD" clId="Web-{EC72D864-3565-D7E3-051D-CC2D8F6F03FF}" dt="2022-10-31T16:47:40.823" v="112" actId="20577"/>
        <pc:sldMkLst>
          <pc:docMk/>
          <pc:sldMk cId="3262645728" sldId="607"/>
        </pc:sldMkLst>
        <pc:spChg chg="mod">
          <ac:chgData name="Kevin Kelly" userId="S::kevin_mindwires.com#ext#@cccs.edu::9311da7e-cf91-4005-8fdf-8cd080899670" providerId="AD" clId="Web-{EC72D864-3565-D7E3-051D-CC2D8F6F03FF}" dt="2022-10-31T16:47:40.823" v="112" actId="20577"/>
          <ac:spMkLst>
            <pc:docMk/>
            <pc:sldMk cId="3262645728" sldId="607"/>
            <ac:spMk id="3" creationId="{76461A94-0EFE-F508-9DEF-29D9855984C6}"/>
          </ac:spMkLst>
        </pc:spChg>
      </pc:sldChg>
      <pc:sldChg chg="modSp">
        <pc:chgData name="Kevin Kelly" userId="S::kevin_mindwires.com#ext#@cccs.edu::9311da7e-cf91-4005-8fdf-8cd080899670" providerId="AD" clId="Web-{EC72D864-3565-D7E3-051D-CC2D8F6F03FF}" dt="2022-10-31T16:43:14.034" v="57" actId="20577"/>
        <pc:sldMkLst>
          <pc:docMk/>
          <pc:sldMk cId="3776465188" sldId="608"/>
        </pc:sldMkLst>
        <pc:spChg chg="mod">
          <ac:chgData name="Kevin Kelly" userId="S::kevin_mindwires.com#ext#@cccs.edu::9311da7e-cf91-4005-8fdf-8cd080899670" providerId="AD" clId="Web-{EC72D864-3565-D7E3-051D-CC2D8F6F03FF}" dt="2022-10-31T16:43:14.034" v="57" actId="20577"/>
          <ac:spMkLst>
            <pc:docMk/>
            <pc:sldMk cId="3776465188" sldId="608"/>
            <ac:spMk id="3" creationId="{76461A94-0EFE-F508-9DEF-29D9855984C6}"/>
          </ac:spMkLst>
        </pc:spChg>
      </pc:sldChg>
    </pc:docChg>
  </pc:docChgLst>
  <pc:docChgLst>
    <pc:chgData name="Vercauteren, Tammy (CCCS)" userId="S::tammy.vercauteren@cccs.edu::43388d8c-2e3a-4ca4-976d-13e89900aa2d" providerId="AD" clId="Web-{FD0D8908-C960-CDA2-3867-B5D62770BDEC}"/>
    <pc:docChg chg="modSld">
      <pc:chgData name="Vercauteren, Tammy (CCCS)" userId="S::tammy.vercauteren@cccs.edu::43388d8c-2e3a-4ca4-976d-13e89900aa2d" providerId="AD" clId="Web-{FD0D8908-C960-CDA2-3867-B5D62770BDEC}" dt="2022-10-31T16:45:56.963" v="215" actId="20577"/>
      <pc:docMkLst>
        <pc:docMk/>
      </pc:docMkLst>
      <pc:sldChg chg="modSp">
        <pc:chgData name="Vercauteren, Tammy (CCCS)" userId="S::tammy.vercauteren@cccs.edu::43388d8c-2e3a-4ca4-976d-13e89900aa2d" providerId="AD" clId="Web-{FD0D8908-C960-CDA2-3867-B5D62770BDEC}" dt="2022-10-31T16:45:56.963" v="215" actId="20577"/>
        <pc:sldMkLst>
          <pc:docMk/>
          <pc:sldMk cId="3262645728" sldId="607"/>
        </pc:sldMkLst>
        <pc:spChg chg="mod">
          <ac:chgData name="Vercauteren, Tammy (CCCS)" userId="S::tammy.vercauteren@cccs.edu::43388d8c-2e3a-4ca4-976d-13e89900aa2d" providerId="AD" clId="Web-{FD0D8908-C960-CDA2-3867-B5D62770BDEC}" dt="2022-10-31T16:45:56.963" v="215" actId="20577"/>
          <ac:spMkLst>
            <pc:docMk/>
            <pc:sldMk cId="3262645728" sldId="607"/>
            <ac:spMk id="3" creationId="{76461A94-0EFE-F508-9DEF-29D9855984C6}"/>
          </ac:spMkLst>
        </pc:spChg>
      </pc:sldChg>
    </pc:docChg>
  </pc:docChgLst>
  <pc:docChgLst>
    <pc:chgData name="Russell, Chin Ya" userId="S::chinya.russell@cccs.edu::3c6f96c8-28c8-4836-8213-5632d6c516d5" providerId="AD" clId="Web-{2337415A-9B2D-9E27-CE31-790BE68584EC}"/>
    <pc:docChg chg="addSld modSld sldOrd">
      <pc:chgData name="Russell, Chin Ya" userId="S::chinya.russell@cccs.edu::3c6f96c8-28c8-4836-8213-5632d6c516d5" providerId="AD" clId="Web-{2337415A-9B2D-9E27-CE31-790BE68584EC}" dt="2022-11-02T19:36:12.106" v="18"/>
      <pc:docMkLst>
        <pc:docMk/>
      </pc:docMkLst>
      <pc:sldChg chg="addSp delSp modSp">
        <pc:chgData name="Russell, Chin Ya" userId="S::chinya.russell@cccs.edu::3c6f96c8-28c8-4836-8213-5632d6c516d5" providerId="AD" clId="Web-{2337415A-9B2D-9E27-CE31-790BE68584EC}" dt="2022-11-02T19:30:21.820" v="1"/>
        <pc:sldMkLst>
          <pc:docMk/>
          <pc:sldMk cId="3776465188" sldId="608"/>
        </pc:sldMkLst>
        <pc:picChg chg="add del mod">
          <ac:chgData name="Russell, Chin Ya" userId="S::chinya.russell@cccs.edu::3c6f96c8-28c8-4836-8213-5632d6c516d5" providerId="AD" clId="Web-{2337415A-9B2D-9E27-CE31-790BE68584EC}" dt="2022-11-02T19:30:21.820" v="1"/>
          <ac:picMkLst>
            <pc:docMk/>
            <pc:sldMk cId="3776465188" sldId="608"/>
            <ac:picMk id="5" creationId="{6E2A0008-361B-D8C0-2EEF-B5C27D59E75C}"/>
          </ac:picMkLst>
        </pc:picChg>
      </pc:sldChg>
      <pc:sldChg chg="addSp delSp modSp new ord">
        <pc:chgData name="Russell, Chin Ya" userId="S::chinya.russell@cccs.edu::3c6f96c8-28c8-4836-8213-5632d6c516d5" providerId="AD" clId="Web-{2337415A-9B2D-9E27-CE31-790BE68584EC}" dt="2022-11-02T19:36:12.106" v="18"/>
        <pc:sldMkLst>
          <pc:docMk/>
          <pc:sldMk cId="815280080" sldId="609"/>
        </pc:sldMkLst>
        <pc:spChg chg="mod">
          <ac:chgData name="Russell, Chin Ya" userId="S::chinya.russell@cccs.edu::3c6f96c8-28c8-4836-8213-5632d6c516d5" providerId="AD" clId="Web-{2337415A-9B2D-9E27-CE31-790BE68584EC}" dt="2022-11-02T19:30:57.055" v="4" actId="20577"/>
          <ac:spMkLst>
            <pc:docMk/>
            <pc:sldMk cId="815280080" sldId="609"/>
            <ac:spMk id="2" creationId="{540BDABC-0621-DA69-1E62-9EA243AF7995}"/>
          </ac:spMkLst>
        </pc:spChg>
        <pc:spChg chg="del">
          <ac:chgData name="Russell, Chin Ya" userId="S::chinya.russell@cccs.edu::3c6f96c8-28c8-4836-8213-5632d6c516d5" providerId="AD" clId="Web-{2337415A-9B2D-9E27-CE31-790BE68584EC}" dt="2022-11-02T19:30:58.555" v="5"/>
          <ac:spMkLst>
            <pc:docMk/>
            <pc:sldMk cId="815280080" sldId="609"/>
            <ac:spMk id="3" creationId="{5965AE3D-70BF-DC20-17AD-7E386E74DC09}"/>
          </ac:spMkLst>
        </pc:spChg>
        <pc:graphicFrameChg chg="add mod ord modGraphic">
          <ac:chgData name="Russell, Chin Ya" userId="S::chinya.russell@cccs.edu::3c6f96c8-28c8-4836-8213-5632d6c516d5" providerId="AD" clId="Web-{2337415A-9B2D-9E27-CE31-790BE68584EC}" dt="2022-11-02T19:36:12.106" v="18"/>
          <ac:graphicFrameMkLst>
            <pc:docMk/>
            <pc:sldMk cId="815280080" sldId="609"/>
            <ac:graphicFrameMk id="6" creationId="{C059D91C-8595-46D9-24F7-B1B36E676485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D2E92-D147-604F-95CA-431B8E16FE8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B37E9-93E4-E149-9F8B-554ED85A7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3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E2FE0-3B95-9C48-B3ED-0D5973C269C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29F02-9BD2-BA45-A26C-D4A5014B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37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9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011" y="1285794"/>
            <a:ext cx="4183302" cy="738935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427CB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011" y="2025587"/>
            <a:ext cx="4183302" cy="807221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602B7128-4101-C34E-934A-5A276CA75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A9D820-BFF1-8848-BECE-DCF3F0EBBB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3011" y="2902859"/>
            <a:ext cx="4183302" cy="1119187"/>
          </a:xfrm>
        </p:spPr>
        <p:txBody>
          <a:bodyPr>
            <a:normAutofit/>
          </a:bodyPr>
          <a:lstStyle>
            <a:lvl1pPr marL="0" indent="0">
              <a:lnSpc>
                <a:spcPts val="1760"/>
              </a:lnSpc>
              <a:spcBef>
                <a:spcPts val="0"/>
              </a:spcBef>
              <a:spcAft>
                <a:spcPts val="0"/>
              </a:spcAft>
              <a:buNone/>
              <a:defRPr sz="130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/>
              <a:t>Click to edit Master author information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5EB46-61DF-DF44-9262-6E902E8DC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19" r="52059"/>
          <a:stretch/>
        </p:blipFill>
        <p:spPr>
          <a:xfrm>
            <a:off x="4786313" y="0"/>
            <a:ext cx="4357687" cy="514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9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27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427CB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8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29295"/>
            <a:ext cx="7886700" cy="1792562"/>
          </a:xfrm>
        </p:spPr>
        <p:txBody>
          <a:bodyPr anchor="t">
            <a:normAutofit/>
          </a:bodyPr>
          <a:lstStyle>
            <a:lvl1pPr>
              <a:defRPr sz="3200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9415D3-0A25-D247-B9A8-D3D1F1321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t="47318"/>
          <a:stretch/>
        </p:blipFill>
        <p:spPr>
          <a:xfrm>
            <a:off x="0" y="2734886"/>
            <a:ext cx="9144000" cy="24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3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9C7FDA-A241-6248-9794-E1A2934F4935}"/>
              </a:ext>
            </a:extLst>
          </p:cNvPr>
          <p:cNvSpPr/>
          <p:nvPr userDrawn="1"/>
        </p:nvSpPr>
        <p:spPr>
          <a:xfrm>
            <a:off x="574766" y="4476206"/>
            <a:ext cx="1053737" cy="600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67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98698"/>
            <a:ext cx="7886700" cy="3534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3AF5B793-A8FE-CB4C-BEAD-E0D98F0CF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8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b="0" i="0" kern="1200">
          <a:solidFill>
            <a:srgbClr val="427CB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7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45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3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3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lorado_field_CC_Let Ideas Compet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0"/>
          <a:stretch/>
        </p:blipFill>
        <p:spPr>
          <a:xfrm>
            <a:off x="4778962" y="0"/>
            <a:ext cx="4365037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5E1AA1-30F3-4841-8DD5-2971C5D40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011" y="744186"/>
            <a:ext cx="3968989" cy="1734853"/>
          </a:xfrm>
        </p:spPr>
        <p:txBody>
          <a:bodyPr>
            <a:noAutofit/>
          </a:bodyPr>
          <a:lstStyle/>
          <a:p>
            <a:r>
              <a:rPr lang="en-US" sz="2400" dirty="0"/>
              <a:t>Colorado Online @ </a:t>
            </a:r>
            <a:br>
              <a:rPr lang="en-US" sz="2400" dirty="0"/>
            </a:br>
            <a:r>
              <a:rPr lang="en-US" sz="2400" dirty="0"/>
              <a:t>Information Session:</a:t>
            </a:r>
            <a:br>
              <a:rPr lang="en-US" sz="2400" dirty="0"/>
            </a:br>
            <a:r>
              <a:rPr lang="en-US" sz="2400" dirty="0"/>
              <a:t>Enrollment Caps</a:t>
            </a:r>
            <a:br>
              <a:rPr lang="en-US" sz="2400" dirty="0"/>
            </a:br>
            <a:endParaRPr lang="en-US" sz="18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3E525-F93D-664B-A58A-065F6FA4AC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3011" y="3400148"/>
            <a:ext cx="4183302" cy="16246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1100" dirty="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 dirty="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 dirty="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 dirty="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100" dirty="0">
                <a:cs typeface="Helvetica Neue" panose="02000503000000020004" pitchFamily="2" charset="0"/>
              </a:rPr>
              <a:t>November 2, 2022</a:t>
            </a:r>
          </a:p>
        </p:txBody>
      </p: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F90A56E-1AB0-FA4F-9F86-9A5CD0D0E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11" y="2563786"/>
            <a:ext cx="2654540" cy="5230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08585" y="4843418"/>
            <a:ext cx="31085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/>
                <a:cs typeface="Helvetica Neue"/>
              </a:rPr>
              <a:t>Photo: CC BY NC Let Ideas Compete</a:t>
            </a:r>
          </a:p>
        </p:txBody>
      </p:sp>
    </p:spTree>
    <p:extLst>
      <p:ext uri="{BB962C8B-B14F-4D97-AF65-F5344CB8AC3E}">
        <p14:creationId xmlns:p14="http://schemas.microsoft.com/office/powerpoint/2010/main" val="34118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DABC-0621-DA69-1E62-9EA243AF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 Medium"/>
              </a:rPr>
              <a:t>Goals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59D91C-8595-46D9-24F7-B1B36E676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874447"/>
              </p:ext>
            </p:extLst>
          </p:nvPr>
        </p:nvGraphicFramePr>
        <p:xfrm>
          <a:off x="628650" y="1098550"/>
          <a:ext cx="7886699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2104">
                  <a:extLst>
                    <a:ext uri="{9D8B030D-6E8A-4147-A177-3AD203B41FA5}">
                      <a16:colId xmlns:a16="http://schemas.microsoft.com/office/drawing/2014/main" val="738123302"/>
                    </a:ext>
                  </a:extLst>
                </a:gridCol>
                <a:gridCol w="4174595">
                  <a:extLst>
                    <a:ext uri="{9D8B030D-6E8A-4147-A177-3AD203B41FA5}">
                      <a16:colId xmlns:a16="http://schemas.microsoft.com/office/drawing/2014/main" val="4110574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Rationale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Goals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67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3210" marR="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•Meet student needs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3210" marR="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•</a:t>
                      </a:r>
                      <a:r>
                        <a:rPr lang="en-US" sz="1500" dirty="0">
                          <a:effectLst/>
                          <a:highlight>
                            <a:srgbClr val="FFFF00"/>
                          </a:highlight>
                        </a:rPr>
                        <a:t>Ensure equity of access &amp; success</a:t>
                      </a:r>
                      <a:endParaRPr lang="en-US" dirty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283210" marR="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•Improve ease of use for students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604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3210" marR="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•Compliance with accreditation criteria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3210" marR="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•College oversight, </a:t>
                      </a:r>
                      <a:r>
                        <a:rPr lang="en-US" sz="1500" dirty="0">
                          <a:effectLst/>
                          <a:highlight>
                            <a:srgbClr val="FFFF00"/>
                          </a:highlight>
                        </a:rPr>
                        <a:t>improve efficiency</a:t>
                      </a:r>
                      <a:r>
                        <a:rPr lang="en-US" sz="1500" dirty="0">
                          <a:effectLst/>
                        </a:rPr>
                        <a:t>, leverage existing state online investments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449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3210" marR="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•Growing student demand for online learning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3210" marR="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•Increase capacity, grow enrollment</a:t>
                      </a:r>
                      <a:endParaRPr lang="en-US" dirty="0">
                        <a:effectLst/>
                      </a:endParaRPr>
                    </a:p>
                    <a:p>
                      <a:pPr marL="283210" marR="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•Offer more fully online programs</a:t>
                      </a:r>
                      <a:endParaRPr lang="en-US" dirty="0">
                        <a:effectLst/>
                      </a:endParaRPr>
                    </a:p>
                    <a:p>
                      <a:pPr marL="283210" marR="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•Increase workforce &amp; noncredit options</a:t>
                      </a:r>
                      <a:endParaRPr lang="en-US" dirty="0">
                        <a:effectLst/>
                      </a:endParaRPr>
                    </a:p>
                    <a:p>
                      <a:pPr marL="283210" marR="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•Attract new markets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7689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3210" marR="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•Economic ability to serve current &amp; future students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321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•Reduce internal competition, become more competitive externally</a:t>
                      </a:r>
                      <a:endParaRPr lang="en-US" dirty="0">
                        <a:effectLst/>
                      </a:endParaRPr>
                    </a:p>
                    <a:p>
                      <a:pPr marL="28321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•</a:t>
                      </a:r>
                      <a:r>
                        <a:rPr lang="en-US" sz="1500" dirty="0">
                          <a:effectLst/>
                          <a:highlight>
                            <a:srgbClr val="FFFF00"/>
                          </a:highlight>
                        </a:rPr>
                        <a:t>Increase revenue, Improve use of resources at a lower cost to students</a:t>
                      </a:r>
                      <a:endParaRPr lang="en-US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965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3210" marR="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•Support existing CCCS efforts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3210" indent="-28321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•Expand opportunities via technology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260826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0A5AC-C915-46FC-759B-09AB83A9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8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0B96C-8DC7-CC28-9C86-E3F3CADF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61A94-0EFE-F508-9DEF-29D985598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8698"/>
            <a:ext cx="8205240" cy="35340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latin typeface="Helvetica Neue"/>
                <a:cs typeface="Helvetica Neue"/>
              </a:rPr>
              <a:t>Colleges teach two types of section </a:t>
            </a:r>
            <a:r>
              <a:rPr lang="en-US" dirty="0"/>
              <a:t>for Colorado Online @</a:t>
            </a:r>
          </a:p>
          <a:p>
            <a:pPr lvl="1"/>
            <a:r>
              <a:rPr lang="en-US" sz="2000" dirty="0"/>
              <a:t>Home College section: Only students from your college enroll</a:t>
            </a:r>
          </a:p>
          <a:p>
            <a:pPr lvl="1"/>
            <a:r>
              <a:rPr lang="en-US" sz="2000" dirty="0">
                <a:latin typeface="Helvetica Neue Light"/>
              </a:rPr>
              <a:t>Teaching sections: Students from across CCCS enroll in a pooled section and are assigned to individual teaching sections in D2L before classes begin. Colleges assign instructors directly to teaching sections. </a:t>
            </a:r>
            <a:endParaRPr lang="en-US" sz="2000" dirty="0"/>
          </a:p>
          <a:p>
            <a:r>
              <a:rPr lang="en-US" b="1" dirty="0">
                <a:latin typeface="Helvetica Neue"/>
                <a:cs typeface="Helvetica Neue"/>
              </a:rPr>
              <a:t>Enrollment cap for the pilot = 34 </a:t>
            </a:r>
          </a:p>
          <a:p>
            <a:pPr lvl="1"/>
            <a:r>
              <a:rPr lang="en-US" sz="2000" dirty="0">
                <a:latin typeface="Helvetica Neue Light"/>
              </a:rPr>
              <a:t>Cap applies to Home College and Teaching sections (ECE &amp; SPA)</a:t>
            </a:r>
            <a:endParaRPr lang="en-US" dirty="0"/>
          </a:p>
          <a:p>
            <a:pPr lvl="1"/>
            <a:r>
              <a:rPr lang="en-US" sz="2000">
                <a:latin typeface="Helvetica Neue Light"/>
              </a:rPr>
              <a:t>Summer 2023 and beyond: Will adjust cap based on enrollment &amp; attrition data from the pilot, accreditation requirements,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4373B-055D-80DB-152C-DBD18E07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4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0B96C-8DC7-CC28-9C86-E3F3CADF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61A94-0EFE-F508-9DEF-29D985598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latin typeface="Helvetica Neue"/>
                <a:cs typeface="Helvetica Neue"/>
              </a:rPr>
              <a:t>Average enrollment at census for the pilot = 25 </a:t>
            </a:r>
          </a:p>
          <a:p>
            <a:pPr lvl="1"/>
            <a:r>
              <a:rPr lang="en-US" sz="2000" dirty="0"/>
              <a:t>Home College sections distributed to colleges based on average</a:t>
            </a:r>
          </a:p>
          <a:p>
            <a:pPr lvl="1"/>
            <a:r>
              <a:rPr lang="en-US" sz="2000">
                <a:latin typeface="Helvetica Neue Light"/>
              </a:rPr>
              <a:t>Teaching section enrollment managed centrally</a:t>
            </a:r>
            <a:endParaRPr lang="en-US" sz="2000"/>
          </a:p>
          <a:p>
            <a:pPr lvl="1"/>
            <a:r>
              <a:rPr lang="en-US" sz="2000">
                <a:latin typeface="Helvetica Neue Light"/>
              </a:rPr>
              <a:t>Target supports financial model 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4373B-055D-80DB-152C-DBD18E07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5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dWires Lumen Preso 202001" id="{C29EFE92-581F-5D47-B2AF-0C9127E203EF}" vid="{1501041B-CFA7-2044-9492-6B0AC2F62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9ab936e1-5038-4400-9cb6-ccddf211baf2" xsi:nil="true"/>
    <CommitteeType xmlns="9ab936e1-5038-4400-9cb6-ccddf211baf2">
      <Value>Project Team</Value>
    </Committee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35B9F9A4C8B345BC5D7DF51D048CEE" ma:contentTypeVersion="11" ma:contentTypeDescription="Create a new document." ma:contentTypeScope="" ma:versionID="3c7a3cd503e84f2c0e0fe44c01825831">
  <xsd:schema xmlns:xsd="http://www.w3.org/2001/XMLSchema" xmlns:xs="http://www.w3.org/2001/XMLSchema" xmlns:p="http://schemas.microsoft.com/office/2006/metadata/properties" xmlns:ns2="9ab936e1-5038-4400-9cb6-ccddf211baf2" xmlns:ns3="4fad15b3-6818-46a9-a4b7-ada528df5ad6" targetNamespace="http://schemas.microsoft.com/office/2006/metadata/properties" ma:root="true" ma:fieldsID="b7fe2e5190d380cb57a1d293ef9ee6eb" ns2:_="" ns3:_="">
    <xsd:import namespace="9ab936e1-5038-4400-9cb6-ccddf211baf2"/>
    <xsd:import namespace="4fad15b3-6818-46a9-a4b7-ada528df5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CommitteeType" minOccurs="0"/>
                <xsd:element ref="ns2:MediaServiceDateTaken" minOccurs="0"/>
                <xsd:element ref="ns2:MediaLengthInSecond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b936e1-5038-4400-9cb6-ccddf211ba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mmitteeType" ma:index="14" nillable="true" ma:displayName="Committee Type" ma:default="Project Team" ma:format="Dropdown" ma:internalName="CommitteeTyp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roject Team"/>
                        <xsd:enumeration value="Academic Affairs"/>
                        <xsd:enumeration value="Student Services"/>
                        <xsd:enumeration value="Learning Design"/>
                        <xsd:enumeration value="Learning Resources"/>
                        <xsd:enumeration value="Technology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Notes" ma:index="17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d15b3-6818-46a9-a4b7-ada528df5a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30418F-B211-4AC6-B446-9F925936D6F0}">
  <ds:schemaRefs>
    <ds:schemaRef ds:uri="http://purl.org/dc/dcmitype/"/>
    <ds:schemaRef ds:uri="e2efe24a-f56e-4ce8-9f0c-2a887dbde41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e8634ba6-9db5-452b-ad53-13f6ab239532"/>
    <ds:schemaRef ds:uri="http://schemas.openxmlformats.org/package/2006/metadata/core-properties"/>
    <ds:schemaRef ds:uri="http://www.w3.org/XML/1998/namespace"/>
    <ds:schemaRef ds:uri="9ab936e1-5038-4400-9cb6-ccddf211baf2"/>
  </ds:schemaRefs>
</ds:datastoreItem>
</file>

<file path=customXml/itemProps2.xml><?xml version="1.0" encoding="utf-8"?>
<ds:datastoreItem xmlns:ds="http://schemas.openxmlformats.org/officeDocument/2006/customXml" ds:itemID="{65532D08-B31F-4571-8E8C-BF850C281C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00FA99-2E6D-4299-B1AF-4B7DF85B07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b936e1-5038-4400-9cb6-ccddf211baf2"/>
    <ds:schemaRef ds:uri="4fad15b3-6818-46a9-a4b7-ada528df5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6897</TotalTime>
  <Words>123</Words>
  <Application>Microsoft Office PowerPoint</Application>
  <PresentationFormat>On-screen Show (16:9)</PresentationFormat>
  <Paragraphs>24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Colorado Online @  Information Session: Enrollment Caps </vt:lpstr>
      <vt:lpstr>Goals</vt:lpstr>
      <vt:lpstr>Enrollment Cap</vt:lpstr>
      <vt:lpstr>Enrollment Target</vt:lpstr>
    </vt:vector>
  </TitlesOfParts>
  <Manager/>
  <Company>MindWires, LLC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Online @ Steering Committee Update</dc:title>
  <dc:subject/>
  <dc:creator>Kevin Kelly and Phil Hill</dc:creator>
  <cp:keywords/>
  <dc:description/>
  <cp:lastModifiedBy>Kevin Kelly</cp:lastModifiedBy>
  <cp:revision>189</cp:revision>
  <dcterms:created xsi:type="dcterms:W3CDTF">2021-07-08T13:59:42Z</dcterms:created>
  <dcterms:modified xsi:type="dcterms:W3CDTF">2022-11-02T19:36:22Z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0x0101002035B9F9A4C8B345BC5D7DF51D048CEE</vt:lpwstr>
  </property>
</Properties>
</file>