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91" r:id="rId2"/>
    <p:sldId id="500" r:id="rId3"/>
    <p:sldId id="293" r:id="rId4"/>
    <p:sldId id="294" r:id="rId5"/>
    <p:sldId id="295" r:id="rId6"/>
    <p:sldId id="296" r:id="rId7"/>
    <p:sldId id="297" r:id="rId8"/>
    <p:sldId id="298"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67" autoAdjust="0"/>
    <p:restoredTop sz="90180" autoAdjust="0"/>
  </p:normalViewPr>
  <p:slideViewPr>
    <p:cSldViewPr snapToGrid="0" snapToObjects="1">
      <p:cViewPr varScale="1">
        <p:scale>
          <a:sx n="100" d="100"/>
          <a:sy n="100" d="100"/>
        </p:scale>
        <p:origin x="52" y="72"/>
      </p:cViewPr>
      <p:guideLst>
        <p:guide orient="horz" pos="1620"/>
        <p:guide pos="2880"/>
      </p:guideLst>
    </p:cSldViewPr>
  </p:slideViewPr>
  <p:notesTextViewPr>
    <p:cViewPr>
      <p:scale>
        <a:sx n="1" d="1"/>
        <a:sy n="1" d="1"/>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D2E92-D147-604F-95CA-431B8E16FE89}" type="datetimeFigureOut">
              <a:rPr lang="en-US" smtClean="0"/>
              <a:t>1/24/2023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2FE0-3B95-9C48-B3ED-0D5973C269CE}"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this slide you see the overall rationale and goals for Colorado Online  </a:t>
            </a:r>
            <a:endParaRPr lang="en-US" dirty="0"/>
          </a:p>
          <a:p>
            <a:endParaRPr lang="en-US" dirty="0">
              <a:cs typeface="Calibri"/>
            </a:endParaRPr>
          </a:p>
          <a:p>
            <a:r>
              <a:rPr lang="en-US" dirty="0"/>
              <a:t>This week our focus is on Course Materials and steps we are taking to support student success.</a:t>
            </a:r>
            <a:endParaRPr lang="en-US" dirty="0">
              <a:cs typeface="Calibri"/>
            </a:endParaRPr>
          </a:p>
          <a:p>
            <a:endParaRPr lang="en-US"/>
          </a:p>
          <a:p>
            <a:r>
              <a:rPr lang="en-US" dirty="0">
                <a:cs typeface="Calibri"/>
              </a:rPr>
              <a:t>Colorado Online @ includes both home college sections, where there is enough historical enrollment at individual colleges to offer dedicated online sections, and pooled sections that allow us to combine students from multiple colleges into pooled online sections. </a:t>
            </a:r>
          </a:p>
          <a:p>
            <a:endParaRPr lang="en-US" dirty="0">
              <a:cs typeface="Calibri"/>
            </a:endParaRPr>
          </a:p>
          <a:p>
            <a:r>
              <a:rPr lang="en-US" dirty="0">
                <a:cs typeface="Calibri"/>
              </a:rPr>
              <a:t>For home college sections, college faculty will select materials as they always have.  For pooled sections, discipline faculty from across colleges will select the common course materials that need to be listed when students register for the course so that they can plan ahead. </a:t>
            </a:r>
          </a:p>
          <a:p>
            <a:endParaRPr lang="en-US" dirty="0">
              <a:cs typeface="Calibri"/>
            </a:endParaRPr>
          </a:p>
          <a:p>
            <a:r>
              <a:rPr lang="en-US" dirty="0">
                <a:cs typeface="Calibri"/>
              </a:rPr>
              <a:t>To help ensure that technology works appropriately and there are support resources for instructors, faculty will select from course materials already in use in an online course already available through </a:t>
            </a:r>
            <a:r>
              <a:rPr lang="en-US" dirty="0" err="1">
                <a:cs typeface="Calibri"/>
              </a:rPr>
              <a:t>CCCOnline</a:t>
            </a:r>
            <a:r>
              <a:rPr lang="en-US" dirty="0">
                <a:cs typeface="Calibri"/>
              </a:rPr>
              <a:t> and / or one of the colleges.  That is just one way we are leveraging existing state online investments so that students have a good online learning experience.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8</a:t>
            </a:fld>
            <a:endParaRPr lang="en-US"/>
          </a:p>
        </p:txBody>
      </p:sp>
    </p:spTree>
    <p:extLst>
      <p:ext uri="{BB962C8B-B14F-4D97-AF65-F5344CB8AC3E}">
        <p14:creationId xmlns:p14="http://schemas.microsoft.com/office/powerpoint/2010/main" val="2384492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dirty="0"/>
              <a:t>Colorado Online @ </a:t>
            </a:r>
            <a:br>
              <a:rPr lang="en-US" sz="2400" dirty="0"/>
            </a:br>
            <a:r>
              <a:rPr lang="en-US" sz="2400" dirty="0"/>
              <a:t>Information Session: Learning Design Activities</a:t>
            </a:r>
            <a:endParaRPr lang="en-US" sz="18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cs typeface="Helvetica Neue" panose="02000503000000020004" pitchFamily="2" charset="0"/>
              </a:rPr>
              <a:t>January 25,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25637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nvPr>
        </p:nvGraphicFramePr>
        <p:xfrm>
          <a:off x="738786" y="1106343"/>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dirty="0">
                          <a:latin typeface="Helvetica Neue"/>
                          <a:cs typeface="Helvetica Neue"/>
                        </a:rPr>
                        <a:t>Rationale</a:t>
                      </a:r>
                    </a:p>
                  </a:txBody>
                  <a:tcPr marL="72456" marR="72456" marT="36228" marB="36228"/>
                </a:tc>
                <a:tc>
                  <a:txBody>
                    <a:bodyPr/>
                    <a:lstStyle/>
                    <a:p>
                      <a:r>
                        <a:rPr lang="en-US" sz="1400" dirty="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Improve ease</a:t>
                      </a:r>
                      <a:r>
                        <a:rPr lang="en-US" sz="1400" baseline="0">
                          <a:highlight>
                            <a:srgbClr val="FFFF00"/>
                          </a:highlight>
                          <a:latin typeface="Helvetica Neue"/>
                          <a:cs typeface="Helvetica Neue"/>
                        </a:rPr>
                        <a:t> of use for students</a:t>
                      </a:r>
                      <a:endParaRPr lang="en-US" sz="1400">
                        <a:highlight>
                          <a:srgbClr val="FFFF00"/>
                        </a:highlight>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highlight>
                            <a:srgbClr val="FFFF00"/>
                          </a:highlight>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workforce &amp;</a:t>
                      </a:r>
                      <a:r>
                        <a:rPr lang="en-US" sz="14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dirty="0">
                          <a:latin typeface="Helvetica Neue"/>
                          <a:cs typeface="Helvetica Neue"/>
                        </a:rPr>
                        <a:t>Reduce internal competition, become more competitive externally</a:t>
                      </a:r>
                    </a:p>
                    <a:p>
                      <a:pPr marL="285750" indent="-285750">
                        <a:buFont typeface="Arial"/>
                        <a:buChar char="•"/>
                      </a:pPr>
                      <a:r>
                        <a:rPr lang="en-US" sz="1400" dirty="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dirty="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181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pause the Learning Design Academy series?</a:t>
            </a:r>
          </a:p>
        </p:txBody>
      </p:sp>
      <p:sp>
        <p:nvSpPr>
          <p:cNvPr id="4" name="Slide Number Placeholder 3"/>
          <p:cNvSpPr>
            <a:spLocks noGrp="1"/>
          </p:cNvSpPr>
          <p:nvPr>
            <p:ph type="sldNum" sz="quarter" idx="12"/>
          </p:nvPr>
        </p:nvSpPr>
        <p:spPr/>
        <p:txBody>
          <a:bodyPr/>
          <a:lstStyle/>
          <a:p>
            <a:fld id="{3AF5B793-A8FE-CB4C-BEAD-E0D98F0CF84B}" type="slidenum">
              <a:rPr lang="en-US" smtClean="0"/>
              <a:t>3</a:t>
            </a:fld>
            <a:endParaRPr lang="en-US" dirty="0"/>
          </a:p>
        </p:txBody>
      </p:sp>
      <p:sp>
        <p:nvSpPr>
          <p:cNvPr id="6" name="Content Placeholder 5"/>
          <p:cNvSpPr>
            <a:spLocks noGrp="1"/>
          </p:cNvSpPr>
          <p:nvPr>
            <p:ph idx="1"/>
          </p:nvPr>
        </p:nvSpPr>
        <p:spPr/>
        <p:txBody>
          <a:bodyPr/>
          <a:lstStyle/>
          <a:p>
            <a:pPr marL="0" indent="0">
              <a:buNone/>
            </a:pPr>
            <a:r>
              <a:rPr lang="en-US" sz="1800" dirty="0">
                <a:latin typeface="Helvetica Neue"/>
                <a:cs typeface="Helvetica Neue"/>
              </a:rPr>
              <a:t>The Colorado Online @ Steering Committee asked the team to</a:t>
            </a:r>
          </a:p>
          <a:p>
            <a:r>
              <a:rPr lang="en-US" sz="1800" dirty="0">
                <a:latin typeface="Helvetica Neue"/>
                <a:cs typeface="Helvetica Neue"/>
              </a:rPr>
              <a:t>Step back to look at the bigger picture</a:t>
            </a:r>
          </a:p>
          <a:p>
            <a:pPr lvl="1"/>
            <a:r>
              <a:rPr lang="en-US" sz="1800" dirty="0">
                <a:latin typeface="Helvetica Neue"/>
                <a:cs typeface="Helvetica Neue"/>
              </a:rPr>
              <a:t>E.g., Make sure course materials selection informs learning design</a:t>
            </a:r>
            <a:br>
              <a:rPr lang="en-US" sz="1800" dirty="0">
                <a:latin typeface="Helvetica Neue"/>
                <a:cs typeface="Helvetica Neue"/>
              </a:rPr>
            </a:br>
            <a:endParaRPr lang="en-US" sz="1800" dirty="0">
              <a:latin typeface="Helvetica Neue"/>
              <a:cs typeface="Helvetica Neue"/>
            </a:endParaRPr>
          </a:p>
          <a:p>
            <a:r>
              <a:rPr lang="en-US" sz="1800" dirty="0">
                <a:latin typeface="Helvetica Neue"/>
                <a:cs typeface="Helvetica Neue"/>
              </a:rPr>
              <a:t>Honor the work done by the colleges and </a:t>
            </a:r>
            <a:r>
              <a:rPr lang="en-US" sz="1800" dirty="0" err="1">
                <a:latin typeface="Helvetica Neue"/>
                <a:cs typeface="Helvetica Neue"/>
              </a:rPr>
              <a:t>CCCOnline</a:t>
            </a:r>
            <a:endParaRPr lang="en-US" sz="1800" dirty="0">
              <a:latin typeface="Helvetica Neue"/>
              <a:cs typeface="Helvetica Neue"/>
            </a:endParaRPr>
          </a:p>
          <a:p>
            <a:pPr lvl="1"/>
            <a:r>
              <a:rPr lang="en-US" sz="1800" dirty="0">
                <a:latin typeface="Helvetica Neue"/>
                <a:cs typeface="Helvetica Neue"/>
              </a:rPr>
              <a:t>Not starting over from scratch</a:t>
            </a:r>
          </a:p>
          <a:p>
            <a:pPr lvl="1"/>
            <a:endParaRPr lang="en-US" sz="1800" dirty="0">
              <a:latin typeface="Helvetica Neue"/>
              <a:cs typeface="Helvetica Neue"/>
            </a:endParaRPr>
          </a:p>
          <a:p>
            <a:pPr marL="0" indent="0">
              <a:buNone/>
            </a:pPr>
            <a:r>
              <a:rPr lang="en-US" sz="1800" dirty="0">
                <a:latin typeface="Helvetica Neue"/>
                <a:cs typeface="Helvetica Neue"/>
              </a:rPr>
              <a:t>Fall 2022 Academy participants are completing their work</a:t>
            </a:r>
          </a:p>
        </p:txBody>
      </p:sp>
    </p:spTree>
    <p:extLst>
      <p:ext uri="{BB962C8B-B14F-4D97-AF65-F5344CB8AC3E}">
        <p14:creationId xmlns:p14="http://schemas.microsoft.com/office/powerpoint/2010/main" val="287689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activity</a:t>
            </a:r>
          </a:p>
        </p:txBody>
      </p:sp>
      <p:sp>
        <p:nvSpPr>
          <p:cNvPr id="3" name="Content Placeholder 2"/>
          <p:cNvSpPr>
            <a:spLocks noGrp="1"/>
          </p:cNvSpPr>
          <p:nvPr>
            <p:ph idx="1"/>
          </p:nvPr>
        </p:nvSpPr>
        <p:spPr/>
        <p:txBody>
          <a:bodyPr/>
          <a:lstStyle/>
          <a:p>
            <a:pPr marL="0" indent="0">
              <a:buNone/>
            </a:pPr>
            <a:r>
              <a:rPr lang="en-US" dirty="0"/>
              <a:t>Process to select common course materials for pooled sections</a:t>
            </a:r>
          </a:p>
          <a:p>
            <a:r>
              <a:rPr lang="en-US" dirty="0"/>
              <a:t>Why</a:t>
            </a:r>
          </a:p>
          <a:p>
            <a:pPr lvl="1"/>
            <a:r>
              <a:rPr lang="en-US" dirty="0"/>
              <a:t>Required by federal legislation</a:t>
            </a:r>
          </a:p>
          <a:p>
            <a:pPr lvl="1"/>
            <a:r>
              <a:rPr lang="en-US" dirty="0"/>
              <a:t>Used as initial step in learning design process</a:t>
            </a:r>
          </a:p>
          <a:p>
            <a:pPr lvl="1"/>
            <a:endParaRPr lang="en-US" dirty="0"/>
          </a:p>
          <a:p>
            <a:r>
              <a:rPr lang="en-US" dirty="0"/>
              <a:t>How</a:t>
            </a:r>
          </a:p>
          <a:p>
            <a:pPr lvl="1"/>
            <a:r>
              <a:rPr lang="en-US" dirty="0"/>
              <a:t>Preparing Statewide Discipline Chairs to facilitate discussions re: materials</a:t>
            </a:r>
          </a:p>
          <a:p>
            <a:pPr lvl="1"/>
            <a:r>
              <a:rPr lang="en-US" dirty="0"/>
              <a:t>Process includes sharing existing course shells for teaching with materials</a:t>
            </a:r>
          </a:p>
        </p:txBody>
      </p:sp>
      <p:sp>
        <p:nvSpPr>
          <p:cNvPr id="4" name="Slide Number Placeholder 3"/>
          <p:cNvSpPr>
            <a:spLocks noGrp="1"/>
          </p:cNvSpPr>
          <p:nvPr>
            <p:ph type="sldNum" sz="quarter" idx="12"/>
          </p:nvPr>
        </p:nvSpPr>
        <p:spPr/>
        <p:txBody>
          <a:bodyPr/>
          <a:lstStyle/>
          <a:p>
            <a:fld id="{3AF5B793-A8FE-CB4C-BEAD-E0D98F0CF84B}" type="slidenum">
              <a:rPr lang="en-US" smtClean="0"/>
              <a:t>4</a:t>
            </a:fld>
            <a:endParaRPr lang="en-US"/>
          </a:p>
        </p:txBody>
      </p:sp>
    </p:spTree>
    <p:extLst>
      <p:ext uri="{BB962C8B-B14F-4D97-AF65-F5344CB8AC3E}">
        <p14:creationId xmlns:p14="http://schemas.microsoft.com/office/powerpoint/2010/main" val="156232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a:t>
            </a:r>
          </a:p>
        </p:txBody>
      </p:sp>
      <p:sp>
        <p:nvSpPr>
          <p:cNvPr id="3" name="Content Placeholder 2"/>
          <p:cNvSpPr>
            <a:spLocks noGrp="1"/>
          </p:cNvSpPr>
          <p:nvPr>
            <p:ph idx="1"/>
          </p:nvPr>
        </p:nvSpPr>
        <p:spPr/>
        <p:txBody>
          <a:bodyPr/>
          <a:lstStyle/>
          <a:p>
            <a:pPr marL="0" indent="0">
              <a:buNone/>
            </a:pPr>
            <a:r>
              <a:rPr lang="en-US" dirty="0"/>
              <a:t>Developing a course redesign schedule for Colorado Online</a:t>
            </a:r>
          </a:p>
          <a:p>
            <a:r>
              <a:rPr lang="en-US" dirty="0"/>
              <a:t>Why</a:t>
            </a:r>
          </a:p>
          <a:p>
            <a:pPr lvl="1"/>
            <a:r>
              <a:rPr lang="en-US" dirty="0"/>
              <a:t>Support colleges with course redesign cycle</a:t>
            </a:r>
          </a:p>
          <a:p>
            <a:pPr lvl="1"/>
            <a:r>
              <a:rPr lang="en-US" dirty="0"/>
              <a:t>Work toward Ready-to-Teach course shells for each </a:t>
            </a:r>
          </a:p>
          <a:p>
            <a:pPr lvl="1"/>
            <a:r>
              <a:rPr lang="en-US" dirty="0"/>
              <a:t>Disciplines determine how often courses should be revisited</a:t>
            </a:r>
            <a:br>
              <a:rPr lang="en-US" dirty="0"/>
            </a:br>
            <a:endParaRPr lang="en-US" dirty="0"/>
          </a:p>
          <a:p>
            <a:r>
              <a:rPr lang="en-US" dirty="0"/>
              <a:t>How</a:t>
            </a:r>
          </a:p>
          <a:p>
            <a:pPr lvl="1"/>
            <a:r>
              <a:rPr lang="en-US" dirty="0"/>
              <a:t>Reconvening Learning Design Subcommittee</a:t>
            </a:r>
          </a:p>
          <a:p>
            <a:pPr lvl="1"/>
            <a:r>
              <a:rPr lang="en-US" dirty="0"/>
              <a:t>Bringing in additional faculty as part of continuous improvement</a:t>
            </a:r>
          </a:p>
        </p:txBody>
      </p:sp>
      <p:sp>
        <p:nvSpPr>
          <p:cNvPr id="4" name="Slide Number Placeholder 3"/>
          <p:cNvSpPr>
            <a:spLocks noGrp="1"/>
          </p:cNvSpPr>
          <p:nvPr>
            <p:ph type="sldNum" sz="quarter" idx="12"/>
          </p:nvPr>
        </p:nvSpPr>
        <p:spPr/>
        <p:txBody>
          <a:bodyPr/>
          <a:lstStyle/>
          <a:p>
            <a:fld id="{3AF5B793-A8FE-CB4C-BEAD-E0D98F0CF84B}" type="slidenum">
              <a:rPr lang="en-US" smtClean="0"/>
              <a:t>5</a:t>
            </a:fld>
            <a:endParaRPr lang="en-US"/>
          </a:p>
        </p:txBody>
      </p:sp>
    </p:spTree>
    <p:extLst>
      <p:ext uri="{BB962C8B-B14F-4D97-AF65-F5344CB8AC3E}">
        <p14:creationId xmlns:p14="http://schemas.microsoft.com/office/powerpoint/2010/main" val="396725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activity</a:t>
            </a:r>
          </a:p>
        </p:txBody>
      </p:sp>
      <p:sp>
        <p:nvSpPr>
          <p:cNvPr id="3" name="Content Placeholder 2"/>
          <p:cNvSpPr>
            <a:spLocks noGrp="1"/>
          </p:cNvSpPr>
          <p:nvPr>
            <p:ph idx="1"/>
          </p:nvPr>
        </p:nvSpPr>
        <p:spPr/>
        <p:txBody>
          <a:bodyPr/>
          <a:lstStyle/>
          <a:p>
            <a:pPr marL="0" indent="0">
              <a:buNone/>
            </a:pPr>
            <a:r>
              <a:rPr lang="en-US" dirty="0"/>
              <a:t>Colorado Online will continue using</a:t>
            </a:r>
          </a:p>
          <a:p>
            <a:r>
              <a:rPr lang="en-US" dirty="0"/>
              <a:t>Existing course shells to inform course redesign</a:t>
            </a:r>
          </a:p>
          <a:p>
            <a:r>
              <a:rPr lang="en-US" dirty="0"/>
              <a:t>A collaborative, inclusive process</a:t>
            </a:r>
          </a:p>
          <a:p>
            <a:r>
              <a:rPr lang="en-US" dirty="0"/>
              <a:t>Quality assurance standards (e.g., Healthy Course Checklist)</a:t>
            </a:r>
          </a:p>
        </p:txBody>
      </p:sp>
      <p:sp>
        <p:nvSpPr>
          <p:cNvPr id="4" name="Slide Number Placeholder 3"/>
          <p:cNvSpPr>
            <a:spLocks noGrp="1"/>
          </p:cNvSpPr>
          <p:nvPr>
            <p:ph type="sldNum" sz="quarter" idx="12"/>
          </p:nvPr>
        </p:nvSpPr>
        <p:spPr/>
        <p:txBody>
          <a:bodyPr/>
          <a:lstStyle/>
          <a:p>
            <a:fld id="{3AF5B793-A8FE-CB4C-BEAD-E0D98F0CF84B}" type="slidenum">
              <a:rPr lang="en-US" smtClean="0"/>
              <a:t>6</a:t>
            </a:fld>
            <a:endParaRPr lang="en-US"/>
          </a:p>
        </p:txBody>
      </p:sp>
    </p:spTree>
    <p:extLst>
      <p:ext uri="{BB962C8B-B14F-4D97-AF65-F5344CB8AC3E}">
        <p14:creationId xmlns:p14="http://schemas.microsoft.com/office/powerpoint/2010/main" val="414318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commitment to engage &amp; support faculty</a:t>
            </a:r>
          </a:p>
        </p:txBody>
      </p:sp>
      <p:sp>
        <p:nvSpPr>
          <p:cNvPr id="3" name="Content Placeholder 2"/>
          <p:cNvSpPr>
            <a:spLocks noGrp="1"/>
          </p:cNvSpPr>
          <p:nvPr>
            <p:ph idx="1"/>
          </p:nvPr>
        </p:nvSpPr>
        <p:spPr/>
        <p:txBody>
          <a:bodyPr/>
          <a:lstStyle/>
          <a:p>
            <a:pPr marL="0" indent="0">
              <a:buNone/>
            </a:pPr>
            <a:r>
              <a:rPr lang="en-US" dirty="0"/>
              <a:t>Opportunities to get involved</a:t>
            </a:r>
          </a:p>
          <a:p>
            <a:r>
              <a:rPr lang="en-US" dirty="0"/>
              <a:t>Participate in common course materials process</a:t>
            </a:r>
          </a:p>
          <a:p>
            <a:pPr lvl="1"/>
            <a:r>
              <a:rPr lang="en-US" dirty="0"/>
              <a:t>Discuss and vote on materials for Summer/Fall 2023 courses by Feb 15</a:t>
            </a:r>
          </a:p>
          <a:p>
            <a:pPr lvl="1"/>
            <a:r>
              <a:rPr lang="en-US" dirty="0"/>
              <a:t>Nominate materials for Spring 2024 starting in late Feb/early Mar</a:t>
            </a:r>
          </a:p>
          <a:p>
            <a:r>
              <a:rPr lang="en-US" dirty="0"/>
              <a:t>Help faculty prepare to teach w/ common materials</a:t>
            </a:r>
          </a:p>
          <a:p>
            <a:pPr lvl="1"/>
            <a:r>
              <a:rPr lang="en-US" dirty="0"/>
              <a:t>Share course activities, course assessments &amp; full course shells</a:t>
            </a:r>
          </a:p>
          <a:p>
            <a:r>
              <a:rPr lang="en-US" dirty="0"/>
              <a:t>Participate in professional development</a:t>
            </a:r>
          </a:p>
          <a:p>
            <a:pPr lvl="1"/>
            <a:r>
              <a:rPr lang="en-US" dirty="0"/>
              <a:t>Go through </a:t>
            </a:r>
            <a:r>
              <a:rPr lang="en-US" i="1" dirty="0"/>
              <a:t>Intro to Healthy Course Checklist </a:t>
            </a:r>
            <a:r>
              <a:rPr lang="en-US" dirty="0"/>
              <a:t>training shared with LTC reps</a:t>
            </a:r>
          </a:p>
          <a:p>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7</a:t>
            </a:fld>
            <a:endParaRPr lang="en-US"/>
          </a:p>
        </p:txBody>
      </p:sp>
    </p:spTree>
    <p:extLst>
      <p:ext uri="{BB962C8B-B14F-4D97-AF65-F5344CB8AC3E}">
        <p14:creationId xmlns:p14="http://schemas.microsoft.com/office/powerpoint/2010/main" val="31951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course materials timeline</a:t>
            </a:r>
          </a:p>
        </p:txBody>
      </p:sp>
      <p:sp>
        <p:nvSpPr>
          <p:cNvPr id="4" name="Slide Number Placeholder 3"/>
          <p:cNvSpPr>
            <a:spLocks noGrp="1"/>
          </p:cNvSpPr>
          <p:nvPr>
            <p:ph type="sldNum" sz="quarter" idx="12"/>
          </p:nvPr>
        </p:nvSpPr>
        <p:spPr/>
        <p:txBody>
          <a:bodyPr/>
          <a:lstStyle/>
          <a:p>
            <a:fld id="{3AF5B793-A8FE-CB4C-BEAD-E0D98F0CF84B}" type="slidenum">
              <a:rPr lang="en-US" smtClean="0"/>
              <a:t>8</a:t>
            </a:fld>
            <a:endParaRPr lang="en-US"/>
          </a:p>
        </p:txBody>
      </p:sp>
      <p:graphicFrame>
        <p:nvGraphicFramePr>
          <p:cNvPr id="7" name="Content Placeholder 6">
            <a:extLst>
              <a:ext uri="{FF2B5EF4-FFF2-40B4-BE49-F238E27FC236}">
                <a16:creationId xmlns:a16="http://schemas.microsoft.com/office/drawing/2014/main" id="{8B5807BC-B305-3412-7FC3-EFE16563495A}"/>
              </a:ext>
            </a:extLst>
          </p:cNvPr>
          <p:cNvGraphicFramePr>
            <a:graphicFrameLocks noGrp="1"/>
          </p:cNvGraphicFramePr>
          <p:nvPr>
            <p:ph idx="1"/>
          </p:nvPr>
        </p:nvGraphicFramePr>
        <p:xfrm>
          <a:off x="672174" y="876436"/>
          <a:ext cx="7843175" cy="3879886"/>
        </p:xfrm>
        <a:graphic>
          <a:graphicData uri="http://schemas.openxmlformats.org/drawingml/2006/table">
            <a:tbl>
              <a:tblPr firstRow="1" firstCol="1" bandRow="1">
                <a:tableStyleId>{5C22544A-7EE6-4342-B048-85BDC9FD1C3A}</a:tableStyleId>
              </a:tblPr>
              <a:tblGrid>
                <a:gridCol w="4700775">
                  <a:extLst>
                    <a:ext uri="{9D8B030D-6E8A-4147-A177-3AD203B41FA5}">
                      <a16:colId xmlns:a16="http://schemas.microsoft.com/office/drawing/2014/main" val="1770524790"/>
                    </a:ext>
                  </a:extLst>
                </a:gridCol>
                <a:gridCol w="1625154">
                  <a:extLst>
                    <a:ext uri="{9D8B030D-6E8A-4147-A177-3AD203B41FA5}">
                      <a16:colId xmlns:a16="http://schemas.microsoft.com/office/drawing/2014/main" val="1974185933"/>
                    </a:ext>
                  </a:extLst>
                </a:gridCol>
                <a:gridCol w="1517246">
                  <a:extLst>
                    <a:ext uri="{9D8B030D-6E8A-4147-A177-3AD203B41FA5}">
                      <a16:colId xmlns:a16="http://schemas.microsoft.com/office/drawing/2014/main" val="1776807898"/>
                    </a:ext>
                  </a:extLst>
                </a:gridCol>
              </a:tblGrid>
              <a:tr h="536471">
                <a:tc>
                  <a:txBody>
                    <a:bodyPr/>
                    <a:lstStyle/>
                    <a:p>
                      <a:pPr marL="0" marR="0" algn="ctr">
                        <a:lnSpc>
                          <a:spcPct val="107000"/>
                        </a:lnSpc>
                        <a:spcBef>
                          <a:spcPts val="0"/>
                        </a:spcBef>
                        <a:spcAft>
                          <a:spcPts val="0"/>
                        </a:spcAft>
                      </a:pPr>
                      <a:r>
                        <a:rPr lang="en-US" sz="1400" dirty="0">
                          <a:effectLst/>
                        </a:rPr>
                        <a:t>Task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Summer 2023* &amp;</a:t>
                      </a:r>
                    </a:p>
                    <a:p>
                      <a:pPr marL="0" marR="0" algn="ctr">
                        <a:lnSpc>
                          <a:spcPct val="107000"/>
                        </a:lnSpc>
                        <a:spcBef>
                          <a:spcPts val="0"/>
                        </a:spcBef>
                        <a:spcAft>
                          <a:spcPts val="0"/>
                        </a:spcAft>
                      </a:pPr>
                      <a:r>
                        <a:rPr lang="en-US" sz="1400">
                          <a:effectLst/>
                        </a:rPr>
                        <a:t>Fall 2023* courses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Spring 2024* courses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2322216269"/>
                  </a:ext>
                </a:extLst>
              </a:tr>
              <a:tr h="536471">
                <a:tc>
                  <a:txBody>
                    <a:bodyPr/>
                    <a:lstStyle/>
                    <a:p>
                      <a:pPr marL="0" marR="0">
                        <a:lnSpc>
                          <a:spcPct val="107000"/>
                        </a:lnSpc>
                        <a:spcBef>
                          <a:spcPts val="0"/>
                        </a:spcBef>
                        <a:spcAft>
                          <a:spcPts val="0"/>
                        </a:spcAft>
                      </a:pPr>
                      <a:r>
                        <a:rPr lang="en-US" sz="1400" dirty="0">
                          <a:effectLst/>
                        </a:rPr>
                        <a:t>Common course materials must be nominated for all Colorado Online pooled courses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Extended to Jan 23,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Apr 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320713343"/>
                  </a:ext>
                </a:extLst>
              </a:tr>
              <a:tr h="352912">
                <a:tc>
                  <a:txBody>
                    <a:bodyPr/>
                    <a:lstStyle/>
                    <a:p>
                      <a:pPr marL="0" marR="0">
                        <a:lnSpc>
                          <a:spcPct val="107000"/>
                        </a:lnSpc>
                        <a:spcBef>
                          <a:spcPts val="0"/>
                        </a:spcBef>
                        <a:spcAft>
                          <a:spcPts val="0"/>
                        </a:spcAft>
                      </a:pPr>
                      <a:r>
                        <a:rPr lang="en-US" sz="1400" dirty="0">
                          <a:effectLst/>
                        </a:rPr>
                        <a:t>Colorado Online &amp; CCCS teams meet with SDCs for Q&amp;A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Jan 23,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Apr 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703627422"/>
                  </a:ext>
                </a:extLst>
              </a:tr>
              <a:tr h="374983">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Central team compiles nominations and sends lists to SDCs.</a:t>
                      </a:r>
                    </a:p>
                  </a:txBody>
                  <a:tcPr marL="58455" marR="58455" marT="58455" marB="58455"/>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By Jan 26, 2003</a:t>
                      </a:r>
                    </a:p>
                  </a:txBody>
                  <a:tcPr marL="58455" marR="58455" marT="58455" marB="58455"/>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By Apr 10,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1349091446"/>
                  </a:ext>
                </a:extLst>
              </a:tr>
              <a:tr h="487820">
                <a:tc>
                  <a:txBody>
                    <a:bodyPr/>
                    <a:lstStyle/>
                    <a:p>
                      <a:pPr marL="0" marR="0">
                        <a:lnSpc>
                          <a:spcPct val="107000"/>
                        </a:lnSpc>
                        <a:spcBef>
                          <a:spcPts val="0"/>
                        </a:spcBef>
                        <a:spcAft>
                          <a:spcPts val="0"/>
                        </a:spcAft>
                      </a:pPr>
                      <a:r>
                        <a:rPr lang="en-US" sz="1400" dirty="0">
                          <a:effectLst/>
                        </a:rPr>
                        <a:t>Disciplines must select common course materials for pooled sections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Feb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May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462386347"/>
                  </a:ext>
                </a:extLst>
              </a:tr>
              <a:tr h="536471">
                <a:tc>
                  <a:txBody>
                    <a:bodyPr/>
                    <a:lstStyle/>
                    <a:p>
                      <a:pPr marL="0" marR="0">
                        <a:lnSpc>
                          <a:spcPct val="107000"/>
                        </a:lnSpc>
                        <a:spcBef>
                          <a:spcPts val="0"/>
                        </a:spcBef>
                        <a:spcAft>
                          <a:spcPts val="0"/>
                        </a:spcAft>
                      </a:pPr>
                      <a:r>
                        <a:rPr lang="en-US" sz="1400">
                          <a:effectLst/>
                        </a:rPr>
                        <a:t>Common course materials (and their costs) must be listed in class schedules across the system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By Mar 1,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Sep 15,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145055267"/>
                  </a:ext>
                </a:extLst>
              </a:tr>
              <a:tr h="319091">
                <a:tc>
                  <a:txBody>
                    <a:bodyPr/>
                    <a:lstStyle/>
                    <a:p>
                      <a:pPr marL="0" marR="0">
                        <a:lnSpc>
                          <a:spcPct val="107000"/>
                        </a:lnSpc>
                        <a:spcBef>
                          <a:spcPts val="0"/>
                        </a:spcBef>
                        <a:spcAft>
                          <a:spcPts val="0"/>
                        </a:spcAft>
                      </a:pPr>
                      <a:r>
                        <a:rPr lang="en-US" sz="1400">
                          <a:effectLst/>
                        </a:rPr>
                        <a:t>Registration begins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Mar 13,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Oct 2, 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2011372664"/>
                  </a:ext>
                </a:extLst>
              </a:tr>
              <a:tr h="536471">
                <a:tc>
                  <a:txBody>
                    <a:bodyPr/>
                    <a:lstStyle/>
                    <a:p>
                      <a:pPr marL="0" marR="0">
                        <a:lnSpc>
                          <a:spcPct val="107000"/>
                        </a:lnSpc>
                        <a:spcBef>
                          <a:spcPts val="0"/>
                        </a:spcBef>
                        <a:spcAft>
                          <a:spcPts val="0"/>
                        </a:spcAft>
                      </a:pPr>
                      <a:r>
                        <a:rPr lang="en-US" sz="1400" dirty="0">
                          <a:effectLst/>
                        </a:rPr>
                        <a:t>Discipline faculty and instructors share course activities, assessments, and course shells for others to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a:effectLst/>
                        </a:rPr>
                        <a:t>Mar 31, 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tc>
                  <a:txBody>
                    <a:bodyPr/>
                    <a:lstStyle/>
                    <a:p>
                      <a:pPr marL="0" marR="0" algn="ctr">
                        <a:lnSpc>
                          <a:spcPct val="107000"/>
                        </a:lnSpc>
                        <a:spcBef>
                          <a:spcPts val="0"/>
                        </a:spcBef>
                        <a:spcAft>
                          <a:spcPts val="0"/>
                        </a:spcAft>
                      </a:pPr>
                      <a:r>
                        <a:rPr lang="en-US" sz="1400" dirty="0">
                          <a:effectLst/>
                        </a:rPr>
                        <a:t>Nov 15, 2023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455" marR="58455" marT="58455" marB="58455"/>
                </a:tc>
                <a:extLst>
                  <a:ext uri="{0D108BD9-81ED-4DB2-BD59-A6C34878D82A}">
                    <a16:rowId xmlns:a16="http://schemas.microsoft.com/office/drawing/2014/main" val="3708614832"/>
                  </a:ext>
                </a:extLst>
              </a:tr>
            </a:tbl>
          </a:graphicData>
        </a:graphic>
      </p:graphicFrame>
    </p:spTree>
    <p:extLst>
      <p:ext uri="{BB962C8B-B14F-4D97-AF65-F5344CB8AC3E}">
        <p14:creationId xmlns:p14="http://schemas.microsoft.com/office/powerpoint/2010/main" val="1877936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1" ma:contentTypeDescription="Create a new document." ma:contentTypeScope="" ma:versionID="3c7a3cd503e84f2c0e0fe44c01825831">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b7fe2e5190d380cb57a1d293ef9ee6eb"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B716B24B-02A9-4A14-BC61-371CA99AAD73}"/>
</file>

<file path=customXml/itemProps2.xml><?xml version="1.0" encoding="utf-8"?>
<ds:datastoreItem xmlns:ds="http://schemas.openxmlformats.org/officeDocument/2006/customXml" ds:itemID="{AD7E6C37-D51F-4CE6-8C5F-9E3013BE13AC}"/>
</file>

<file path=customXml/itemProps3.xml><?xml version="1.0" encoding="utf-8"?>
<ds:datastoreItem xmlns:ds="http://schemas.openxmlformats.org/officeDocument/2006/customXml" ds:itemID="{4B52EB8D-B814-4BFB-A6CD-D3246D9C44DD}"/>
</file>

<file path=docProps/app.xml><?xml version="1.0" encoding="utf-8"?>
<Properties xmlns="http://schemas.openxmlformats.org/officeDocument/2006/extended-properties" xmlns:vt="http://schemas.openxmlformats.org/officeDocument/2006/docPropsVTypes">
  <TotalTime>37513</TotalTime>
  <Words>728</Words>
  <Application>Microsoft Office PowerPoint</Application>
  <PresentationFormat>On-screen Show (16:9)</PresentationFormat>
  <Paragraphs>110</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 Neue</vt:lpstr>
      <vt:lpstr>Helvetica Neue Light</vt:lpstr>
      <vt:lpstr>Helvetica Neue Medium</vt:lpstr>
      <vt:lpstr>Office Theme</vt:lpstr>
      <vt:lpstr>Colorado Online @  Information Session: Learning Design Activities</vt:lpstr>
      <vt:lpstr>Colorado Online @ Consortium Model Goals</vt:lpstr>
      <vt:lpstr>Why pause the Learning Design Academy series?</vt:lpstr>
      <vt:lpstr>Recent activity</vt:lpstr>
      <vt:lpstr>Coming soon</vt:lpstr>
      <vt:lpstr>Continued activity</vt:lpstr>
      <vt:lpstr>Continued commitment to engage &amp; support faculty</vt:lpstr>
      <vt:lpstr>Common course materials timeline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355</cp:revision>
  <dcterms:created xsi:type="dcterms:W3CDTF">2021-07-08T13:59:42Z</dcterms:created>
  <dcterms:modified xsi:type="dcterms:W3CDTF">2023-01-25T01:34:06Z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ies>
</file>