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648" r:id="rId2"/>
  </p:sldMasterIdLst>
  <p:notesMasterIdLst>
    <p:notesMasterId r:id="rId14"/>
  </p:notesMasterIdLst>
  <p:sldIdLst>
    <p:sldId id="276" r:id="rId3"/>
    <p:sldId id="277" r:id="rId4"/>
    <p:sldId id="269" r:id="rId5"/>
    <p:sldId id="271" r:id="rId6"/>
    <p:sldId id="268" r:id="rId7"/>
    <p:sldId id="264" r:id="rId8"/>
    <p:sldId id="272" r:id="rId9"/>
    <p:sldId id="259" r:id="rId10"/>
    <p:sldId id="273"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E2951-54B9-4E63-C924-56EF615D05BD}" v="219" dt="2023-03-21T22:43:50.208"/>
    <p1510:client id="{34F27B33-FCD0-4DC8-8194-1B62727603E8}" v="1" dt="2023-03-21T18:52:38.527"/>
    <p1510:client id="{59711B3D-AAAA-20AB-3308-E61D62A1EC97}" v="3265" dt="2023-03-21T15:32:43.615"/>
    <p1510:client id="{D2FCB3A4-A519-3C08-48F8-3B475C316B02}" v="22" dt="2023-03-22T20:37:13.829"/>
    <p1510:client id="{EC059EB4-5974-49E4-BC5D-3D271793855C}" v="90" dt="2023-03-21T21:54:53.362"/>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27B88-A4C7-4F4B-9320-1DBCD8F852B6}" type="datetimeFigureOut">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AF9DF-84BD-4637-919E-F45C315F58CA}" type="slidenum">
              <a:t>‹#›</a:t>
            </a:fld>
            <a:endParaRPr lang="en-US"/>
          </a:p>
        </p:txBody>
      </p:sp>
    </p:spTree>
    <p:extLst>
      <p:ext uri="{BB962C8B-B14F-4D97-AF65-F5344CB8AC3E}">
        <p14:creationId xmlns:p14="http://schemas.microsoft.com/office/powerpoint/2010/main" val="46607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1</a:t>
            </a:fld>
            <a:endParaRPr lang="en-US"/>
          </a:p>
        </p:txBody>
      </p:sp>
    </p:spTree>
    <p:extLst>
      <p:ext uri="{BB962C8B-B14F-4D97-AF65-F5344CB8AC3E}">
        <p14:creationId xmlns:p14="http://schemas.microsoft.com/office/powerpoint/2010/main" val="41070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2</a:t>
            </a:fld>
            <a:endParaRPr lang="en-US"/>
          </a:p>
        </p:txBody>
      </p:sp>
    </p:spTree>
    <p:extLst>
      <p:ext uri="{BB962C8B-B14F-4D97-AF65-F5344CB8AC3E}">
        <p14:creationId xmlns:p14="http://schemas.microsoft.com/office/powerpoint/2010/main" val="383875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Brittany will cover how the CCCS Library and CCD/Auraria will work later, but CCD will retain it's access to Auraria Library. </a:t>
            </a:r>
          </a:p>
        </p:txBody>
      </p:sp>
      <p:sp>
        <p:nvSpPr>
          <p:cNvPr id="4" name="Slide Number Placeholder 3"/>
          <p:cNvSpPr>
            <a:spLocks noGrp="1"/>
          </p:cNvSpPr>
          <p:nvPr>
            <p:ph type="sldNum" sz="quarter" idx="5"/>
          </p:nvPr>
        </p:nvSpPr>
        <p:spPr/>
        <p:txBody>
          <a:bodyPr/>
          <a:lstStyle/>
          <a:p>
            <a:fld id="{D69AF9DF-84BD-4637-919E-F45C315F58CA}" type="slidenum">
              <a:rPr lang="en-US"/>
              <a:t>3</a:t>
            </a:fld>
            <a:endParaRPr lang="en-US"/>
          </a:p>
        </p:txBody>
      </p:sp>
    </p:spTree>
    <p:extLst>
      <p:ext uri="{BB962C8B-B14F-4D97-AF65-F5344CB8AC3E}">
        <p14:creationId xmlns:p14="http://schemas.microsoft.com/office/powerpoint/2010/main" val="173817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See final three slides for actual collection recommendations. </a:t>
            </a:r>
          </a:p>
        </p:txBody>
      </p:sp>
      <p:sp>
        <p:nvSpPr>
          <p:cNvPr id="4" name="Slide Number Placeholder 3"/>
          <p:cNvSpPr>
            <a:spLocks noGrp="1"/>
          </p:cNvSpPr>
          <p:nvPr>
            <p:ph type="sldNum" sz="quarter" idx="5"/>
          </p:nvPr>
        </p:nvSpPr>
        <p:spPr/>
        <p:txBody>
          <a:bodyPr/>
          <a:lstStyle/>
          <a:p>
            <a:fld id="{618930D1-1C38-403E-BC78-686FB6F15973}" type="slidenum">
              <a:rPr lang="en-US"/>
              <a:t>6</a:t>
            </a:fld>
            <a:endParaRPr lang="en-US"/>
          </a:p>
        </p:txBody>
      </p:sp>
    </p:spTree>
    <p:extLst>
      <p:ext uri="{BB962C8B-B14F-4D97-AF65-F5344CB8AC3E}">
        <p14:creationId xmlns:p14="http://schemas.microsoft.com/office/powerpoint/2010/main" val="253530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3093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410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748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4015" y="1714393"/>
            <a:ext cx="5577736" cy="985247"/>
          </a:xfrm>
        </p:spPr>
        <p:txBody>
          <a:bodyPr anchor="b">
            <a:normAutofit/>
          </a:bodyPr>
          <a:lstStyle>
            <a:lvl1pPr algn="l">
              <a:defRPr sz="4267" b="1" i="0">
                <a:solidFill>
                  <a:srgbClr val="427CB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Subtitle 2"/>
          <p:cNvSpPr>
            <a:spLocks noGrp="1"/>
          </p:cNvSpPr>
          <p:nvPr>
            <p:ph type="subTitle" idx="1"/>
          </p:nvPr>
        </p:nvSpPr>
        <p:spPr>
          <a:xfrm>
            <a:off x="804015" y="2700783"/>
            <a:ext cx="5577736" cy="1076295"/>
          </a:xfrm>
        </p:spPr>
        <p:txBody>
          <a:bodyPr>
            <a:normAutofit/>
          </a:bodyPr>
          <a:lstStyle>
            <a:lvl1pPr marL="0" indent="0" algn="l">
              <a:buNone/>
              <a:defRPr sz="2667" b="0" i="0">
                <a:latin typeface="Helvetica Neue Light" panose="02000403000000020004" pitchFamily="2" charset="0"/>
                <a:ea typeface="Helvetica Neue Light" panose="02000403000000020004"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602B7128-4101-C34E-934A-5A276CA757BA}" type="slidenum">
              <a:rPr lang="en-US" smtClean="0"/>
              <a:pPr/>
              <a:t>‹#›</a:t>
            </a:fld>
            <a:endParaRPr lang="en-US"/>
          </a:p>
        </p:txBody>
      </p:sp>
      <p:sp>
        <p:nvSpPr>
          <p:cNvPr id="8" name="Content Placeholder 7">
            <a:extLst>
              <a:ext uri="{FF2B5EF4-FFF2-40B4-BE49-F238E27FC236}">
                <a16:creationId xmlns:a16="http://schemas.microsoft.com/office/drawing/2014/main" id="{6BA9D820-BFF1-8848-BECE-DCF3F0EBBB59}"/>
              </a:ext>
            </a:extLst>
          </p:cNvPr>
          <p:cNvSpPr>
            <a:spLocks noGrp="1"/>
          </p:cNvSpPr>
          <p:nvPr>
            <p:ph sz="quarter" idx="13" hasCustomPrompt="1"/>
          </p:nvPr>
        </p:nvSpPr>
        <p:spPr>
          <a:xfrm>
            <a:off x="804015" y="3870480"/>
            <a:ext cx="5577736" cy="1492249"/>
          </a:xfrm>
        </p:spPr>
        <p:txBody>
          <a:bodyPr>
            <a:normAutofit/>
          </a:bodyPr>
          <a:lstStyle>
            <a:lvl1pPr marL="0" indent="0">
              <a:lnSpc>
                <a:spcPts val="2347"/>
              </a:lnSpc>
              <a:spcBef>
                <a:spcPts val="0"/>
              </a:spcBef>
              <a:spcAft>
                <a:spcPts val="0"/>
              </a:spcAft>
              <a:buNone/>
              <a:defRPr sz="1733" b="0" i="0">
                <a:latin typeface="Helvetica Neue Light" panose="02000403000000020004" pitchFamily="2" charset="0"/>
                <a:ea typeface="Helvetica Neue Light" panose="02000403000000020004" pitchFamily="2" charset="0"/>
                <a:cs typeface="Helvetica Neue Medium" panose="02000503000000020004" pitchFamily="2" charset="0"/>
              </a:defRPr>
            </a:lvl1pPr>
          </a:lstStyle>
          <a:p>
            <a:pPr lvl="0"/>
            <a:r>
              <a:rPr lang="en-US"/>
              <a:t>Click to edit Master author information style</a:t>
            </a:r>
          </a:p>
        </p:txBody>
      </p:sp>
      <p:pic>
        <p:nvPicPr>
          <p:cNvPr id="7" name="Picture 6">
            <a:extLst>
              <a:ext uri="{FF2B5EF4-FFF2-40B4-BE49-F238E27FC236}">
                <a16:creationId xmlns:a16="http://schemas.microsoft.com/office/drawing/2014/main" id="{C165EB46-61DF-DF44-9262-6E902E8DC20C}"/>
              </a:ext>
            </a:extLst>
          </p:cNvPr>
          <p:cNvPicPr>
            <a:picLocks noChangeAspect="1"/>
          </p:cNvPicPr>
          <p:nvPr userDrawn="1"/>
        </p:nvPicPr>
        <p:blipFill rotWithShape="1">
          <a:blip r:embed="rId2">
            <a:alphaModFix amt="70000"/>
          </a:blip>
          <a:srcRect l="5619" r="52059"/>
          <a:stretch/>
        </p:blipFill>
        <p:spPr>
          <a:xfrm>
            <a:off x="6381752" y="1"/>
            <a:ext cx="5810249" cy="6864428"/>
          </a:xfrm>
          <a:prstGeom prst="rect">
            <a:avLst/>
          </a:prstGeom>
        </p:spPr>
      </p:pic>
    </p:spTree>
    <p:extLst>
      <p:ext uri="{BB962C8B-B14F-4D97-AF65-F5344CB8AC3E}">
        <p14:creationId xmlns:p14="http://schemas.microsoft.com/office/powerpoint/2010/main" val="92519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p:cNvSpPr>
            <a:spLocks noGrp="1"/>
          </p:cNvSpPr>
          <p:nvPr>
            <p:ph idx="1"/>
          </p:nvPr>
        </p:nvSpPr>
        <p:spPr/>
        <p:txBody>
          <a:bodyPr>
            <a:noAutofit/>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spcBef>
                <a:spcPts val="400"/>
              </a:spcBef>
              <a:spcAft>
                <a:spcPts val="400"/>
              </a:spcAft>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875887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172393"/>
            <a:ext cx="10515600" cy="2390083"/>
          </a:xfrm>
        </p:spPr>
        <p:txBody>
          <a:bodyPr anchor="t">
            <a:normAutofit/>
          </a:bodyPr>
          <a:lstStyle>
            <a:lvl1pPr>
              <a:defRPr sz="4267"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pic>
        <p:nvPicPr>
          <p:cNvPr id="8" name="Picture 7">
            <a:extLst>
              <a:ext uri="{FF2B5EF4-FFF2-40B4-BE49-F238E27FC236}">
                <a16:creationId xmlns:a16="http://schemas.microsoft.com/office/drawing/2014/main" id="{7C9415D3-0A25-D247-B9A8-D3D1F1321D55}"/>
              </a:ext>
            </a:extLst>
          </p:cNvPr>
          <p:cNvPicPr>
            <a:picLocks noChangeAspect="1"/>
          </p:cNvPicPr>
          <p:nvPr userDrawn="1"/>
        </p:nvPicPr>
        <p:blipFill rotWithShape="1">
          <a:blip r:embed="rId2">
            <a:alphaModFix amt="70000"/>
          </a:blip>
          <a:srcRect t="47318"/>
          <a:stretch/>
        </p:blipFill>
        <p:spPr>
          <a:xfrm>
            <a:off x="0" y="3646515"/>
            <a:ext cx="12192000" cy="3211484"/>
          </a:xfrm>
          <a:prstGeom prst="rect">
            <a:avLst/>
          </a:prstGeom>
        </p:spPr>
      </p:pic>
    </p:spTree>
    <p:extLst>
      <p:ext uri="{BB962C8B-B14F-4D97-AF65-F5344CB8AC3E}">
        <p14:creationId xmlns:p14="http://schemas.microsoft.com/office/powerpoint/2010/main" val="3565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473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ctr" anchorCtr="0"/>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ctr" anchorCtr="0"/>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445832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33038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13265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7FDA-A241-6248-9794-E1A2934F4935}"/>
              </a:ext>
            </a:extLst>
          </p:cNvPr>
          <p:cNvSpPr/>
          <p:nvPr userDrawn="1"/>
        </p:nvSpPr>
        <p:spPr>
          <a:xfrm>
            <a:off x="766355" y="5968275"/>
            <a:ext cx="1404983" cy="80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2596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38959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02883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807898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11027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64610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308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968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2566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5545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7732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5545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342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281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4488700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235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64931"/>
            <a:ext cx="10515600" cy="47120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067"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3AF5B793-A8FE-CB4C-BEAD-E0D98F0CF84B}" type="slidenum">
              <a:rPr lang="en-US" smtClean="0"/>
              <a:pPr/>
              <a:t>‹#›</a:t>
            </a:fld>
            <a:endParaRPr lang="en-US"/>
          </a:p>
        </p:txBody>
      </p:sp>
    </p:spTree>
    <p:extLst>
      <p:ext uri="{BB962C8B-B14F-4D97-AF65-F5344CB8AC3E}">
        <p14:creationId xmlns:p14="http://schemas.microsoft.com/office/powerpoint/2010/main" val="17695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Lst>
  <p:hf hdr="0" ftr="0" dt="0"/>
  <p:txStyles>
    <p:titleStyle>
      <a:lvl1pPr algn="l" defTabSz="914377" rtl="0" eaLnBrk="1" latinLnBrk="0" hangingPunct="1">
        <a:lnSpc>
          <a:spcPct val="90000"/>
        </a:lnSpc>
        <a:spcBef>
          <a:spcPct val="0"/>
        </a:spcBef>
        <a:buNone/>
        <a:defRPr sz="3333" b="0" i="0" kern="120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594" indent="-228594" algn="l" defTabSz="914377" rtl="0" eaLnBrk="1" latinLnBrk="0" hangingPunct="1">
        <a:lnSpc>
          <a:spcPct val="100000"/>
        </a:lnSpc>
        <a:spcBef>
          <a:spcPts val="800"/>
        </a:spcBef>
        <a:spcAft>
          <a:spcPts val="800"/>
        </a:spcAft>
        <a:buFont typeface="Arial"/>
        <a:buChar char="•"/>
        <a:defRPr sz="2667"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783" indent="-228594" algn="l" defTabSz="914377" rtl="0" eaLnBrk="1" latinLnBrk="0" hangingPunct="1">
        <a:lnSpc>
          <a:spcPct val="100000"/>
        </a:lnSpc>
        <a:spcBef>
          <a:spcPts val="800"/>
        </a:spcBef>
        <a:spcAft>
          <a:spcPts val="800"/>
        </a:spcAft>
        <a:buFont typeface="Arial"/>
        <a:buChar char="•"/>
        <a:defRPr sz="2267"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2971" indent="-228594" algn="l" defTabSz="914377" rtl="0" eaLnBrk="1" latinLnBrk="0" hangingPunct="1">
        <a:lnSpc>
          <a:spcPct val="100000"/>
        </a:lnSpc>
        <a:spcBef>
          <a:spcPts val="800"/>
        </a:spcBef>
        <a:spcAft>
          <a:spcPts val="800"/>
        </a:spcAft>
        <a:buFont typeface="Arial"/>
        <a:buChar char="•"/>
        <a:defRPr sz="1933"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160" indent="-228594" algn="l" defTabSz="914377" rtl="0" eaLnBrk="1" latinLnBrk="0" hangingPunct="1">
        <a:lnSpc>
          <a:spcPct val="100000"/>
        </a:lnSpc>
        <a:spcBef>
          <a:spcPts val="800"/>
        </a:spcBef>
        <a:spcAft>
          <a:spcPts val="800"/>
        </a:spcAft>
        <a:buFont typeface="Arial"/>
        <a:buChar char="•"/>
        <a:defRPr sz="1733"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349" indent="-228594" algn="l" defTabSz="914377" rtl="0" eaLnBrk="1" latinLnBrk="0" hangingPunct="1">
        <a:lnSpc>
          <a:spcPct val="100000"/>
        </a:lnSpc>
        <a:spcBef>
          <a:spcPts val="800"/>
        </a:spcBef>
        <a:spcAft>
          <a:spcPts val="800"/>
        </a:spcAft>
        <a:buFont typeface="Arial"/>
        <a:buChar char="•"/>
        <a:defRPr sz="1733"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cccolibrarian.online@cccs.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ccs.sharepoint.com/:x:/s/ColoradoOnlineCCCSLibraryImplementation/EUsfArezFphNm2nK1XxaILoBB3wiIehCdB0sJCLIXaBIzg?e=vT4wEz"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1AA1-30F3-4841-8DD5-2971C5D403EF}"/>
              </a:ext>
            </a:extLst>
          </p:cNvPr>
          <p:cNvSpPr>
            <a:spLocks noGrp="1"/>
          </p:cNvSpPr>
          <p:nvPr>
            <p:ph type="ctrTitle"/>
          </p:nvPr>
        </p:nvSpPr>
        <p:spPr>
          <a:xfrm>
            <a:off x="804016" y="992249"/>
            <a:ext cx="5291985" cy="2313137"/>
          </a:xfrm>
        </p:spPr>
        <p:txBody>
          <a:bodyPr>
            <a:noAutofit/>
          </a:bodyPr>
          <a:lstStyle/>
          <a:p>
            <a:r>
              <a:rPr lang="en-US" sz="3200">
                <a:latin typeface="Calibri"/>
              </a:rPr>
              <a:t>Colorado Online @ </a:t>
            </a:r>
            <a:br>
              <a:rPr lang="en-US" sz="3200">
                <a:latin typeface="Calibri"/>
              </a:rPr>
            </a:br>
            <a:r>
              <a:rPr lang="en-US" sz="3200">
                <a:latin typeface="Calibri"/>
              </a:rPr>
              <a:t>Information Session:</a:t>
            </a:r>
            <a:br>
              <a:rPr lang="en-US" sz="3200">
                <a:latin typeface="Calibri"/>
              </a:rPr>
            </a:br>
            <a:br>
              <a:rPr lang="en-US" sz="3200">
                <a:latin typeface="Calibri"/>
              </a:rPr>
            </a:br>
            <a:r>
              <a:rPr lang="en-US" sz="3200">
                <a:latin typeface="Calibri"/>
              </a:rPr>
              <a:t>CCCS Online Library</a:t>
            </a:r>
            <a:endParaRPr lang="en-US" sz="2400" i="1">
              <a:latin typeface="Calibri"/>
            </a:endParaRPr>
          </a:p>
        </p:txBody>
      </p:sp>
      <p:sp>
        <p:nvSpPr>
          <p:cNvPr id="4" name="Content Placeholder 3">
            <a:extLst>
              <a:ext uri="{FF2B5EF4-FFF2-40B4-BE49-F238E27FC236}">
                <a16:creationId xmlns:a16="http://schemas.microsoft.com/office/drawing/2014/main" id="{8DB3E525-F93D-664B-A58A-065F6FA4AC01}"/>
              </a:ext>
            </a:extLst>
          </p:cNvPr>
          <p:cNvSpPr>
            <a:spLocks noGrp="1"/>
          </p:cNvSpPr>
          <p:nvPr>
            <p:ph sz="quarter" idx="13"/>
          </p:nvPr>
        </p:nvSpPr>
        <p:spPr>
          <a:xfrm>
            <a:off x="804015" y="4533531"/>
            <a:ext cx="5577736" cy="2166151"/>
          </a:xfrm>
        </p:spPr>
        <p:txBody>
          <a:bodyPr vert="horz" lIns="91440" tIns="45720" rIns="91440" bIns="45720" rtlCol="0" anchor="t">
            <a:normAutofit/>
          </a:bodyPr>
          <a:lstStyle/>
          <a:p>
            <a:pPr>
              <a:lnSpc>
                <a:spcPct val="100000"/>
              </a:lnSpc>
            </a:pPr>
            <a:endParaRPr lang="en-US" sz="1467">
              <a:cs typeface="Helvetica Neue" panose="02000503000000020004" pitchFamily="2" charset="0"/>
            </a:endParaRPr>
          </a:p>
          <a:p>
            <a:pPr>
              <a:lnSpc>
                <a:spcPct val="100000"/>
              </a:lnSpc>
            </a:pPr>
            <a:endParaRPr lang="en-US" sz="1467">
              <a:cs typeface="Helvetica Neue" panose="02000503000000020004" pitchFamily="2" charset="0"/>
            </a:endParaRPr>
          </a:p>
          <a:p>
            <a:pPr>
              <a:lnSpc>
                <a:spcPct val="100000"/>
              </a:lnSpc>
            </a:pPr>
            <a:endParaRPr lang="en-US" sz="1467">
              <a:cs typeface="Helvetica Neue" panose="02000503000000020004" pitchFamily="2" charset="0"/>
            </a:endParaRPr>
          </a:p>
          <a:p>
            <a:pPr>
              <a:lnSpc>
                <a:spcPct val="100000"/>
              </a:lnSpc>
            </a:pPr>
            <a:endParaRPr lang="en-US" sz="1467">
              <a:cs typeface="Helvetica Neue" panose="02000503000000020004" pitchFamily="2" charset="0"/>
            </a:endParaRPr>
          </a:p>
          <a:p>
            <a:pPr>
              <a:lnSpc>
                <a:spcPct val="100000"/>
              </a:lnSpc>
            </a:pPr>
            <a:endParaRPr lang="en-US" sz="1467">
              <a:cs typeface="Helvetica Neue" panose="02000503000000020004" pitchFamily="2" charset="0"/>
            </a:endParaRPr>
          </a:p>
          <a:p>
            <a:pPr>
              <a:lnSpc>
                <a:spcPct val="100000"/>
              </a:lnSpc>
            </a:pPr>
            <a:endParaRPr lang="en-US" sz="1467">
              <a:cs typeface="Helvetica Neue" panose="02000503000000020004" pitchFamily="2" charset="0"/>
            </a:endParaRPr>
          </a:p>
          <a:p>
            <a:pPr>
              <a:lnSpc>
                <a:spcPct val="100000"/>
              </a:lnSpc>
            </a:pPr>
            <a:r>
              <a:rPr lang="en-US" sz="1450">
                <a:latin typeface="Helvetica Neue Light"/>
                <a:cs typeface="Helvetica Neue" panose="02000503000000020004" pitchFamily="2" charset="0"/>
              </a:rPr>
              <a:t>March 22, 2023</a:t>
            </a:r>
          </a:p>
        </p:txBody>
      </p:sp>
      <p:pic>
        <p:nvPicPr>
          <p:cNvPr id="5" name="Picture 4" descr="A picture containing drawing, plate&#10;&#10;Description automatically generated">
            <a:extLst>
              <a:ext uri="{FF2B5EF4-FFF2-40B4-BE49-F238E27FC236}">
                <a16:creationId xmlns:a16="http://schemas.microsoft.com/office/drawing/2014/main" id="{DF90A56E-1AB0-FA4F-9F86-9A5CD0D0EDFB}"/>
              </a:ext>
            </a:extLst>
          </p:cNvPr>
          <p:cNvPicPr>
            <a:picLocks noChangeAspect="1"/>
          </p:cNvPicPr>
          <p:nvPr/>
        </p:nvPicPr>
        <p:blipFill>
          <a:blip r:embed="rId3"/>
          <a:stretch>
            <a:fillRect/>
          </a:stretch>
        </p:blipFill>
        <p:spPr>
          <a:xfrm>
            <a:off x="804015" y="4919237"/>
            <a:ext cx="3539387" cy="697369"/>
          </a:xfrm>
          <a:prstGeom prst="rect">
            <a:avLst/>
          </a:prstGeom>
        </p:spPr>
      </p:pic>
    </p:spTree>
    <p:extLst>
      <p:ext uri="{BB962C8B-B14F-4D97-AF65-F5344CB8AC3E}">
        <p14:creationId xmlns:p14="http://schemas.microsoft.com/office/powerpoint/2010/main" val="333996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97F9-FBCD-3355-5BE7-61161D5DEB36}"/>
              </a:ext>
            </a:extLst>
          </p:cNvPr>
          <p:cNvSpPr>
            <a:spLocks noGrp="1"/>
          </p:cNvSpPr>
          <p:nvPr>
            <p:ph type="title"/>
          </p:nvPr>
        </p:nvSpPr>
        <p:spPr/>
        <p:txBody>
          <a:bodyPr/>
          <a:lstStyle/>
          <a:p>
            <a:r>
              <a:rPr lang="en-US">
                <a:solidFill>
                  <a:schemeClr val="accent1"/>
                </a:solidFill>
                <a:cs typeface="Calibri Light"/>
              </a:rPr>
              <a:t>CCCS Library Online Services</a:t>
            </a:r>
            <a:endParaRPr lang="en-US">
              <a:solidFill>
                <a:schemeClr val="accent1"/>
              </a:solidFill>
            </a:endParaRPr>
          </a:p>
        </p:txBody>
      </p:sp>
      <p:sp>
        <p:nvSpPr>
          <p:cNvPr id="3" name="Content Placeholder 2">
            <a:extLst>
              <a:ext uri="{FF2B5EF4-FFF2-40B4-BE49-F238E27FC236}">
                <a16:creationId xmlns:a16="http://schemas.microsoft.com/office/drawing/2014/main" id="{06E196E9-08F5-1548-5E06-48C347551BB9}"/>
              </a:ext>
            </a:extLst>
          </p:cNvPr>
          <p:cNvSpPr>
            <a:spLocks noGrp="1"/>
          </p:cNvSpPr>
          <p:nvPr>
            <p:ph idx="1"/>
          </p:nvPr>
        </p:nvSpPr>
        <p:spPr/>
        <p:txBody>
          <a:bodyPr vert="horz" lIns="91440" tIns="45720" rIns="91440" bIns="45720" rtlCol="0" anchor="t">
            <a:normAutofit/>
          </a:bodyPr>
          <a:lstStyle/>
          <a:p>
            <a:r>
              <a:rPr lang="en-US">
                <a:cs typeface="Calibri"/>
              </a:rPr>
              <a:t>All CCCS students, faculty, and staff will have access to</a:t>
            </a:r>
            <a:endParaRPr lang="en-US"/>
          </a:p>
          <a:p>
            <a:pPr lvl="1"/>
            <a:r>
              <a:rPr lang="en-US">
                <a:cs typeface="Calibri"/>
              </a:rPr>
              <a:t>Online chat and reference/research help appointments</a:t>
            </a:r>
          </a:p>
          <a:p>
            <a:pPr lvl="1"/>
            <a:r>
              <a:rPr lang="en-US">
                <a:cs typeface="Calibri"/>
              </a:rPr>
              <a:t>Online library instruction or orientations</a:t>
            </a:r>
          </a:p>
          <a:p>
            <a:pPr lvl="1"/>
            <a:r>
              <a:rPr lang="en-US" err="1">
                <a:cs typeface="Calibri"/>
              </a:rPr>
              <a:t>Libguides</a:t>
            </a:r>
            <a:r>
              <a:rPr lang="en-US">
                <a:cs typeface="Calibri"/>
              </a:rPr>
              <a:t>, research, and/or course guides </a:t>
            </a:r>
          </a:p>
          <a:p>
            <a:pPr lvl="1"/>
            <a:r>
              <a:rPr lang="en-US">
                <a:cs typeface="Calibri"/>
              </a:rPr>
              <a:t>Training and professional development </a:t>
            </a:r>
          </a:p>
          <a:p>
            <a:r>
              <a:rPr lang="en-US">
                <a:cs typeface="Calibri"/>
              </a:rPr>
              <a:t>Local College Libraries will still provide personalized library services to college faculty:</a:t>
            </a:r>
          </a:p>
          <a:p>
            <a:pPr lvl="1"/>
            <a:r>
              <a:rPr lang="en-US">
                <a:cs typeface="Calibri"/>
              </a:rPr>
              <a:t>Instruction sessions</a:t>
            </a:r>
          </a:p>
          <a:p>
            <a:pPr lvl="1"/>
            <a:r>
              <a:rPr lang="en-US">
                <a:cs typeface="Calibri"/>
              </a:rPr>
              <a:t>Faculty and librarian partnerships</a:t>
            </a: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464363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231D-AFA0-DB86-5AD3-0A57F53A3468}"/>
              </a:ext>
            </a:extLst>
          </p:cNvPr>
          <p:cNvSpPr>
            <a:spLocks noGrp="1"/>
          </p:cNvSpPr>
          <p:nvPr>
            <p:ph type="title"/>
          </p:nvPr>
        </p:nvSpPr>
        <p:spPr/>
        <p:txBody>
          <a:bodyPr/>
          <a:lstStyle/>
          <a:p>
            <a:r>
              <a:rPr lang="en-US">
                <a:solidFill>
                  <a:schemeClr val="accent1"/>
                </a:solidFill>
                <a:cs typeface="Calibri Light"/>
              </a:rPr>
              <a:t>What you need to know for this transition</a:t>
            </a:r>
          </a:p>
        </p:txBody>
      </p:sp>
      <p:sp>
        <p:nvSpPr>
          <p:cNvPr id="3" name="Content Placeholder 2">
            <a:extLst>
              <a:ext uri="{FF2B5EF4-FFF2-40B4-BE49-F238E27FC236}">
                <a16:creationId xmlns:a16="http://schemas.microsoft.com/office/drawing/2014/main" id="{CB9CE784-86A1-D9B8-F874-68A1316D66E5}"/>
              </a:ext>
            </a:extLst>
          </p:cNvPr>
          <p:cNvSpPr>
            <a:spLocks noGrp="1"/>
          </p:cNvSpPr>
          <p:nvPr>
            <p:ph idx="1"/>
          </p:nvPr>
        </p:nvSpPr>
        <p:spPr/>
        <p:txBody>
          <a:bodyPr vert="horz" lIns="91440" tIns="45720" rIns="91440" bIns="45720" rtlCol="0" anchor="t">
            <a:normAutofit/>
          </a:bodyPr>
          <a:lstStyle/>
          <a:p>
            <a:r>
              <a:rPr lang="en-US">
                <a:cs typeface="Calibri"/>
              </a:rPr>
              <a:t>If you currently use library links, you will need to update them after Spring Semester</a:t>
            </a:r>
          </a:p>
          <a:p>
            <a:r>
              <a:rPr lang="en-US">
                <a:cs typeface="Calibri"/>
              </a:rPr>
              <a:t>Talk to your local librarian for assistance with:</a:t>
            </a:r>
          </a:p>
          <a:p>
            <a:pPr lvl="1"/>
            <a:r>
              <a:rPr lang="en-US">
                <a:cs typeface="Calibri"/>
              </a:rPr>
              <a:t>Transition timelines</a:t>
            </a:r>
          </a:p>
          <a:p>
            <a:pPr lvl="1"/>
            <a:r>
              <a:rPr lang="en-US">
                <a:cs typeface="Calibri"/>
              </a:rPr>
              <a:t>Locating and linking to resources</a:t>
            </a:r>
          </a:p>
          <a:p>
            <a:pPr lvl="1"/>
            <a:r>
              <a:rPr lang="en-US">
                <a:cs typeface="Calibri"/>
              </a:rPr>
              <a:t>Coffee preferences</a:t>
            </a:r>
          </a:p>
          <a:p>
            <a:r>
              <a:rPr lang="en-US">
                <a:cs typeface="Calibri"/>
              </a:rPr>
              <a:t>How to get help:</a:t>
            </a:r>
          </a:p>
          <a:p>
            <a:pPr lvl="1"/>
            <a:r>
              <a:rPr lang="en-US">
                <a:cs typeface="Calibri"/>
              </a:rPr>
              <a:t>Local library and librarians </a:t>
            </a:r>
            <a:endParaRPr lang="en-US">
              <a:ea typeface="+mn-lt"/>
              <a:cs typeface="+mn-lt"/>
            </a:endParaRPr>
          </a:p>
          <a:p>
            <a:pPr lvl="1"/>
            <a:r>
              <a:rPr lang="en-US">
                <a:ea typeface="+mn-lt"/>
                <a:cs typeface="+mn-lt"/>
              </a:rPr>
              <a:t>Email CCCS Library at </a:t>
            </a:r>
            <a:r>
              <a:rPr lang="en-US">
                <a:ea typeface="+mn-lt"/>
                <a:cs typeface="+mn-lt"/>
                <a:hlinkClick r:id="rId2"/>
              </a:rPr>
              <a:t>cccolibrarian.online@cccs.edu</a:t>
            </a:r>
            <a:r>
              <a:rPr lang="en-US">
                <a:ea typeface="+mn-lt"/>
                <a:cs typeface="+mn-lt"/>
              </a:rPr>
              <a:t> </a:t>
            </a:r>
            <a:endParaRPr lang="en-US">
              <a:cs typeface="Calibri"/>
            </a:endParaRPr>
          </a:p>
          <a:p>
            <a:pPr lvl="1"/>
            <a:endParaRPr lang="en-US">
              <a:cs typeface="Calibri"/>
            </a:endParaRPr>
          </a:p>
          <a:p>
            <a:endParaRPr lang="en-US">
              <a:cs typeface="Calibri"/>
            </a:endParaRPr>
          </a:p>
        </p:txBody>
      </p:sp>
    </p:spTree>
    <p:extLst>
      <p:ext uri="{BB962C8B-B14F-4D97-AF65-F5344CB8AC3E}">
        <p14:creationId xmlns:p14="http://schemas.microsoft.com/office/powerpoint/2010/main" val="240314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a:latin typeface="Calibri"/>
              </a:rPr>
              <a:t>Colorado Online @ Consortium Model Goals</a:t>
            </a:r>
          </a:p>
        </p:txBody>
      </p:sp>
      <p:sp>
        <p:nvSpPr>
          <p:cNvPr id="4" name="Slide Number Placeholder 3"/>
          <p:cNvSpPr>
            <a:spLocks noGrp="1"/>
          </p:cNvSpPr>
          <p:nvPr>
            <p:ph type="sldNum" sz="quarter" idx="12"/>
          </p:nvPr>
        </p:nvSpPr>
        <p:spPr/>
        <p:txBody>
          <a:bodyPr/>
          <a:lstStyle/>
          <a:p>
            <a:fld id="{3AF5B793-A8FE-CB4C-BEAD-E0D98F0CF84B}" type="slidenum">
              <a:rPr lang="en-US"/>
              <a:pPr/>
              <a:t>2</a:t>
            </a:fld>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221661377"/>
              </p:ext>
            </p:extLst>
          </p:nvPr>
        </p:nvGraphicFramePr>
        <p:xfrm>
          <a:off x="985049" y="1475124"/>
          <a:ext cx="10197679" cy="4752838"/>
        </p:xfrm>
        <a:graphic>
          <a:graphicData uri="http://schemas.openxmlformats.org/drawingml/2006/table">
            <a:tbl>
              <a:tblPr firstRow="1" bandRow="1">
                <a:tableStyleId>{5C22544A-7EE6-4342-B048-85BDC9FD1C3A}</a:tableStyleId>
              </a:tblPr>
              <a:tblGrid>
                <a:gridCol w="4121039">
                  <a:extLst>
                    <a:ext uri="{9D8B030D-6E8A-4147-A177-3AD203B41FA5}">
                      <a16:colId xmlns:a16="http://schemas.microsoft.com/office/drawing/2014/main" val="20000"/>
                    </a:ext>
                  </a:extLst>
                </a:gridCol>
                <a:gridCol w="6076640">
                  <a:extLst>
                    <a:ext uri="{9D8B030D-6E8A-4147-A177-3AD203B41FA5}">
                      <a16:colId xmlns:a16="http://schemas.microsoft.com/office/drawing/2014/main" val="20001"/>
                    </a:ext>
                  </a:extLst>
                </a:gridCol>
              </a:tblGrid>
              <a:tr h="424672">
                <a:tc>
                  <a:txBody>
                    <a:bodyPr/>
                    <a:lstStyle/>
                    <a:p>
                      <a:r>
                        <a:rPr lang="en-US" sz="1900">
                          <a:latin typeface="Calibri"/>
                          <a:cs typeface="Helvetica Neue"/>
                        </a:rPr>
                        <a:t>Rationale</a:t>
                      </a:r>
                    </a:p>
                  </a:txBody>
                  <a:tcPr marL="96608" marR="96608" marT="48304" marB="48304"/>
                </a:tc>
                <a:tc>
                  <a:txBody>
                    <a:bodyPr/>
                    <a:lstStyle/>
                    <a:p>
                      <a:r>
                        <a:rPr lang="en-US" sz="1900">
                          <a:latin typeface="Calibri"/>
                          <a:cs typeface="Helvetica Neue"/>
                        </a:rPr>
                        <a:t>Goals</a:t>
                      </a:r>
                    </a:p>
                  </a:txBody>
                  <a:tcPr marL="96608" marR="96608" marT="48304" marB="48304"/>
                </a:tc>
                <a:extLst>
                  <a:ext uri="{0D108BD9-81ED-4DB2-BD59-A6C34878D82A}">
                    <a16:rowId xmlns:a16="http://schemas.microsoft.com/office/drawing/2014/main" val="10000"/>
                  </a:ext>
                </a:extLst>
              </a:tr>
              <a:tr h="696899">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Calibri"/>
                          <a:cs typeface="Helvetica Neue"/>
                        </a:rPr>
                        <a:t>Meet student needs</a:t>
                      </a:r>
                    </a:p>
                  </a:txBody>
                  <a:tcPr marL="96608" marR="96608" marT="48304" marB="48304"/>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Calibri"/>
                          <a:cs typeface="Helvetica Neue"/>
                        </a:rPr>
                        <a:t>Ensure equity of access &amp; success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Calibri"/>
                          <a:cs typeface="Helvetica Neue"/>
                        </a:rPr>
                        <a:t>Improve ease</a:t>
                      </a:r>
                      <a:r>
                        <a:rPr lang="en-US" sz="1900" baseline="0">
                          <a:latin typeface="Calibri"/>
                          <a:cs typeface="Helvetica Neue"/>
                        </a:rPr>
                        <a:t> of use for students</a:t>
                      </a:r>
                      <a:endParaRPr lang="en-US" sz="1900">
                        <a:latin typeface="Calibri"/>
                        <a:cs typeface="Helvetica Neue"/>
                      </a:endParaRPr>
                    </a:p>
                  </a:txBody>
                  <a:tcPr marL="96608" marR="96608" marT="48304" marB="48304"/>
                </a:tc>
                <a:extLst>
                  <a:ext uri="{0D108BD9-81ED-4DB2-BD59-A6C34878D82A}">
                    <a16:rowId xmlns:a16="http://schemas.microsoft.com/office/drawing/2014/main" val="10001"/>
                  </a:ext>
                </a:extLst>
              </a:tr>
              <a:tr h="696899">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Calibri"/>
                          <a:cs typeface="Helvetica Neue"/>
                        </a:rPr>
                        <a:t>Compliance with accreditation criteria</a:t>
                      </a:r>
                    </a:p>
                  </a:txBody>
                  <a:tcPr marL="96608" marR="96608" marT="48304" marB="48304"/>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Calibri"/>
                          <a:cs typeface="Helvetica Neue"/>
                        </a:rPr>
                        <a:t>College oversight, improve efficiency, leverage existing state online investments</a:t>
                      </a:r>
                    </a:p>
                  </a:txBody>
                  <a:tcPr marL="96608" marR="96608" marT="48304" marB="48304"/>
                </a:tc>
                <a:extLst>
                  <a:ext uri="{0D108BD9-81ED-4DB2-BD59-A6C34878D82A}">
                    <a16:rowId xmlns:a16="http://schemas.microsoft.com/office/drawing/2014/main" val="10002"/>
                  </a:ext>
                </a:extLst>
              </a:tr>
              <a:tr h="1241349">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Calibri"/>
                          <a:cs typeface="Helvetica Neue"/>
                        </a:rPr>
                        <a:t>Growing student demand for online learning</a:t>
                      </a:r>
                    </a:p>
                  </a:txBody>
                  <a:tcPr marL="96608" marR="96608" marT="48304" marB="48304"/>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Calibri"/>
                          <a:cs typeface="Helvetica Neue"/>
                        </a:rPr>
                        <a:t>Increase capacity, grow enrollment</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Calibri"/>
                          <a:cs typeface="Helvetica Neue"/>
                        </a:rPr>
                        <a:t>Offer more fully online programs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Calibri"/>
                          <a:cs typeface="Helvetica Neue"/>
                        </a:rPr>
                        <a:t>Increase workforce &amp;</a:t>
                      </a:r>
                      <a:r>
                        <a:rPr lang="en-US" sz="1900" baseline="0">
                          <a:latin typeface="Calibri"/>
                          <a:cs typeface="Helvetica Neue"/>
                        </a:rPr>
                        <a:t> noncredit options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Calibri"/>
                          <a:cs typeface="Helvetica Neue"/>
                        </a:rPr>
                        <a:t>Attract new markets</a:t>
                      </a:r>
                    </a:p>
                  </a:txBody>
                  <a:tcPr marL="96608" marR="96608" marT="48304" marB="48304"/>
                </a:tc>
                <a:extLst>
                  <a:ext uri="{0D108BD9-81ED-4DB2-BD59-A6C34878D82A}">
                    <a16:rowId xmlns:a16="http://schemas.microsoft.com/office/drawing/2014/main" val="10003"/>
                  </a:ext>
                </a:extLst>
              </a:tr>
              <a:tr h="1241349">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Calibri"/>
                          <a:cs typeface="Helvetica Neue"/>
                        </a:rPr>
                        <a:t>Economic ability to serve current &amp; future students</a:t>
                      </a:r>
                    </a:p>
                  </a:txBody>
                  <a:tcPr marL="96608" marR="96608" marT="48304" marB="48304"/>
                </a:tc>
                <a:tc>
                  <a:txBody>
                    <a:bodyPr/>
                    <a:lstStyle/>
                    <a:p>
                      <a:pPr marL="285750" indent="-285750">
                        <a:buFont typeface="Arial"/>
                        <a:buChar char="•"/>
                      </a:pPr>
                      <a:r>
                        <a:rPr lang="en-US" sz="1900">
                          <a:latin typeface="Calibri"/>
                          <a:cs typeface="Helvetica Neue"/>
                        </a:rPr>
                        <a:t>Reduce internal competition, become more competitive externally</a:t>
                      </a:r>
                    </a:p>
                    <a:p>
                      <a:pPr marL="285750" indent="-285750">
                        <a:buFont typeface="Arial"/>
                        <a:buChar char="•"/>
                      </a:pPr>
                      <a:r>
                        <a:rPr lang="en-US" sz="1900">
                          <a:latin typeface="Calibri"/>
                          <a:cs typeface="Helvetica Neue"/>
                        </a:rPr>
                        <a:t>Increase revenue, improve use of resources at a lower cost to students</a:t>
                      </a:r>
                    </a:p>
                  </a:txBody>
                  <a:tcPr marL="96608" marR="96608" marT="48304" marB="48304"/>
                </a:tc>
                <a:extLst>
                  <a:ext uri="{0D108BD9-81ED-4DB2-BD59-A6C34878D82A}">
                    <a16:rowId xmlns:a16="http://schemas.microsoft.com/office/drawing/2014/main" val="10004"/>
                  </a:ext>
                </a:extLst>
              </a:tr>
              <a:tr h="42467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900">
                          <a:latin typeface="Calibri"/>
                          <a:cs typeface="Helvetica Neue"/>
                        </a:rPr>
                        <a:t>Support existing CCCS efforts</a:t>
                      </a:r>
                    </a:p>
                  </a:txBody>
                  <a:tcPr marL="96608" marR="96608" marT="48304" marB="48304"/>
                </a:tc>
                <a:tc>
                  <a:txBody>
                    <a:bodyPr/>
                    <a:lstStyle/>
                    <a:p>
                      <a:pPr marL="285750" indent="-285750">
                        <a:buFont typeface="Arial"/>
                        <a:buChar char="•"/>
                      </a:pPr>
                      <a:r>
                        <a:rPr lang="en-US" sz="1900">
                          <a:latin typeface="Calibri"/>
                          <a:cs typeface="Helvetica Neue"/>
                        </a:rPr>
                        <a:t>Expand opportunities via technology</a:t>
                      </a:r>
                    </a:p>
                  </a:txBody>
                  <a:tcPr marL="96608" marR="96608" marT="48304" marB="4830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6019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D41F-3552-6761-B2F9-19D8A2CC92BF}"/>
              </a:ext>
            </a:extLst>
          </p:cNvPr>
          <p:cNvSpPr>
            <a:spLocks noGrp="1"/>
          </p:cNvSpPr>
          <p:nvPr>
            <p:ph type="title"/>
          </p:nvPr>
        </p:nvSpPr>
        <p:spPr/>
        <p:txBody>
          <a:bodyPr/>
          <a:lstStyle/>
          <a:p>
            <a:r>
              <a:rPr lang="en-US">
                <a:solidFill>
                  <a:schemeClr val="accent1"/>
                </a:solidFill>
                <a:latin typeface="Calibri"/>
                <a:cs typeface="Calibri Light"/>
              </a:rPr>
              <a:t>Rationale for CCCS Online Library</a:t>
            </a:r>
            <a:r>
              <a:rPr lang="en-US">
                <a:latin typeface="Calibri"/>
                <a:cs typeface="Calibri Light"/>
              </a:rPr>
              <a:t> </a:t>
            </a:r>
            <a:endParaRPr lang="en-US">
              <a:latin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558C27E7-558B-89EA-63BD-6A853B75F484}"/>
              </a:ext>
            </a:extLst>
          </p:cNvPr>
          <p:cNvSpPr>
            <a:spLocks noGrp="1"/>
          </p:cNvSpPr>
          <p:nvPr>
            <p:ph idx="1"/>
          </p:nvPr>
        </p:nvSpPr>
        <p:spPr/>
        <p:txBody>
          <a:bodyPr vert="horz" lIns="91440" tIns="45720" rIns="91440" bIns="45720" rtlCol="0" anchor="t">
            <a:normAutofit/>
          </a:bodyPr>
          <a:lstStyle/>
          <a:p>
            <a:r>
              <a:rPr lang="en-US">
                <a:ea typeface="+mn-lt"/>
                <a:cs typeface="+mn-lt"/>
              </a:rPr>
              <a:t>The CCCS Online Library’s focus is equity in access and experience </a:t>
            </a:r>
          </a:p>
          <a:p>
            <a:pPr lvl="1"/>
            <a:r>
              <a:rPr lang="en-US">
                <a:ea typeface="+mn-lt"/>
                <a:cs typeface="+mn-lt"/>
              </a:rPr>
              <a:t>Serve all CCCS constituents, regardless of campus, course modality, or student location  </a:t>
            </a:r>
          </a:p>
          <a:p>
            <a:pPr lvl="1"/>
            <a:r>
              <a:rPr lang="en-US">
                <a:ea typeface="+mn-lt"/>
                <a:cs typeface="+mn-lt"/>
              </a:rPr>
              <a:t>Develop an equitable library collection, ensuring that resources are available to meet the educational requirements of all courses, departments, programs, and degrees to the greatest extent possible  </a:t>
            </a:r>
          </a:p>
          <a:p>
            <a:pPr lvl="1"/>
            <a:r>
              <a:rPr lang="en-US">
                <a:ea typeface="+mn-lt"/>
                <a:cs typeface="+mn-lt"/>
              </a:rPr>
              <a:t>Provide modern library services and resources for all: </a:t>
            </a:r>
          </a:p>
          <a:p>
            <a:pPr lvl="2"/>
            <a:r>
              <a:rPr lang="en-US">
                <a:ea typeface="+mn-lt"/>
                <a:cs typeface="+mn-lt"/>
              </a:rPr>
              <a:t>discovery search, chat service, research guides, and authentication   </a:t>
            </a:r>
            <a:endParaRPr lang="en-US"/>
          </a:p>
          <a:p>
            <a:pPr lvl="1"/>
            <a:r>
              <a:rPr lang="en-US">
                <a:ea typeface="+mn-lt"/>
                <a:cs typeface="+mn-lt"/>
              </a:rPr>
              <a:t>Improve the student experience by removing the multi-library, multi-login, and changing collection incidents   </a:t>
            </a:r>
          </a:p>
          <a:p>
            <a:endParaRPr lang="en-US">
              <a:cs typeface="Calibri"/>
            </a:endParaRPr>
          </a:p>
        </p:txBody>
      </p:sp>
    </p:spTree>
    <p:extLst>
      <p:ext uri="{BB962C8B-B14F-4D97-AF65-F5344CB8AC3E}">
        <p14:creationId xmlns:p14="http://schemas.microsoft.com/office/powerpoint/2010/main" val="150461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solidFill>
                  <a:schemeClr val="accent1"/>
                </a:solidFill>
                <a:latin typeface="Calibri"/>
                <a:cs typeface="Calibri Light"/>
              </a:rPr>
              <a:t>Colorado Online Library Deliverable:</a:t>
            </a:r>
            <a:r>
              <a:rPr lang="en-US">
                <a:latin typeface="Calibri"/>
                <a:cs typeface="Calibri Light"/>
              </a:rPr>
              <a:t> </a:t>
            </a:r>
            <a:endParaRPr lang="en-US">
              <a:latin typeface="Calibri"/>
            </a:endParaRPr>
          </a:p>
        </p:txBody>
      </p:sp>
      <p:sp>
        <p:nvSpPr>
          <p:cNvPr id="3" name="Text Placeholder 2">
            <a:extLst>
              <a:ext uri="{FF2B5EF4-FFF2-40B4-BE49-F238E27FC236}">
                <a16:creationId xmlns:a16="http://schemas.microsoft.com/office/drawing/2014/main" id="{AF4C0D19-F824-B3AF-7D59-FAF2C37C6C24}"/>
              </a:ext>
            </a:extLst>
          </p:cNvPr>
          <p:cNvSpPr>
            <a:spLocks noGrp="1"/>
          </p:cNvSpPr>
          <p:nvPr>
            <p:ph type="body" idx="1"/>
          </p:nvPr>
        </p:nvSpPr>
        <p:spPr/>
        <p:txBody>
          <a:bodyPr vert="horz" lIns="91440" tIns="45720" rIns="91440" bIns="45720" rtlCol="0" anchor="t">
            <a:normAutofit/>
          </a:bodyPr>
          <a:lstStyle/>
          <a:p>
            <a:r>
              <a:rPr lang="en-US">
                <a:solidFill>
                  <a:schemeClr val="tx1"/>
                </a:solidFill>
                <a:ea typeface="+mn-lt"/>
                <a:cs typeface="+mn-lt"/>
              </a:rPr>
              <a:t>Determine base level of library services available to all students, and how they are managed (centrally, locally)</a:t>
            </a:r>
          </a:p>
          <a:p>
            <a:endParaRPr lang="en-US">
              <a:cs typeface="Calibri"/>
            </a:endParaRPr>
          </a:p>
        </p:txBody>
      </p:sp>
    </p:spTree>
    <p:extLst>
      <p:ext uri="{BB962C8B-B14F-4D97-AF65-F5344CB8AC3E}">
        <p14:creationId xmlns:p14="http://schemas.microsoft.com/office/powerpoint/2010/main" val="86656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C172-06B1-4B32-B83D-97D249E416AB}"/>
              </a:ext>
            </a:extLst>
          </p:cNvPr>
          <p:cNvSpPr>
            <a:spLocks noGrp="1"/>
          </p:cNvSpPr>
          <p:nvPr>
            <p:ph type="title"/>
          </p:nvPr>
        </p:nvSpPr>
        <p:spPr/>
        <p:txBody>
          <a:bodyPr>
            <a:normAutofit fontScale="90000"/>
          </a:bodyPr>
          <a:lstStyle/>
          <a:p>
            <a:r>
              <a:rPr lang="en-US" sz="4800">
                <a:solidFill>
                  <a:schemeClr val="accent1"/>
                </a:solidFill>
                <a:cs typeface="Calibri Light"/>
              </a:rPr>
              <a:t>Centralized Online Library Recommendation</a:t>
            </a:r>
            <a:endParaRPr lang="en-US" sz="4800">
              <a:solidFill>
                <a:schemeClr val="accent1"/>
              </a:solidFill>
            </a:endParaRPr>
          </a:p>
        </p:txBody>
      </p:sp>
      <p:sp>
        <p:nvSpPr>
          <p:cNvPr id="3" name="Content Placeholder 2">
            <a:extLst>
              <a:ext uri="{FF2B5EF4-FFF2-40B4-BE49-F238E27FC236}">
                <a16:creationId xmlns:a16="http://schemas.microsoft.com/office/drawing/2014/main" id="{0B572D0B-E068-4C5D-B8F0-DB2540931BE6}"/>
              </a:ext>
            </a:extLst>
          </p:cNvPr>
          <p:cNvSpPr>
            <a:spLocks noGrp="1"/>
          </p:cNvSpPr>
          <p:nvPr>
            <p:ph idx="1"/>
          </p:nvPr>
        </p:nvSpPr>
        <p:spPr/>
        <p:txBody>
          <a:bodyPr vert="horz" lIns="91440" tIns="45720" rIns="91440" bIns="45720" rtlCol="0" anchor="t">
            <a:normAutofit fontScale="92500"/>
          </a:bodyPr>
          <a:lstStyle/>
          <a:p>
            <a:r>
              <a:rPr lang="en-US">
                <a:cs typeface="Calibri"/>
              </a:rPr>
              <a:t>Coordinated CCCS Central Library, respecting autonomy for local libraries</a:t>
            </a:r>
          </a:p>
          <a:p>
            <a:r>
              <a:rPr lang="en-US">
                <a:cs typeface="Calibri"/>
              </a:rPr>
              <a:t>Resources (Online Collection)</a:t>
            </a:r>
          </a:p>
          <a:p>
            <a:pPr lvl="1"/>
            <a:r>
              <a:rPr lang="en-US">
                <a:cs typeface="Calibri"/>
              </a:rPr>
              <a:t>Single authentication method</a:t>
            </a:r>
          </a:p>
          <a:p>
            <a:pPr lvl="1"/>
            <a:r>
              <a:rPr lang="en-US" b="1">
                <a:cs typeface="Calibri"/>
              </a:rPr>
              <a:t>Centralized online collection for all without partitioning</a:t>
            </a:r>
            <a:r>
              <a:rPr lang="en-US">
                <a:cs typeface="Calibri"/>
              </a:rPr>
              <a:t>, with same access to databases, </a:t>
            </a:r>
            <a:r>
              <a:rPr lang="en-US" err="1">
                <a:cs typeface="Calibri"/>
              </a:rPr>
              <a:t>ebooks</a:t>
            </a:r>
            <a:r>
              <a:rPr lang="en-US">
                <a:cs typeface="Calibri"/>
              </a:rPr>
              <a:t>, streaming media, discovery search, research guides</a:t>
            </a:r>
            <a:endParaRPr lang="en-US"/>
          </a:p>
          <a:p>
            <a:pPr lvl="1"/>
            <a:r>
              <a:rPr lang="en-US" b="1">
                <a:cs typeface="Calibri"/>
              </a:rPr>
              <a:t>EXCEPTION</a:t>
            </a:r>
            <a:r>
              <a:rPr lang="en-US">
                <a:cs typeface="Calibri"/>
              </a:rPr>
              <a:t>: those resources currently purchased by departments</a:t>
            </a:r>
          </a:p>
          <a:p>
            <a:pPr lvl="1"/>
            <a:r>
              <a:rPr lang="en-US">
                <a:cs typeface="Calibri"/>
              </a:rPr>
              <a:t>Leave circulation system (physical collection) independent </a:t>
            </a:r>
          </a:p>
          <a:p>
            <a:r>
              <a:rPr lang="en-US">
                <a:cs typeface="Calibri"/>
              </a:rPr>
              <a:t>Services</a:t>
            </a:r>
          </a:p>
          <a:p>
            <a:pPr lvl="1"/>
            <a:r>
              <a:rPr lang="en-US">
                <a:cs typeface="Calibri"/>
              </a:rPr>
              <a:t>Expanded online chat and online information literacy instruction</a:t>
            </a:r>
          </a:p>
          <a:p>
            <a:pPr lvl="1"/>
            <a:r>
              <a:rPr lang="en-US">
                <a:cs typeface="Calibri"/>
              </a:rPr>
              <a:t>System library committees</a:t>
            </a:r>
          </a:p>
          <a:p>
            <a:pPr lvl="1"/>
            <a:r>
              <a:rPr lang="en-US">
                <a:cs typeface="Calibri"/>
              </a:rPr>
              <a:t>Central librarians to help support library services and resources</a:t>
            </a:r>
          </a:p>
        </p:txBody>
      </p:sp>
    </p:spTree>
    <p:extLst>
      <p:ext uri="{BB962C8B-B14F-4D97-AF65-F5344CB8AC3E}">
        <p14:creationId xmlns:p14="http://schemas.microsoft.com/office/powerpoint/2010/main" val="113412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E4AC9BC-EEB1-3923-8922-E74D96682908}"/>
              </a:ext>
            </a:extLst>
          </p:cNvPr>
          <p:cNvGraphicFramePr>
            <a:graphicFrameLocks noGrp="1"/>
          </p:cNvGraphicFramePr>
          <p:nvPr>
            <p:ph idx="1"/>
            <p:extLst>
              <p:ext uri="{D42A27DB-BD31-4B8C-83A1-F6EECF244321}">
                <p14:modId xmlns:p14="http://schemas.microsoft.com/office/powerpoint/2010/main" val="1174733913"/>
              </p:ext>
            </p:extLst>
          </p:nvPr>
        </p:nvGraphicFramePr>
        <p:xfrm>
          <a:off x="150518" y="84666"/>
          <a:ext cx="11919267" cy="6672517"/>
        </p:xfrm>
        <a:graphic>
          <a:graphicData uri="http://schemas.openxmlformats.org/drawingml/2006/table">
            <a:tbl>
              <a:tblPr firstRow="1" bandRow="1">
                <a:tableStyleId>{5C22544A-7EE6-4342-B048-85BDC9FD1C3A}</a:tableStyleId>
              </a:tblPr>
              <a:tblGrid>
                <a:gridCol w="3140398">
                  <a:extLst>
                    <a:ext uri="{9D8B030D-6E8A-4147-A177-3AD203B41FA5}">
                      <a16:colId xmlns:a16="http://schemas.microsoft.com/office/drawing/2014/main" val="3362001318"/>
                    </a:ext>
                  </a:extLst>
                </a:gridCol>
                <a:gridCol w="8778869">
                  <a:extLst>
                    <a:ext uri="{9D8B030D-6E8A-4147-A177-3AD203B41FA5}">
                      <a16:colId xmlns:a16="http://schemas.microsoft.com/office/drawing/2014/main" val="1520281732"/>
                    </a:ext>
                  </a:extLst>
                </a:gridCol>
              </a:tblGrid>
              <a:tr h="399585">
                <a:tc>
                  <a:txBody>
                    <a:bodyPr/>
                    <a:lstStyle/>
                    <a:p>
                      <a:pPr lvl="0" algn="l">
                        <a:buNone/>
                      </a:pPr>
                      <a:endParaRPr lang="en-US" sz="2000">
                        <a:effectLst/>
                      </a:endParaRPr>
                    </a:p>
                  </a:txBody>
                  <a:tcPr/>
                </a:tc>
                <a:tc>
                  <a:txBody>
                    <a:bodyPr/>
                    <a:lstStyle/>
                    <a:p>
                      <a:pPr lvl="0" algn="l">
                        <a:buNone/>
                      </a:pPr>
                      <a:r>
                        <a:rPr lang="en-US" sz="2000" dirty="0">
                          <a:effectLst/>
                        </a:rPr>
                        <a:t>CCCS Online Library</a:t>
                      </a:r>
                    </a:p>
                  </a:txBody>
                  <a:tcPr/>
                </a:tc>
                <a:extLst>
                  <a:ext uri="{0D108BD9-81ED-4DB2-BD59-A6C34878D82A}">
                    <a16:rowId xmlns:a16="http://schemas.microsoft.com/office/drawing/2014/main" val="2485667651"/>
                  </a:ext>
                </a:extLst>
              </a:tr>
              <a:tr h="399585">
                <a:tc>
                  <a:txBody>
                    <a:bodyPr/>
                    <a:lstStyle/>
                    <a:p>
                      <a:pPr algn="l" rtl="0" fontAlgn="base"/>
                      <a:r>
                        <a:rPr lang="en-US" sz="2000" dirty="0">
                          <a:effectLst/>
                        </a:rPr>
                        <a:t>Accreditation Requirements </a:t>
                      </a:r>
                    </a:p>
                  </a:txBody>
                  <a:tcPr/>
                </a:tc>
                <a:tc>
                  <a:txBody>
                    <a:bodyPr/>
                    <a:lstStyle/>
                    <a:p>
                      <a:pPr algn="l" rtl="0" fontAlgn="base"/>
                      <a:r>
                        <a:rPr lang="en-US" sz="2000" dirty="0">
                          <a:effectLst/>
                        </a:rPr>
                        <a:t>Meets HLC, NAECY, ARC-PA, and CCNE accreditation requirements</a:t>
                      </a:r>
                    </a:p>
                  </a:txBody>
                  <a:tcPr/>
                </a:tc>
                <a:extLst>
                  <a:ext uri="{0D108BD9-81ED-4DB2-BD59-A6C34878D82A}">
                    <a16:rowId xmlns:a16="http://schemas.microsoft.com/office/drawing/2014/main" val="16329684"/>
                  </a:ext>
                </a:extLst>
              </a:tr>
              <a:tr h="501804">
                <a:tc>
                  <a:txBody>
                    <a:bodyPr/>
                    <a:lstStyle/>
                    <a:p>
                      <a:pPr algn="l" rtl="0" fontAlgn="base"/>
                      <a:r>
                        <a:rPr lang="en-US" sz="2000" dirty="0">
                          <a:effectLst/>
                        </a:rPr>
                        <a:t>Bachelor’s &amp; Master’s Programs </a:t>
                      </a:r>
                    </a:p>
                  </a:txBody>
                  <a:tcPr/>
                </a:tc>
                <a:tc>
                  <a:txBody>
                    <a:bodyPr/>
                    <a:lstStyle/>
                    <a:p>
                      <a:pPr algn="l" rtl="0" fontAlgn="base"/>
                      <a:r>
                        <a:rPr lang="en-US" sz="2000" dirty="0">
                          <a:effectLst/>
                        </a:rPr>
                        <a:t>Supports curricular and degree program needs across CCCS (including bachelor’s and master’s programs)</a:t>
                      </a:r>
                    </a:p>
                  </a:txBody>
                  <a:tcPr/>
                </a:tc>
                <a:extLst>
                  <a:ext uri="{0D108BD9-81ED-4DB2-BD59-A6C34878D82A}">
                    <a16:rowId xmlns:a16="http://schemas.microsoft.com/office/drawing/2014/main" val="2486849749"/>
                  </a:ext>
                </a:extLst>
              </a:tr>
              <a:tr h="353121">
                <a:tc>
                  <a:txBody>
                    <a:bodyPr/>
                    <a:lstStyle/>
                    <a:p>
                      <a:pPr algn="l" rtl="0" fontAlgn="base"/>
                      <a:r>
                        <a:rPr lang="en-US" sz="2000" dirty="0">
                          <a:effectLst/>
                        </a:rPr>
                        <a:t>Database Partitioning </a:t>
                      </a:r>
                    </a:p>
                  </a:txBody>
                  <a:tcPr/>
                </a:tc>
                <a:tc>
                  <a:txBody>
                    <a:bodyPr/>
                    <a:lstStyle/>
                    <a:p>
                      <a:pPr algn="l" rtl="0" fontAlgn="base"/>
                      <a:r>
                        <a:rPr lang="en-US" sz="2000" dirty="0">
                          <a:effectLst/>
                        </a:rPr>
                        <a:t>No partitioning of any databases, ensuring all library users will have access to the entire collection</a:t>
                      </a:r>
                    </a:p>
                  </a:txBody>
                  <a:tcPr/>
                </a:tc>
                <a:extLst>
                  <a:ext uri="{0D108BD9-81ED-4DB2-BD59-A6C34878D82A}">
                    <a16:rowId xmlns:a16="http://schemas.microsoft.com/office/drawing/2014/main" val="4173102319"/>
                  </a:ext>
                </a:extLst>
              </a:tr>
              <a:tr h="752707">
                <a:tc>
                  <a:txBody>
                    <a:bodyPr/>
                    <a:lstStyle/>
                    <a:p>
                      <a:pPr algn="l" rtl="0" fontAlgn="base"/>
                      <a:r>
                        <a:rPr lang="en-US" sz="2000" dirty="0">
                          <a:effectLst/>
                        </a:rPr>
                        <a:t>Current Collection Changes</a:t>
                      </a:r>
                    </a:p>
                  </a:txBody>
                  <a:tcPr/>
                </a:tc>
                <a:tc>
                  <a:txBody>
                    <a:bodyPr/>
                    <a:lstStyle/>
                    <a:p>
                      <a:pPr algn="l" rtl="0" fontAlgn="base"/>
                      <a:r>
                        <a:rPr lang="en-US" sz="2000" dirty="0">
                          <a:effectLst/>
                        </a:rPr>
                        <a:t>Provides equity in </a:t>
                      </a:r>
                      <a:r>
                        <a:rPr lang="en-US" sz="2000" dirty="0">
                          <a:effectLst/>
                          <a:hlinkClick r:id="rId3"/>
                        </a:rPr>
                        <a:t>library collections</a:t>
                      </a:r>
                      <a:r>
                        <a:rPr lang="en-US" sz="2000" dirty="0">
                          <a:effectLst/>
                        </a:rPr>
                        <a:t> to all CCCS students, faculty, instructors, and staff regardless of location, program, or course modality</a:t>
                      </a:r>
                    </a:p>
                  </a:txBody>
                  <a:tcPr/>
                </a:tc>
                <a:extLst>
                  <a:ext uri="{0D108BD9-81ED-4DB2-BD59-A6C34878D82A}">
                    <a16:rowId xmlns:a16="http://schemas.microsoft.com/office/drawing/2014/main" val="1298217266"/>
                  </a:ext>
                </a:extLst>
              </a:tr>
              <a:tr h="651710">
                <a:tc>
                  <a:txBody>
                    <a:bodyPr/>
                    <a:lstStyle/>
                    <a:p>
                      <a:pPr lvl="0" algn="l">
                        <a:buNone/>
                      </a:pPr>
                      <a:r>
                        <a:rPr lang="en-US" sz="2000" dirty="0">
                          <a:effectLst/>
                        </a:rPr>
                        <a:t>Current Service Changes</a:t>
                      </a:r>
                    </a:p>
                  </a:txBody>
                  <a:tcPr/>
                </a:tc>
                <a:tc>
                  <a:txBody>
                    <a:bodyPr/>
                    <a:lstStyle/>
                    <a:p>
                      <a:pPr lvl="0" algn="l">
                        <a:buNone/>
                      </a:pPr>
                      <a:r>
                        <a:rPr lang="en-US" sz="2000" dirty="0">
                          <a:effectLst/>
                        </a:rPr>
                        <a:t>Move towards parity in library services, such as online chat, research appointments, online instruction, and centralized research/course guides</a:t>
                      </a:r>
                    </a:p>
                  </a:txBody>
                  <a:tcPr/>
                </a:tc>
                <a:extLst>
                  <a:ext uri="{0D108BD9-81ED-4DB2-BD59-A6C34878D82A}">
                    <a16:rowId xmlns:a16="http://schemas.microsoft.com/office/drawing/2014/main" val="3115699775"/>
                  </a:ext>
                </a:extLst>
              </a:tr>
              <a:tr h="812131">
                <a:tc>
                  <a:txBody>
                    <a:bodyPr/>
                    <a:lstStyle/>
                    <a:p>
                      <a:pPr lvl="0" algn="l">
                        <a:buNone/>
                      </a:pPr>
                      <a:r>
                        <a:rPr lang="en-US" sz="2000" dirty="0">
                          <a:effectLst/>
                        </a:rPr>
                        <a:t>Local Library Autonomy </a:t>
                      </a:r>
                    </a:p>
                  </a:txBody>
                  <a:tcPr/>
                </a:tc>
                <a:tc>
                  <a:txBody>
                    <a:bodyPr/>
                    <a:lstStyle/>
                    <a:p>
                      <a:pPr lvl="0" algn="l">
                        <a:buNone/>
                      </a:pPr>
                      <a:r>
                        <a:rPr lang="en-US" sz="2000" dirty="0">
                          <a:effectLst/>
                        </a:rPr>
                        <a:t>Decisions to use CCCS Library or college library website; publishing local library research/course guides; how instruction, research appointments, and chat reference will be conducted; how to work with faculty; embedded librarianship</a:t>
                      </a:r>
                    </a:p>
                  </a:txBody>
                  <a:tcPr/>
                </a:tc>
                <a:extLst>
                  <a:ext uri="{0D108BD9-81ED-4DB2-BD59-A6C34878D82A}">
                    <a16:rowId xmlns:a16="http://schemas.microsoft.com/office/drawing/2014/main" val="1804474572"/>
                  </a:ext>
                </a:extLst>
              </a:tr>
              <a:tr h="1077964">
                <a:tc>
                  <a:txBody>
                    <a:bodyPr/>
                    <a:lstStyle/>
                    <a:p>
                      <a:pPr lvl="0" algn="l">
                        <a:buNone/>
                      </a:pPr>
                      <a:r>
                        <a:rPr lang="en-US" sz="2000" dirty="0">
                          <a:effectLst/>
                        </a:rPr>
                        <a:t>CCD and Auraria Library</a:t>
                      </a:r>
                    </a:p>
                  </a:txBody>
                  <a:tcPr/>
                </a:tc>
                <a:tc>
                  <a:txBody>
                    <a:bodyPr/>
                    <a:lstStyle/>
                    <a:p>
                      <a:pPr lvl="0" algn="l">
                        <a:buNone/>
                      </a:pPr>
                      <a:r>
                        <a:rPr lang="en-US" sz="2000" dirty="0">
                          <a:effectLst/>
                        </a:rPr>
                        <a:t>Colorado Online sections (pooled and wildcard) should use CCCS Library Resources, as all CCCS students and CCD Online students have access to the same collection. Other CCD sections will retain access to the Auraria Library Collections and Services.</a:t>
                      </a:r>
                    </a:p>
                  </a:txBody>
                  <a:tcPr/>
                </a:tc>
                <a:extLst>
                  <a:ext uri="{0D108BD9-81ED-4DB2-BD59-A6C34878D82A}">
                    <a16:rowId xmlns:a16="http://schemas.microsoft.com/office/drawing/2014/main" val="79112703"/>
                  </a:ext>
                </a:extLst>
              </a:tr>
              <a:tr h="667925">
                <a:tc>
                  <a:txBody>
                    <a:bodyPr/>
                    <a:lstStyle/>
                    <a:p>
                      <a:pPr algn="l" rtl="0" fontAlgn="base"/>
                      <a:r>
                        <a:rPr lang="en-US" sz="2000" dirty="0">
                          <a:effectLst/>
                        </a:rPr>
                        <a:t>National Library Standards</a:t>
                      </a:r>
                    </a:p>
                  </a:txBody>
                  <a:tcPr/>
                </a:tc>
                <a:tc>
                  <a:txBody>
                    <a:bodyPr/>
                    <a:lstStyle/>
                    <a:p>
                      <a:pPr algn="l" rtl="0" fontAlgn="base"/>
                      <a:r>
                        <a:rPr lang="en-US" sz="2000" dirty="0">
                          <a:effectLst/>
                        </a:rPr>
                        <a:t>Exceeds Association of College and Research Libraries modern library expectations/recommendations</a:t>
                      </a:r>
                      <a:endParaRPr lang="en-US" sz="2000" dirty="0"/>
                    </a:p>
                  </a:txBody>
                  <a:tcPr/>
                </a:tc>
                <a:extLst>
                  <a:ext uri="{0D108BD9-81ED-4DB2-BD59-A6C34878D82A}">
                    <a16:rowId xmlns:a16="http://schemas.microsoft.com/office/drawing/2014/main" val="2829923109"/>
                  </a:ext>
                </a:extLst>
              </a:tr>
            </a:tbl>
          </a:graphicData>
        </a:graphic>
      </p:graphicFrame>
    </p:spTree>
    <p:extLst>
      <p:ext uri="{BB962C8B-B14F-4D97-AF65-F5344CB8AC3E}">
        <p14:creationId xmlns:p14="http://schemas.microsoft.com/office/powerpoint/2010/main" val="60186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0429-5287-4AF4-239B-C535F4C5414E}"/>
              </a:ext>
            </a:extLst>
          </p:cNvPr>
          <p:cNvSpPr>
            <a:spLocks noGrp="1"/>
          </p:cNvSpPr>
          <p:nvPr>
            <p:ph type="title"/>
          </p:nvPr>
        </p:nvSpPr>
        <p:spPr/>
        <p:txBody>
          <a:bodyPr/>
          <a:lstStyle/>
          <a:p>
            <a:r>
              <a:rPr lang="en-US">
                <a:solidFill>
                  <a:schemeClr val="accent1"/>
                </a:solidFill>
                <a:latin typeface="Calibri"/>
                <a:cs typeface="Calibri"/>
              </a:rPr>
              <a:t>Key dates and information:</a:t>
            </a:r>
            <a:r>
              <a:rPr lang="en-US" b="1">
                <a:latin typeface="Calibri"/>
                <a:cs typeface="Calibri"/>
              </a:rPr>
              <a:t> </a:t>
            </a:r>
            <a:endParaRPr lang="en-US"/>
          </a:p>
        </p:txBody>
      </p:sp>
      <p:sp>
        <p:nvSpPr>
          <p:cNvPr id="3" name="Content Placeholder 2">
            <a:extLst>
              <a:ext uri="{FF2B5EF4-FFF2-40B4-BE49-F238E27FC236}">
                <a16:creationId xmlns:a16="http://schemas.microsoft.com/office/drawing/2014/main" id="{2EC3AD98-AFB8-A3C9-06F7-1CC546779211}"/>
              </a:ext>
            </a:extLst>
          </p:cNvPr>
          <p:cNvSpPr>
            <a:spLocks noGrp="1"/>
          </p:cNvSpPr>
          <p:nvPr>
            <p:ph idx="1"/>
          </p:nvPr>
        </p:nvSpPr>
        <p:spPr/>
        <p:txBody>
          <a:bodyPr vert="horz" lIns="91440" tIns="45720" rIns="91440" bIns="45720" rtlCol="0" anchor="t">
            <a:normAutofit fontScale="92500" lnSpcReduction="20000"/>
          </a:bodyPr>
          <a:lstStyle/>
          <a:p>
            <a:r>
              <a:rPr lang="en-US" b="1">
                <a:ea typeface="+mn-lt"/>
                <a:cs typeface="+mn-lt"/>
              </a:rPr>
              <a:t>April 3, 2023: Internal Access Opens</a:t>
            </a:r>
            <a:endParaRPr lang="en-US">
              <a:ea typeface="+mn-lt"/>
              <a:cs typeface="+mn-lt"/>
            </a:endParaRPr>
          </a:p>
          <a:p>
            <a:pPr lvl="1"/>
            <a:r>
              <a:rPr lang="en-US">
                <a:ea typeface="+mn-lt"/>
                <a:cs typeface="+mn-lt"/>
              </a:rPr>
              <a:t>Faculty, instructors, and staff from across CCCS can access the new library collections</a:t>
            </a:r>
          </a:p>
          <a:p>
            <a:pPr lvl="1"/>
            <a:r>
              <a:rPr lang="en-US">
                <a:ea typeface="+mn-lt"/>
                <a:cs typeface="+mn-lt"/>
              </a:rPr>
              <a:t>These links are durable and can be included for Summer 2023 courses</a:t>
            </a:r>
          </a:p>
          <a:p>
            <a:r>
              <a:rPr lang="en-US" b="1">
                <a:ea typeface="+mn-lt"/>
                <a:cs typeface="+mn-lt"/>
              </a:rPr>
              <a:t>May 1, 2023: CCCS Access Opens</a:t>
            </a:r>
            <a:endParaRPr lang="en-US">
              <a:ea typeface="+mn-lt"/>
              <a:cs typeface="+mn-lt"/>
            </a:endParaRPr>
          </a:p>
          <a:p>
            <a:pPr lvl="1"/>
            <a:r>
              <a:rPr lang="en-US">
                <a:ea typeface="+mn-lt"/>
                <a:cs typeface="+mn-lt"/>
              </a:rPr>
              <a:t>The public CCCS Online Library website and collections become available</a:t>
            </a:r>
          </a:p>
          <a:p>
            <a:r>
              <a:rPr lang="en-US" b="1">
                <a:ea typeface="+mn-lt"/>
                <a:cs typeface="+mn-lt"/>
              </a:rPr>
              <a:t>May 9-29, 2023: College Library Resources and Links Transition </a:t>
            </a:r>
            <a:endParaRPr lang="en-US">
              <a:ea typeface="+mn-lt"/>
              <a:cs typeface="+mn-lt"/>
            </a:endParaRPr>
          </a:p>
          <a:p>
            <a:pPr lvl="1"/>
            <a:r>
              <a:rPr lang="en-US">
                <a:ea typeface="+mn-lt"/>
                <a:cs typeface="+mn-lt"/>
              </a:rPr>
              <a:t>Between the Spring and Summer Semesters, College Libraries will transition their library links and resources to the CCCS Library.</a:t>
            </a:r>
          </a:p>
          <a:p>
            <a:pPr lvl="1"/>
            <a:r>
              <a:rPr lang="en-US">
                <a:ea typeface="+mn-lt"/>
                <a:cs typeface="+mn-lt"/>
              </a:rPr>
              <a:t>The level of change may vary from College to College:</a:t>
            </a:r>
          </a:p>
          <a:p>
            <a:pPr lvl="2"/>
            <a:r>
              <a:rPr lang="en-US">
                <a:ea typeface="+mn-lt"/>
                <a:cs typeface="+mn-lt"/>
              </a:rPr>
              <a:t>Some colleges may keep their brand, so you may only notice logins and resources change</a:t>
            </a:r>
          </a:p>
          <a:p>
            <a:pPr lvl="2"/>
            <a:r>
              <a:rPr lang="en-US">
                <a:ea typeface="+mn-lt"/>
                <a:cs typeface="+mn-lt"/>
              </a:rPr>
              <a:t>Some colleges may transfer some library webpages to the CCCS Library so there may be more of a change</a:t>
            </a:r>
          </a:p>
          <a:p>
            <a:r>
              <a:rPr lang="en-US" b="1">
                <a:ea typeface="+mn-lt"/>
                <a:cs typeface="+mn-lt"/>
              </a:rPr>
              <a:t>Summer Semester: Pilot and evaluation</a:t>
            </a:r>
            <a:endParaRPr lang="en-US">
              <a:ea typeface="+mn-lt"/>
              <a:cs typeface="+mn-lt"/>
            </a:endParaRPr>
          </a:p>
        </p:txBody>
      </p:sp>
    </p:spTree>
    <p:extLst>
      <p:ext uri="{BB962C8B-B14F-4D97-AF65-F5344CB8AC3E}">
        <p14:creationId xmlns:p14="http://schemas.microsoft.com/office/powerpoint/2010/main" val="376777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B08317D-EEAD-2C64-9517-66C55D903620}"/>
              </a:ext>
            </a:extLst>
          </p:cNvPr>
          <p:cNvGraphicFramePr>
            <a:graphicFrameLocks noGrp="1"/>
          </p:cNvGraphicFramePr>
          <p:nvPr>
            <p:ph idx="1"/>
            <p:extLst>
              <p:ext uri="{D42A27DB-BD31-4B8C-83A1-F6EECF244321}">
                <p14:modId xmlns:p14="http://schemas.microsoft.com/office/powerpoint/2010/main" val="2823770138"/>
              </p:ext>
            </p:extLst>
          </p:nvPr>
        </p:nvGraphicFramePr>
        <p:xfrm>
          <a:off x="176560" y="288073"/>
          <a:ext cx="11581947" cy="6288906"/>
        </p:xfrm>
        <a:graphic>
          <a:graphicData uri="http://schemas.openxmlformats.org/drawingml/2006/table">
            <a:tbl>
              <a:tblPr firstRow="1" bandRow="1">
                <a:tableStyleId>{BC89EF96-8CEA-46FF-86C4-4CE0E7609802}</a:tableStyleId>
              </a:tblPr>
              <a:tblGrid>
                <a:gridCol w="5334000">
                  <a:extLst>
                    <a:ext uri="{9D8B030D-6E8A-4147-A177-3AD203B41FA5}">
                      <a16:colId xmlns:a16="http://schemas.microsoft.com/office/drawing/2014/main" val="2563315055"/>
                    </a:ext>
                  </a:extLst>
                </a:gridCol>
                <a:gridCol w="3205047">
                  <a:extLst>
                    <a:ext uri="{9D8B030D-6E8A-4147-A177-3AD203B41FA5}">
                      <a16:colId xmlns:a16="http://schemas.microsoft.com/office/drawing/2014/main" val="1788924529"/>
                    </a:ext>
                  </a:extLst>
                </a:gridCol>
                <a:gridCol w="3042900">
                  <a:extLst>
                    <a:ext uri="{9D8B030D-6E8A-4147-A177-3AD203B41FA5}">
                      <a16:colId xmlns:a16="http://schemas.microsoft.com/office/drawing/2014/main" val="462330870"/>
                    </a:ext>
                  </a:extLst>
                </a:gridCol>
              </a:tblGrid>
              <a:tr h="241881">
                <a:tc>
                  <a:txBody>
                    <a:bodyPr/>
                    <a:lstStyle/>
                    <a:p>
                      <a:r>
                        <a:rPr lang="en-US" sz="1400">
                          <a:effectLst/>
                        </a:rPr>
                        <a:t>CCCS Library Online Collection</a:t>
                      </a:r>
                    </a:p>
                  </a:txBody>
                  <a:tcPr marL="0" marR="0" marT="0" marB="0" anchor="ctr"/>
                </a:tc>
                <a:tc>
                  <a:txBody>
                    <a:bodyPr/>
                    <a:lstStyle/>
                    <a:p>
                      <a:r>
                        <a:rPr lang="en-US" sz="1400">
                          <a:effectLst/>
                        </a:rPr>
                        <a:t>Coverage</a:t>
                      </a:r>
                    </a:p>
                  </a:txBody>
                  <a:tcPr marL="0" marR="0" marT="0" marB="0" anchor="ctr"/>
                </a:tc>
                <a:tc>
                  <a:txBody>
                    <a:bodyPr/>
                    <a:lstStyle/>
                    <a:p>
                      <a:r>
                        <a:rPr lang="en-US" sz="1400">
                          <a:effectLst/>
                        </a:rPr>
                        <a:t>Accreditation Requirement</a:t>
                      </a:r>
                    </a:p>
                  </a:txBody>
                  <a:tcPr marL="0" marR="0" marT="0" marB="0" anchor="ctr"/>
                </a:tc>
                <a:extLst>
                  <a:ext uri="{0D108BD9-81ED-4DB2-BD59-A6C34878D82A}">
                    <a16:rowId xmlns:a16="http://schemas.microsoft.com/office/drawing/2014/main" val="809880915"/>
                  </a:ext>
                </a:extLst>
              </a:tr>
              <a:tr h="241881">
                <a:tc>
                  <a:txBody>
                    <a:bodyPr/>
                    <a:lstStyle/>
                    <a:p>
                      <a:r>
                        <a:rPr lang="en-US" sz="1400">
                          <a:effectLst/>
                        </a:rPr>
                        <a:t>CLIC Package</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2414234192"/>
                  </a:ext>
                </a:extLst>
              </a:tr>
              <a:tr h="241881">
                <a:tc>
                  <a:txBody>
                    <a:bodyPr/>
                    <a:lstStyle/>
                    <a:p>
                      <a:r>
                        <a:rPr lang="en-US" sz="1400">
                          <a:effectLst/>
                        </a:rPr>
                        <a:t>ProQuest Central</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1773461681"/>
                  </a:ext>
                </a:extLst>
              </a:tr>
              <a:tr h="241881">
                <a:tc>
                  <a:txBody>
                    <a:bodyPr/>
                    <a:lstStyle/>
                    <a:p>
                      <a:r>
                        <a:rPr lang="en-US" sz="1400">
                          <a:effectLst/>
                        </a:rPr>
                        <a:t>Nursing and Allied Health Premium</a:t>
                      </a:r>
                    </a:p>
                  </a:txBody>
                  <a:tcPr marL="0" marR="0" marT="0" marB="0" anchor="ctr"/>
                </a:tc>
                <a:tc>
                  <a:txBody>
                    <a:bodyPr/>
                    <a:lstStyle/>
                    <a:p>
                      <a:r>
                        <a:rPr lang="en-US" sz="1400">
                          <a:effectLst/>
                        </a:rPr>
                        <a:t>Allied Health</a:t>
                      </a:r>
                    </a:p>
                  </a:txBody>
                  <a:tcPr marL="0" marR="0" marT="0" marB="0" anchor="ctr"/>
                </a:tc>
                <a:tc>
                  <a:txBody>
                    <a:bodyPr/>
                    <a:lstStyle/>
                    <a:p>
                      <a:r>
                        <a:rPr lang="en-US" sz="1400">
                          <a:effectLst/>
                        </a:rPr>
                        <a:t>CCNE</a:t>
                      </a:r>
                    </a:p>
                  </a:txBody>
                  <a:tcPr marL="0" marR="0" marT="0" marB="0" anchor="ctr"/>
                </a:tc>
                <a:extLst>
                  <a:ext uri="{0D108BD9-81ED-4DB2-BD59-A6C34878D82A}">
                    <a16:rowId xmlns:a16="http://schemas.microsoft.com/office/drawing/2014/main" val="741718740"/>
                  </a:ext>
                </a:extLst>
              </a:tr>
              <a:tr h="241881">
                <a:tc>
                  <a:txBody>
                    <a:bodyPr/>
                    <a:lstStyle/>
                    <a:p>
                      <a:r>
                        <a:rPr lang="en-US" sz="1400">
                          <a:effectLst/>
                        </a:rPr>
                        <a:t>JSTOR (Entire collection)</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3265621394"/>
                  </a:ext>
                </a:extLst>
              </a:tr>
              <a:tr h="241881">
                <a:tc>
                  <a:txBody>
                    <a:bodyPr/>
                    <a:lstStyle/>
                    <a:p>
                      <a:r>
                        <a:rPr lang="en-US" sz="1400">
                          <a:effectLst/>
                        </a:rPr>
                        <a:t>Films on Demand</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3790751688"/>
                  </a:ext>
                </a:extLst>
              </a:tr>
              <a:tr h="241881">
                <a:tc>
                  <a:txBody>
                    <a:bodyPr/>
                    <a:lstStyle/>
                    <a:p>
                      <a:r>
                        <a:rPr lang="en-US" sz="1400">
                          <a:effectLst/>
                        </a:rPr>
                        <a:t>Credo Reference</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ACRL</a:t>
                      </a:r>
                    </a:p>
                  </a:txBody>
                  <a:tcPr marL="0" marR="0" marT="0" marB="0" anchor="ctr"/>
                </a:tc>
                <a:extLst>
                  <a:ext uri="{0D108BD9-81ED-4DB2-BD59-A6C34878D82A}">
                    <a16:rowId xmlns:a16="http://schemas.microsoft.com/office/drawing/2014/main" val="1010455703"/>
                  </a:ext>
                </a:extLst>
              </a:tr>
              <a:tr h="241881">
                <a:tc>
                  <a:txBody>
                    <a:bodyPr/>
                    <a:lstStyle/>
                    <a:p>
                      <a:r>
                        <a:rPr lang="en-US" sz="1400">
                          <a:effectLst/>
                        </a:rPr>
                        <a:t>Blooms Literature</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3527343477"/>
                  </a:ext>
                </a:extLst>
              </a:tr>
              <a:tr h="241881">
                <a:tc>
                  <a:txBody>
                    <a:bodyPr/>
                    <a:lstStyle/>
                    <a:p>
                      <a:r>
                        <a:rPr lang="en-US" sz="1400">
                          <a:effectLst/>
                        </a:rPr>
                        <a:t>Science Direct</a:t>
                      </a:r>
                    </a:p>
                  </a:txBody>
                  <a:tcPr marL="0" marR="0" marT="0" marB="0" anchor="ctr"/>
                </a:tc>
                <a:tc>
                  <a:txBody>
                    <a:bodyPr/>
                    <a:lstStyle/>
                    <a:p>
                      <a:r>
                        <a:rPr lang="en-US" sz="1400">
                          <a:effectLst/>
                        </a:rPr>
                        <a:t>Allied Health</a:t>
                      </a:r>
                    </a:p>
                  </a:txBody>
                  <a:tcPr marL="0" marR="0" marT="0" marB="0" anchor="ctr"/>
                </a:tc>
                <a:tc>
                  <a:txBody>
                    <a:bodyPr/>
                    <a:lstStyle/>
                    <a:p>
                      <a:r>
                        <a:rPr lang="en-US" sz="1400">
                          <a:effectLst/>
                        </a:rPr>
                        <a:t>HLC, CCNE, ARC-PA</a:t>
                      </a:r>
                    </a:p>
                  </a:txBody>
                  <a:tcPr marL="0" marR="0" marT="0" marB="0" anchor="ctr"/>
                </a:tc>
                <a:extLst>
                  <a:ext uri="{0D108BD9-81ED-4DB2-BD59-A6C34878D82A}">
                    <a16:rowId xmlns:a16="http://schemas.microsoft.com/office/drawing/2014/main" val="3836407319"/>
                  </a:ext>
                </a:extLst>
              </a:tr>
              <a:tr h="241881">
                <a:tc>
                  <a:txBody>
                    <a:bodyPr/>
                    <a:lstStyle/>
                    <a:p>
                      <a:r>
                        <a:rPr lang="en-US" sz="1400">
                          <a:effectLst/>
                        </a:rPr>
                        <a:t>American Journal of Nursing </a:t>
                      </a:r>
                    </a:p>
                  </a:txBody>
                  <a:tcPr marL="0" marR="0" marT="0" marB="0" anchor="ctr"/>
                </a:tc>
                <a:tc>
                  <a:txBody>
                    <a:bodyPr/>
                    <a:lstStyle/>
                    <a:p>
                      <a:r>
                        <a:rPr lang="en-US" sz="1400">
                          <a:effectLst/>
                        </a:rPr>
                        <a:t>Allied Health</a:t>
                      </a:r>
                    </a:p>
                  </a:txBody>
                  <a:tcPr marL="0" marR="0" marT="0" marB="0" anchor="ctr"/>
                </a:tc>
                <a:tc>
                  <a:txBody>
                    <a:bodyPr/>
                    <a:lstStyle/>
                    <a:p>
                      <a:r>
                        <a:rPr lang="en-US" sz="1400">
                          <a:effectLst/>
                        </a:rPr>
                        <a:t>CCNE, ARC-PA</a:t>
                      </a:r>
                    </a:p>
                  </a:txBody>
                  <a:tcPr marL="0" marR="0" marT="0" marB="0" anchor="ctr"/>
                </a:tc>
                <a:extLst>
                  <a:ext uri="{0D108BD9-81ED-4DB2-BD59-A6C34878D82A}">
                    <a16:rowId xmlns:a16="http://schemas.microsoft.com/office/drawing/2014/main" val="3808890020"/>
                  </a:ext>
                </a:extLst>
              </a:tr>
              <a:tr h="241881">
                <a:tc>
                  <a:txBody>
                    <a:bodyPr/>
                    <a:lstStyle/>
                    <a:p>
                      <a:r>
                        <a:rPr lang="en-US" sz="1400">
                          <a:effectLst/>
                        </a:rPr>
                        <a:t>Statista</a:t>
                      </a:r>
                    </a:p>
                  </a:txBody>
                  <a:tcPr marL="0" marR="0" marT="0" marB="0" anchor="ctr"/>
                </a:tc>
                <a:tc>
                  <a:txBody>
                    <a:bodyPr/>
                    <a:lstStyle/>
                    <a:p>
                      <a:r>
                        <a:rPr lang="en-US" sz="1400">
                          <a:effectLst/>
                        </a:rPr>
                        <a:t>Business</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1229531751"/>
                  </a:ext>
                </a:extLst>
              </a:tr>
              <a:tr h="241881">
                <a:tc>
                  <a:txBody>
                    <a:bodyPr/>
                    <a:lstStyle/>
                    <a:p>
                      <a:r>
                        <a:rPr lang="en-US" sz="1400">
                          <a:effectLst/>
                        </a:rPr>
                        <a:t>Articles on Demand (ECE)</a:t>
                      </a:r>
                    </a:p>
                  </a:txBody>
                  <a:tcPr marL="0" marR="0" marT="0" marB="0" anchor="ctr"/>
                </a:tc>
                <a:tc>
                  <a:txBody>
                    <a:bodyPr/>
                    <a:lstStyle/>
                    <a:p>
                      <a:r>
                        <a:rPr lang="en-US" sz="1400">
                          <a:effectLst/>
                        </a:rPr>
                        <a:t>Early Childhood</a:t>
                      </a:r>
                    </a:p>
                  </a:txBody>
                  <a:tcPr marL="0" marR="0" marT="0" marB="0" anchor="ctr"/>
                </a:tc>
                <a:tc>
                  <a:txBody>
                    <a:bodyPr/>
                    <a:lstStyle/>
                    <a:p>
                      <a:r>
                        <a:rPr lang="en-US" sz="1400">
                          <a:effectLst/>
                        </a:rPr>
                        <a:t>NAEYC</a:t>
                      </a:r>
                    </a:p>
                  </a:txBody>
                  <a:tcPr marL="0" marR="0" marT="0" marB="0" anchor="ctr"/>
                </a:tc>
                <a:extLst>
                  <a:ext uri="{0D108BD9-81ED-4DB2-BD59-A6C34878D82A}">
                    <a16:rowId xmlns:a16="http://schemas.microsoft.com/office/drawing/2014/main" val="1483042541"/>
                  </a:ext>
                </a:extLst>
              </a:tr>
              <a:tr h="241881">
                <a:tc>
                  <a:txBody>
                    <a:bodyPr/>
                    <a:lstStyle/>
                    <a:p>
                      <a:r>
                        <a:rPr lang="en-US" sz="1400" err="1">
                          <a:effectLst/>
                        </a:rPr>
                        <a:t>Ed.Flicks</a:t>
                      </a:r>
                      <a:r>
                        <a:rPr lang="en-US" sz="1400">
                          <a:effectLst/>
                        </a:rPr>
                        <a:t> (ECE)</a:t>
                      </a:r>
                    </a:p>
                  </a:txBody>
                  <a:tcPr marL="0" marR="0" marT="0" marB="0" anchor="ctr"/>
                </a:tc>
                <a:tc>
                  <a:txBody>
                    <a:bodyPr/>
                    <a:lstStyle/>
                    <a:p>
                      <a:r>
                        <a:rPr lang="en-US" sz="1400">
                          <a:effectLst/>
                        </a:rPr>
                        <a:t>Early Childhood</a:t>
                      </a:r>
                    </a:p>
                  </a:txBody>
                  <a:tcPr marL="0" marR="0" marT="0" marB="0" anchor="ctr"/>
                </a:tc>
                <a:tc>
                  <a:txBody>
                    <a:bodyPr/>
                    <a:lstStyle/>
                    <a:p>
                      <a:r>
                        <a:rPr lang="en-US" sz="1400">
                          <a:effectLst/>
                        </a:rPr>
                        <a:t>NAEYC</a:t>
                      </a:r>
                    </a:p>
                  </a:txBody>
                  <a:tcPr marL="0" marR="0" marT="0" marB="0" anchor="ctr"/>
                </a:tc>
                <a:extLst>
                  <a:ext uri="{0D108BD9-81ED-4DB2-BD59-A6C34878D82A}">
                    <a16:rowId xmlns:a16="http://schemas.microsoft.com/office/drawing/2014/main" val="2645610795"/>
                  </a:ext>
                </a:extLst>
              </a:tr>
              <a:tr h="241881">
                <a:tc>
                  <a:txBody>
                    <a:bodyPr/>
                    <a:lstStyle/>
                    <a:p>
                      <a:r>
                        <a:rPr lang="en-US" sz="1400">
                          <a:effectLst/>
                        </a:rPr>
                        <a:t>Access Medicine</a:t>
                      </a:r>
                    </a:p>
                  </a:txBody>
                  <a:tcPr marL="0" marR="0" marT="0" marB="0" anchor="ctr"/>
                </a:tc>
                <a:tc>
                  <a:txBody>
                    <a:bodyPr/>
                    <a:lstStyle/>
                    <a:p>
                      <a:r>
                        <a:rPr lang="en-US" sz="1400">
                          <a:effectLst/>
                        </a:rPr>
                        <a:t>Allied Health</a:t>
                      </a:r>
                    </a:p>
                  </a:txBody>
                  <a:tcPr marL="0" marR="0" marT="0" marB="0" anchor="ctr"/>
                </a:tc>
                <a:tc>
                  <a:txBody>
                    <a:bodyPr/>
                    <a:lstStyle/>
                    <a:p>
                      <a:r>
                        <a:rPr lang="en-US" sz="1400">
                          <a:effectLst/>
                        </a:rPr>
                        <a:t>ARC-PA</a:t>
                      </a:r>
                    </a:p>
                  </a:txBody>
                  <a:tcPr marL="0" marR="0" marT="0" marB="0" anchor="ctr"/>
                </a:tc>
                <a:extLst>
                  <a:ext uri="{0D108BD9-81ED-4DB2-BD59-A6C34878D82A}">
                    <a16:rowId xmlns:a16="http://schemas.microsoft.com/office/drawing/2014/main" val="2071680799"/>
                  </a:ext>
                </a:extLst>
              </a:tr>
              <a:tr h="241881">
                <a:tc>
                  <a:txBody>
                    <a:bodyPr/>
                    <a:lstStyle/>
                    <a:p>
                      <a:r>
                        <a:rPr lang="en-US" sz="1400">
                          <a:effectLst/>
                        </a:rPr>
                        <a:t>STASH</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3095367520"/>
                  </a:ext>
                </a:extLst>
              </a:tr>
              <a:tr h="241881">
                <a:tc>
                  <a:txBody>
                    <a:bodyPr/>
                    <a:lstStyle/>
                    <a:p>
                      <a:r>
                        <a:rPr lang="en-US" sz="1400" err="1">
                          <a:effectLst/>
                        </a:rPr>
                        <a:t>ArtStor</a:t>
                      </a:r>
                      <a:endParaRPr lang="en-US" sz="1400">
                        <a:effectLst/>
                      </a:endParaRP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1935306368"/>
                  </a:ext>
                </a:extLst>
              </a:tr>
              <a:tr h="241881">
                <a:tc>
                  <a:txBody>
                    <a:bodyPr/>
                    <a:lstStyle/>
                    <a:p>
                      <a:r>
                        <a:rPr lang="en-US" sz="1400">
                          <a:effectLst/>
                        </a:rPr>
                        <a:t>EBSCO EDS (Discovery)</a:t>
                      </a:r>
                    </a:p>
                  </a:txBody>
                  <a:tcPr marL="0" marR="0" marT="0" marB="0" anchor="ctr"/>
                </a:tc>
                <a:tc>
                  <a:txBody>
                    <a:bodyPr/>
                    <a:lstStyle/>
                    <a:p>
                      <a:r>
                        <a:rPr lang="en-US" sz="1400">
                          <a:effectLst/>
                        </a:rPr>
                        <a:t>Other</a:t>
                      </a:r>
                    </a:p>
                  </a:txBody>
                  <a:tcPr marL="0" marR="0" marT="0" marB="0" anchor="ctr"/>
                </a:tc>
                <a:tc>
                  <a:txBody>
                    <a:bodyPr/>
                    <a:lstStyle/>
                    <a:p>
                      <a:r>
                        <a:rPr lang="en-US" sz="1400">
                          <a:effectLst/>
                        </a:rPr>
                        <a:t>No</a:t>
                      </a:r>
                    </a:p>
                  </a:txBody>
                  <a:tcPr marL="0" marR="0" marT="0" marB="0" anchor="ctr"/>
                </a:tc>
                <a:extLst>
                  <a:ext uri="{0D108BD9-81ED-4DB2-BD59-A6C34878D82A}">
                    <a16:rowId xmlns:a16="http://schemas.microsoft.com/office/drawing/2014/main" val="247273660"/>
                  </a:ext>
                </a:extLst>
              </a:tr>
              <a:tr h="241881">
                <a:tc>
                  <a:txBody>
                    <a:bodyPr/>
                    <a:lstStyle/>
                    <a:p>
                      <a:r>
                        <a:rPr lang="en-US" sz="1400">
                          <a:effectLst/>
                        </a:rPr>
                        <a:t>Academic eBook Collection</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2601946290"/>
                  </a:ext>
                </a:extLst>
              </a:tr>
              <a:tr h="241881">
                <a:tc>
                  <a:txBody>
                    <a:bodyPr/>
                    <a:lstStyle/>
                    <a:p>
                      <a:r>
                        <a:rPr lang="en-US" sz="1400">
                          <a:effectLst/>
                        </a:rPr>
                        <a:t>CINAHL Plus Full Text</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CCNE, ARC-PA</a:t>
                      </a:r>
                    </a:p>
                  </a:txBody>
                  <a:tcPr marL="0" marR="0" marT="0" marB="0" anchor="ctr"/>
                </a:tc>
                <a:extLst>
                  <a:ext uri="{0D108BD9-81ED-4DB2-BD59-A6C34878D82A}">
                    <a16:rowId xmlns:a16="http://schemas.microsoft.com/office/drawing/2014/main" val="805631801"/>
                  </a:ext>
                </a:extLst>
              </a:tr>
              <a:tr h="241881">
                <a:tc>
                  <a:txBody>
                    <a:bodyPr/>
                    <a:lstStyle/>
                    <a:p>
                      <a:r>
                        <a:rPr lang="en-US" sz="1400">
                          <a:effectLst/>
                        </a:rPr>
                        <a:t>Opposing Viewpoints</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182640930"/>
                  </a:ext>
                </a:extLst>
              </a:tr>
              <a:tr h="241881">
                <a:tc>
                  <a:txBody>
                    <a:bodyPr/>
                    <a:lstStyle/>
                    <a:p>
                      <a:r>
                        <a:rPr lang="en-US" sz="1400">
                          <a:effectLst/>
                        </a:rPr>
                        <a:t>Gale InContext: World History</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1676566109"/>
                  </a:ext>
                </a:extLst>
              </a:tr>
              <a:tr h="241881">
                <a:tc>
                  <a:txBody>
                    <a:bodyPr/>
                    <a:lstStyle/>
                    <a:p>
                      <a:r>
                        <a:rPr lang="en-US" sz="1400">
                          <a:effectLst/>
                        </a:rPr>
                        <a:t>Gale InContext: US History</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2114116038"/>
                  </a:ext>
                </a:extLst>
              </a:tr>
              <a:tr h="241881">
                <a:tc>
                  <a:txBody>
                    <a:bodyPr/>
                    <a:lstStyle/>
                    <a:p>
                      <a:r>
                        <a:rPr lang="en-US" sz="1400">
                          <a:effectLst/>
                        </a:rPr>
                        <a:t>Gale Business: Entrepreneurship</a:t>
                      </a:r>
                    </a:p>
                  </a:txBody>
                  <a:tcPr marL="0" marR="0" marT="0" marB="0" anchor="ctr"/>
                </a:tc>
                <a:tc>
                  <a:txBody>
                    <a:bodyPr/>
                    <a:lstStyle/>
                    <a:p>
                      <a:r>
                        <a:rPr lang="en-US" sz="1400">
                          <a:effectLst/>
                        </a:rPr>
                        <a:t>Business</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1534687763"/>
                  </a:ext>
                </a:extLst>
              </a:tr>
              <a:tr h="241881">
                <a:tc>
                  <a:txBody>
                    <a:bodyPr/>
                    <a:lstStyle/>
                    <a:p>
                      <a:r>
                        <a:rPr lang="en-US" sz="1400">
                          <a:effectLst/>
                        </a:rPr>
                        <a:t>Interactive Human Anatomy</a:t>
                      </a:r>
                    </a:p>
                  </a:txBody>
                  <a:tcPr marL="0" marR="0" marT="0" marB="0" anchor="ctr"/>
                </a:tc>
                <a:tc>
                  <a:txBody>
                    <a:bodyPr/>
                    <a:lstStyle/>
                    <a:p>
                      <a:r>
                        <a:rPr lang="en-US" sz="1400">
                          <a:effectLst/>
                        </a:rPr>
                        <a:t>Allied Health</a:t>
                      </a:r>
                    </a:p>
                  </a:txBody>
                  <a:tcPr marL="0" marR="0" marT="0" marB="0" anchor="ctr"/>
                </a:tc>
                <a:tc>
                  <a:txBody>
                    <a:bodyPr/>
                    <a:lstStyle/>
                    <a:p>
                      <a:r>
                        <a:rPr lang="en-US" sz="1400">
                          <a:effectLst/>
                        </a:rPr>
                        <a:t>CCNE, ARC-PA</a:t>
                      </a:r>
                    </a:p>
                  </a:txBody>
                  <a:tcPr marL="0" marR="0" marT="0" marB="0" anchor="ctr"/>
                </a:tc>
                <a:extLst>
                  <a:ext uri="{0D108BD9-81ED-4DB2-BD59-A6C34878D82A}">
                    <a16:rowId xmlns:a16="http://schemas.microsoft.com/office/drawing/2014/main" val="1192378759"/>
                  </a:ext>
                </a:extLst>
              </a:tr>
              <a:tr h="241881">
                <a:tc>
                  <a:txBody>
                    <a:bodyPr/>
                    <a:lstStyle/>
                    <a:p>
                      <a:r>
                        <a:rPr lang="en-US" sz="1400">
                          <a:effectLst/>
                        </a:rPr>
                        <a:t>National New Play Network</a:t>
                      </a:r>
                    </a:p>
                  </a:txBody>
                  <a:tcPr marL="0" marR="0" marT="0" marB="0" anchor="ctr"/>
                </a:tc>
                <a:tc>
                  <a:txBody>
                    <a:bodyPr/>
                    <a:lstStyle/>
                    <a:p>
                      <a:r>
                        <a:rPr lang="en-US" sz="1400">
                          <a:effectLst/>
                        </a:rPr>
                        <a:t>Theatre</a:t>
                      </a:r>
                    </a:p>
                  </a:txBody>
                  <a:tcPr marL="0" marR="0" marT="0" marB="0" anchor="ctr"/>
                </a:tc>
                <a:tc>
                  <a:txBody>
                    <a:bodyPr/>
                    <a:lstStyle/>
                    <a:p>
                      <a:r>
                        <a:rPr lang="en-US" sz="1400">
                          <a:effectLst/>
                        </a:rPr>
                        <a:t>HLC</a:t>
                      </a:r>
                    </a:p>
                  </a:txBody>
                  <a:tcPr marL="0" marR="0" marT="0" marB="0" anchor="ctr"/>
                </a:tc>
                <a:extLst>
                  <a:ext uri="{0D108BD9-81ED-4DB2-BD59-A6C34878D82A}">
                    <a16:rowId xmlns:a16="http://schemas.microsoft.com/office/drawing/2014/main" val="557774709"/>
                  </a:ext>
                </a:extLst>
              </a:tr>
              <a:tr h="241881">
                <a:tc>
                  <a:txBody>
                    <a:bodyPr/>
                    <a:lstStyle/>
                    <a:p>
                      <a:r>
                        <a:rPr lang="en-US" sz="1400">
                          <a:effectLst/>
                        </a:rPr>
                        <a:t>Perpetual Access to </a:t>
                      </a:r>
                      <a:r>
                        <a:rPr lang="en-US" sz="1400" err="1">
                          <a:effectLst/>
                        </a:rPr>
                        <a:t>Ebooks</a:t>
                      </a:r>
                      <a:r>
                        <a:rPr lang="en-US" sz="1400">
                          <a:effectLst/>
                        </a:rPr>
                        <a:t> and Streaming Media</a:t>
                      </a:r>
                    </a:p>
                  </a:txBody>
                  <a:tcPr marL="0" marR="0" marT="0" marB="0" anchor="ctr"/>
                </a:tc>
                <a:tc>
                  <a:txBody>
                    <a:bodyPr/>
                    <a:lstStyle/>
                    <a:p>
                      <a:r>
                        <a:rPr lang="en-US" sz="1400">
                          <a:effectLst/>
                        </a:rPr>
                        <a:t>Multidisciplinary</a:t>
                      </a:r>
                    </a:p>
                  </a:txBody>
                  <a:tcPr marL="0" marR="0" marT="0" marB="0" anchor="ctr"/>
                </a:tc>
                <a:tc>
                  <a:txBody>
                    <a:bodyPr/>
                    <a:lstStyle/>
                    <a:p>
                      <a:r>
                        <a:rPr lang="en-US" sz="1400">
                          <a:effectLst/>
                        </a:rPr>
                        <a:t>HLC, CCNE, ARC-PA, NAEYC</a:t>
                      </a:r>
                    </a:p>
                  </a:txBody>
                  <a:tcPr marL="0" marR="0" marT="0" marB="0" anchor="ctr"/>
                </a:tc>
                <a:extLst>
                  <a:ext uri="{0D108BD9-81ED-4DB2-BD59-A6C34878D82A}">
                    <a16:rowId xmlns:a16="http://schemas.microsoft.com/office/drawing/2014/main" val="2767709184"/>
                  </a:ext>
                </a:extLst>
              </a:tr>
            </a:tbl>
          </a:graphicData>
        </a:graphic>
      </p:graphicFrame>
    </p:spTree>
    <p:extLst>
      <p:ext uri="{BB962C8B-B14F-4D97-AF65-F5344CB8AC3E}">
        <p14:creationId xmlns:p14="http://schemas.microsoft.com/office/powerpoint/2010/main" val="331828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0A85-5C15-47CD-3281-359844EC3552}"/>
              </a:ext>
            </a:extLst>
          </p:cNvPr>
          <p:cNvSpPr>
            <a:spLocks noGrp="1"/>
          </p:cNvSpPr>
          <p:nvPr>
            <p:ph type="title"/>
          </p:nvPr>
        </p:nvSpPr>
        <p:spPr/>
        <p:txBody>
          <a:bodyPr/>
          <a:lstStyle/>
          <a:p>
            <a:r>
              <a:rPr lang="en-US">
                <a:solidFill>
                  <a:schemeClr val="accent1"/>
                </a:solidFill>
                <a:cs typeface="Calibri Light"/>
              </a:rPr>
              <a:t>Access</a:t>
            </a:r>
            <a:endParaRPr lang="en-US">
              <a:solidFill>
                <a:schemeClr val="accent1"/>
              </a:solidFill>
            </a:endParaRPr>
          </a:p>
        </p:txBody>
      </p:sp>
      <p:sp>
        <p:nvSpPr>
          <p:cNvPr id="3" name="Content Placeholder 2">
            <a:extLst>
              <a:ext uri="{FF2B5EF4-FFF2-40B4-BE49-F238E27FC236}">
                <a16:creationId xmlns:a16="http://schemas.microsoft.com/office/drawing/2014/main" id="{AF9047CF-CC13-EBF2-FEF0-62C50F1B0DDB}"/>
              </a:ext>
            </a:extLst>
          </p:cNvPr>
          <p:cNvSpPr>
            <a:spLocks noGrp="1"/>
          </p:cNvSpPr>
          <p:nvPr>
            <p:ph idx="1"/>
          </p:nvPr>
        </p:nvSpPr>
        <p:spPr/>
        <p:txBody>
          <a:bodyPr vert="horz" lIns="91440" tIns="45720" rIns="91440" bIns="45720" rtlCol="0" anchor="t">
            <a:normAutofit/>
          </a:bodyPr>
          <a:lstStyle/>
          <a:p>
            <a:r>
              <a:rPr lang="en-US">
                <a:cs typeface="Calibri"/>
              </a:rPr>
              <a:t>All URLs for resources access will be uniform across CCCS </a:t>
            </a:r>
          </a:p>
          <a:p>
            <a:r>
              <a:rPr lang="en-US">
                <a:cs typeface="Calibri"/>
              </a:rPr>
              <a:t>Single sign on (SSO) </a:t>
            </a:r>
          </a:p>
        </p:txBody>
      </p:sp>
      <p:pic>
        <p:nvPicPr>
          <p:cNvPr id="5" name="Picture 4" descr="Logo&#10;&#10;Description automatically generated with low confidence">
            <a:extLst>
              <a:ext uri="{FF2B5EF4-FFF2-40B4-BE49-F238E27FC236}">
                <a16:creationId xmlns:a16="http://schemas.microsoft.com/office/drawing/2014/main" id="{18E589B4-E64D-D23E-D163-435E29EC1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883" y="2873061"/>
            <a:ext cx="10676545" cy="3619814"/>
          </a:xfrm>
          <a:prstGeom prst="rect">
            <a:avLst/>
          </a:prstGeom>
        </p:spPr>
      </p:pic>
    </p:spTree>
    <p:extLst>
      <p:ext uri="{BB962C8B-B14F-4D97-AF65-F5344CB8AC3E}">
        <p14:creationId xmlns:p14="http://schemas.microsoft.com/office/powerpoint/2010/main" val="38104326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Wires Lumen Preso 202001" id="{C29EFE92-581F-5D47-B2AF-0C9127E203EF}" vid="{1501041B-CFA7-2044-9492-6B0AC2F62F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4</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Office Theme</vt:lpstr>
      <vt:lpstr>Colorado Online @  Information Session:  CCCS Online Library</vt:lpstr>
      <vt:lpstr>Colorado Online @ Consortium Model Goals</vt:lpstr>
      <vt:lpstr>Rationale for CCCS Online Library </vt:lpstr>
      <vt:lpstr>Colorado Online Library Deliverable: </vt:lpstr>
      <vt:lpstr>Centralized Online Library Recommendation</vt:lpstr>
      <vt:lpstr>PowerPoint Presentation</vt:lpstr>
      <vt:lpstr>Key dates and information: </vt:lpstr>
      <vt:lpstr>PowerPoint Presentation</vt:lpstr>
      <vt:lpstr>Access</vt:lpstr>
      <vt:lpstr>CCCS Library Online Services</vt:lpstr>
      <vt:lpstr>What you need to know for this transition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cp:revision>
  <dcterms:created xsi:type="dcterms:W3CDTF">2023-01-30T18:00:20Z</dcterms:created>
  <dcterms:modified xsi:type="dcterms:W3CDTF">2023-03-22T20:37:48Z</dcterms:modified>
</cp:coreProperties>
</file>