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91" r:id="rId5"/>
    <p:sldId id="318" r:id="rId6"/>
    <p:sldId id="305" r:id="rId7"/>
    <p:sldId id="300" r:id="rId8"/>
    <p:sldId id="307" r:id="rId9"/>
    <p:sldId id="315" r:id="rId10"/>
    <p:sldId id="309" r:id="rId11"/>
    <p:sldId id="304" r:id="rId12"/>
    <p:sldId id="312" r:id="rId13"/>
    <p:sldId id="306" r:id="rId14"/>
    <p:sldId id="314" r:id="rId15"/>
    <p:sldId id="316" r:id="rId16"/>
    <p:sldId id="311" r:id="rId17"/>
  </p:sldIdLst>
  <p:sldSz cx="9144000" cy="5143500" type="screen16x9"/>
  <p:notesSz cx="7099300" cy="93853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EE06E-FD1D-66AF-F704-27B13B07B81A}" v="162" dt="2023-05-16T20:58:37.786"/>
    <p1510:client id="{5F9AA7AB-539C-40FF-3801-FDD507B7CC92}" v="316" dt="2023-05-16T17:21:35.458"/>
    <p1510:client id="{8C40AE9A-5C76-31D2-1699-9A8CE69E93AF}" v="1652" dt="2023-05-16T18:52:26.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E4C06-A047-A74A-9F57-9F1588ACA0AA}"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US"/>
        </a:p>
      </dgm:t>
    </dgm:pt>
    <dgm:pt modelId="{EF1D1894-6A94-EC46-9624-B72B334F63F6}">
      <dgm:prSet phldrT="[Text]"/>
      <dgm:spPr/>
      <dgm:t>
        <a:bodyPr/>
        <a:lstStyle/>
        <a:p>
          <a:r>
            <a:rPr lang="en-US"/>
            <a:t>Students at each college</a:t>
          </a:r>
        </a:p>
      </dgm:t>
    </dgm:pt>
    <dgm:pt modelId="{A3F21671-F320-FB4F-8494-C9640497CFBD}" type="parTrans" cxnId="{CF5AAFD3-B1C7-E24B-A83F-7E61039FAF0C}">
      <dgm:prSet/>
      <dgm:spPr/>
      <dgm:t>
        <a:bodyPr/>
        <a:lstStyle/>
        <a:p>
          <a:endParaRPr lang="en-US"/>
        </a:p>
      </dgm:t>
    </dgm:pt>
    <dgm:pt modelId="{018889D5-A52E-444F-B296-520202233AC6}" type="sibTrans" cxnId="{CF5AAFD3-B1C7-E24B-A83F-7E61039FAF0C}">
      <dgm:prSet/>
      <dgm:spPr/>
      <dgm:t>
        <a:bodyPr/>
        <a:lstStyle/>
        <a:p>
          <a:endParaRPr lang="en-US"/>
        </a:p>
      </dgm:t>
    </dgm:pt>
    <dgm:pt modelId="{A9159DF1-DBFD-F34B-A88D-95B70135CDEA}">
      <dgm:prSet phldrT="[Text]"/>
      <dgm:spPr/>
      <dgm:t>
        <a:bodyPr anchor="t"/>
        <a:lstStyle/>
        <a:p>
          <a:r>
            <a:rPr lang="en-US" b="1"/>
            <a:t>Home College section </a:t>
          </a:r>
        </a:p>
        <a:p>
          <a:r>
            <a:rPr lang="en-US"/>
            <a:t>only open to students at one college</a:t>
          </a:r>
        </a:p>
        <a:p>
          <a:r>
            <a:rPr lang="en-US"/>
            <a:t>Enrollment cap = 34</a:t>
          </a:r>
        </a:p>
      </dgm:t>
    </dgm:pt>
    <dgm:pt modelId="{2345F114-46F5-8F49-9E9F-9786165E320A}" type="parTrans" cxnId="{1485104E-312D-DB4B-9D6D-496DE3B5F444}">
      <dgm:prSet/>
      <dgm:spPr/>
      <dgm:t>
        <a:bodyPr/>
        <a:lstStyle/>
        <a:p>
          <a:endParaRPr lang="en-US"/>
        </a:p>
      </dgm:t>
    </dgm:pt>
    <dgm:pt modelId="{6CCD39CB-45B4-0A4C-9181-11752BC05EE1}" type="sibTrans" cxnId="{1485104E-312D-DB4B-9D6D-496DE3B5F444}">
      <dgm:prSet/>
      <dgm:spPr/>
      <dgm:t>
        <a:bodyPr/>
        <a:lstStyle/>
        <a:p>
          <a:endParaRPr lang="en-US"/>
        </a:p>
      </dgm:t>
    </dgm:pt>
    <dgm:pt modelId="{04538635-6E99-EB47-9F98-916BE695376D}">
      <dgm:prSet phldrT="[Text]"/>
      <dgm:spPr/>
      <dgm:t>
        <a:bodyPr/>
        <a:lstStyle/>
        <a:p>
          <a:r>
            <a:rPr lang="en-US" b="1"/>
            <a:t>Pooled section</a:t>
          </a:r>
          <a:r>
            <a:rPr lang="en-US"/>
            <a:t> </a:t>
          </a:r>
        </a:p>
        <a:p>
          <a:r>
            <a:rPr lang="en-US"/>
            <a:t>open to all CCCS students</a:t>
          </a:r>
        </a:p>
        <a:p>
          <a:r>
            <a:rPr lang="en-US"/>
            <a:t>No enrollment cap*</a:t>
          </a:r>
        </a:p>
      </dgm:t>
    </dgm:pt>
    <dgm:pt modelId="{0B11C9B4-A585-0440-936C-203D93B6C303}" type="parTrans" cxnId="{0B53B6FE-E1BF-944F-BBB5-2618C66AF254}">
      <dgm:prSet/>
      <dgm:spPr/>
      <dgm:t>
        <a:bodyPr/>
        <a:lstStyle/>
        <a:p>
          <a:endParaRPr lang="en-US"/>
        </a:p>
      </dgm:t>
    </dgm:pt>
    <dgm:pt modelId="{EE28E672-B783-CF4E-A4A9-004187F39377}" type="sibTrans" cxnId="{0B53B6FE-E1BF-944F-BBB5-2618C66AF254}">
      <dgm:prSet/>
      <dgm:spPr/>
      <dgm:t>
        <a:bodyPr/>
        <a:lstStyle/>
        <a:p>
          <a:endParaRPr lang="en-US"/>
        </a:p>
      </dgm:t>
    </dgm:pt>
    <dgm:pt modelId="{4BFDA0D1-3A8D-6D4C-B988-0B336B8A40B6}">
      <dgm:prSet phldrT="[Text]"/>
      <dgm:spPr/>
      <dgm:t>
        <a:bodyPr/>
        <a:lstStyle/>
        <a:p>
          <a:r>
            <a:rPr lang="en-US" b="1"/>
            <a:t>Teaching section X01</a:t>
          </a:r>
        </a:p>
        <a:p>
          <a:r>
            <a:rPr lang="en-US" b="0"/>
            <a:t>Enrollment cap = 34</a:t>
          </a:r>
          <a:endParaRPr lang="en-US"/>
        </a:p>
      </dgm:t>
    </dgm:pt>
    <dgm:pt modelId="{4D5C3435-290F-7646-B6A3-0054097D2EC8}" type="sibTrans" cxnId="{E275B483-EC1D-6F47-8572-9700C17AF51E}">
      <dgm:prSet/>
      <dgm:spPr/>
      <dgm:t>
        <a:bodyPr/>
        <a:lstStyle/>
        <a:p>
          <a:endParaRPr lang="en-US"/>
        </a:p>
      </dgm:t>
    </dgm:pt>
    <dgm:pt modelId="{9859BC60-F2C6-D64A-A9E3-197B43B7B32F}" type="parTrans" cxnId="{E275B483-EC1D-6F47-8572-9700C17AF51E}">
      <dgm:prSet/>
      <dgm:spPr/>
      <dgm:t>
        <a:bodyPr/>
        <a:lstStyle/>
        <a:p>
          <a:endParaRPr lang="en-US"/>
        </a:p>
      </dgm:t>
    </dgm:pt>
    <dgm:pt modelId="{D70FD9A2-2E27-8D41-8F35-DE342F5ADB10}">
      <dgm:prSet phldrT="[Text]"/>
      <dgm:spPr/>
      <dgm:t>
        <a:bodyPr/>
        <a:lstStyle/>
        <a:p>
          <a:r>
            <a:rPr lang="en-US" b="1"/>
            <a:t>Teaching section X00 </a:t>
          </a:r>
        </a:p>
        <a:p>
          <a:r>
            <a:rPr lang="en-US" b="0"/>
            <a:t>Enrollment cap = 34</a:t>
          </a:r>
        </a:p>
      </dgm:t>
    </dgm:pt>
    <dgm:pt modelId="{3DA27E5A-B873-6448-B3A8-BD23137F7927}" type="sibTrans" cxnId="{3BBBB89B-2FFC-0542-B216-61AB8FD048BB}">
      <dgm:prSet/>
      <dgm:spPr/>
      <dgm:t>
        <a:bodyPr/>
        <a:lstStyle/>
        <a:p>
          <a:endParaRPr lang="en-US"/>
        </a:p>
      </dgm:t>
    </dgm:pt>
    <dgm:pt modelId="{1536D95C-0507-824F-B333-2E010AF9913F}" type="parTrans" cxnId="{3BBBB89B-2FFC-0542-B216-61AB8FD048BB}">
      <dgm:prSet/>
      <dgm:spPr/>
      <dgm:t>
        <a:bodyPr/>
        <a:lstStyle/>
        <a:p>
          <a:endParaRPr lang="en-US"/>
        </a:p>
      </dgm:t>
    </dgm:pt>
    <dgm:pt modelId="{FEED7DEF-78E8-6B47-AFD4-30FB845A4F49}" type="pres">
      <dgm:prSet presAssocID="{D4EE4C06-A047-A74A-9F57-9F1588ACA0AA}" presName="hierChild1" presStyleCnt="0">
        <dgm:presLayoutVars>
          <dgm:chPref val="1"/>
          <dgm:dir/>
          <dgm:animOne val="branch"/>
          <dgm:animLvl val="lvl"/>
          <dgm:resizeHandles/>
        </dgm:presLayoutVars>
      </dgm:prSet>
      <dgm:spPr/>
    </dgm:pt>
    <dgm:pt modelId="{F3C30A18-254A-7743-9C15-A0B1DC3F66B0}" type="pres">
      <dgm:prSet presAssocID="{EF1D1894-6A94-EC46-9624-B72B334F63F6}" presName="hierRoot1" presStyleCnt="0"/>
      <dgm:spPr/>
    </dgm:pt>
    <dgm:pt modelId="{895A5F7E-8090-E64B-B943-0E6DE0AF01C5}" type="pres">
      <dgm:prSet presAssocID="{EF1D1894-6A94-EC46-9624-B72B334F63F6}" presName="composite" presStyleCnt="0"/>
      <dgm:spPr/>
    </dgm:pt>
    <dgm:pt modelId="{6A2B40AE-7994-D440-9BCC-B2ABC3149433}" type="pres">
      <dgm:prSet presAssocID="{EF1D1894-6A94-EC46-9624-B72B334F63F6}" presName="image" presStyleLbl="node0" presStyleIdx="0" presStyleCnt="1"/>
      <dgm:spPr/>
    </dgm:pt>
    <dgm:pt modelId="{B2B6E910-B1E8-D741-A90B-26F38885EB0E}" type="pres">
      <dgm:prSet presAssocID="{EF1D1894-6A94-EC46-9624-B72B334F63F6}" presName="text" presStyleLbl="revTx" presStyleIdx="0" presStyleCnt="5">
        <dgm:presLayoutVars>
          <dgm:chPref val="3"/>
        </dgm:presLayoutVars>
      </dgm:prSet>
      <dgm:spPr/>
    </dgm:pt>
    <dgm:pt modelId="{37E21C79-9DD0-1746-B0B4-B8242689F7C1}" type="pres">
      <dgm:prSet presAssocID="{EF1D1894-6A94-EC46-9624-B72B334F63F6}" presName="hierChild2" presStyleCnt="0"/>
      <dgm:spPr/>
    </dgm:pt>
    <dgm:pt modelId="{068AD76E-EB90-2247-807C-07391A99941D}" type="pres">
      <dgm:prSet presAssocID="{2345F114-46F5-8F49-9E9F-9786165E320A}" presName="Name10" presStyleLbl="parChTrans1D2" presStyleIdx="0" presStyleCnt="2"/>
      <dgm:spPr/>
    </dgm:pt>
    <dgm:pt modelId="{53B19530-676E-8C4A-8601-D5FB986107F5}" type="pres">
      <dgm:prSet presAssocID="{A9159DF1-DBFD-F34B-A88D-95B70135CDEA}" presName="hierRoot2" presStyleCnt="0"/>
      <dgm:spPr/>
    </dgm:pt>
    <dgm:pt modelId="{66EABAAD-6C07-CC4D-86B7-9196F0035AFB}" type="pres">
      <dgm:prSet presAssocID="{A9159DF1-DBFD-F34B-A88D-95B70135CDEA}" presName="composite2" presStyleCnt="0"/>
      <dgm:spPr/>
    </dgm:pt>
    <dgm:pt modelId="{A75C9252-33F5-3D4C-854A-198D09A2A619}" type="pres">
      <dgm:prSet presAssocID="{A9159DF1-DBFD-F34B-A88D-95B70135CDEA}" presName="image2" presStyleLbl="node2" presStyleIdx="0" presStyleCnt="2" custLinFactNeighborX="-91825"/>
      <dgm:spPr/>
    </dgm:pt>
    <dgm:pt modelId="{C399F211-6425-5C46-B92D-F428501C6793}" type="pres">
      <dgm:prSet presAssocID="{A9159DF1-DBFD-F34B-A88D-95B70135CDEA}" presName="text2" presStyleLbl="revTx" presStyleIdx="1" presStyleCnt="5" custScaleX="128625" custLinFactNeighborX="-43947" custLinFactNeighborY="12990">
        <dgm:presLayoutVars>
          <dgm:chPref val="3"/>
        </dgm:presLayoutVars>
      </dgm:prSet>
      <dgm:spPr/>
    </dgm:pt>
    <dgm:pt modelId="{2B4E5CC2-5A6E-8546-9759-9CAB16332F9E}" type="pres">
      <dgm:prSet presAssocID="{A9159DF1-DBFD-F34B-A88D-95B70135CDEA}" presName="hierChild3" presStyleCnt="0"/>
      <dgm:spPr/>
    </dgm:pt>
    <dgm:pt modelId="{298EAE99-12F9-5848-AC06-5AAB9053B12D}" type="pres">
      <dgm:prSet presAssocID="{0B11C9B4-A585-0440-936C-203D93B6C303}" presName="Name10" presStyleLbl="parChTrans1D2" presStyleIdx="1" presStyleCnt="2"/>
      <dgm:spPr/>
    </dgm:pt>
    <dgm:pt modelId="{C4FB0AA0-1CAF-CF4E-A8AE-ADA7A117103F}" type="pres">
      <dgm:prSet presAssocID="{04538635-6E99-EB47-9F98-916BE695376D}" presName="hierRoot2" presStyleCnt="0"/>
      <dgm:spPr/>
    </dgm:pt>
    <dgm:pt modelId="{7A2C632B-5FD1-084E-888A-FE2520E0C6B2}" type="pres">
      <dgm:prSet presAssocID="{04538635-6E99-EB47-9F98-916BE695376D}" presName="composite2" presStyleCnt="0"/>
      <dgm:spPr/>
    </dgm:pt>
    <dgm:pt modelId="{32DD5283-5FAF-A543-8941-91B1B0934781}" type="pres">
      <dgm:prSet presAssocID="{04538635-6E99-EB47-9F98-916BE695376D}" presName="image2" presStyleLbl="node2" presStyleIdx="1" presStyleCnt="2" custLinFactNeighborX="96532"/>
      <dgm:spPr/>
    </dgm:pt>
    <dgm:pt modelId="{D7CBEFE4-30E2-0E43-924D-7E9FBFA3A261}" type="pres">
      <dgm:prSet presAssocID="{04538635-6E99-EB47-9F98-916BE695376D}" presName="text2" presStyleLbl="revTx" presStyleIdx="2" presStyleCnt="5" custLinFactNeighborX="64358" custLinFactNeighborY="12990">
        <dgm:presLayoutVars>
          <dgm:chPref val="3"/>
        </dgm:presLayoutVars>
      </dgm:prSet>
      <dgm:spPr/>
    </dgm:pt>
    <dgm:pt modelId="{8A5093EF-753F-2F4F-9AE6-D0D2CCB9A30B}" type="pres">
      <dgm:prSet presAssocID="{04538635-6E99-EB47-9F98-916BE695376D}" presName="hierChild3" presStyleCnt="0"/>
      <dgm:spPr/>
    </dgm:pt>
    <dgm:pt modelId="{B8BE20D7-0894-3D4D-8C26-8DA354242F95}" type="pres">
      <dgm:prSet presAssocID="{1536D95C-0507-824F-B333-2E010AF9913F}" presName="Name17" presStyleLbl="parChTrans1D3" presStyleIdx="0" presStyleCnt="2"/>
      <dgm:spPr/>
    </dgm:pt>
    <dgm:pt modelId="{65C15ED6-02FE-2A4D-9027-4A19DF7BA5B2}" type="pres">
      <dgm:prSet presAssocID="{D70FD9A2-2E27-8D41-8F35-DE342F5ADB10}" presName="hierRoot3" presStyleCnt="0"/>
      <dgm:spPr/>
    </dgm:pt>
    <dgm:pt modelId="{32B83407-8C3D-BB41-9090-6D3331AB243E}" type="pres">
      <dgm:prSet presAssocID="{D70FD9A2-2E27-8D41-8F35-DE342F5ADB10}" presName="composite3" presStyleCnt="0"/>
      <dgm:spPr/>
    </dgm:pt>
    <dgm:pt modelId="{E9D71190-45C4-7647-89F5-951B9029633F}" type="pres">
      <dgm:prSet presAssocID="{D70FD9A2-2E27-8D41-8F35-DE342F5ADB10}" presName="image3" presStyleLbl="node3" presStyleIdx="0" presStyleCnt="2" custLinFactNeighborX="96532"/>
      <dgm:spPr/>
    </dgm:pt>
    <dgm:pt modelId="{C8759D02-8094-3846-B739-7EC4585FE870}" type="pres">
      <dgm:prSet presAssocID="{D70FD9A2-2E27-8D41-8F35-DE342F5ADB10}" presName="text3" presStyleLbl="revTx" presStyleIdx="3" presStyleCnt="5" custScaleX="108787" custLinFactNeighborX="66396" custLinFactNeighborY="3720">
        <dgm:presLayoutVars>
          <dgm:chPref val="3"/>
        </dgm:presLayoutVars>
      </dgm:prSet>
      <dgm:spPr/>
    </dgm:pt>
    <dgm:pt modelId="{4A1BD0FF-63AB-4C4E-81DD-86085147E249}" type="pres">
      <dgm:prSet presAssocID="{D70FD9A2-2E27-8D41-8F35-DE342F5ADB10}" presName="hierChild4" presStyleCnt="0"/>
      <dgm:spPr/>
    </dgm:pt>
    <dgm:pt modelId="{8700C55F-F9CE-6241-9C19-1824FE547E06}" type="pres">
      <dgm:prSet presAssocID="{9859BC60-F2C6-D64A-A9E3-197B43B7B32F}" presName="Name17" presStyleLbl="parChTrans1D3" presStyleIdx="1" presStyleCnt="2"/>
      <dgm:spPr/>
    </dgm:pt>
    <dgm:pt modelId="{87EA2570-9597-D645-AAAB-47EEF7077C88}" type="pres">
      <dgm:prSet presAssocID="{4BFDA0D1-3A8D-6D4C-B988-0B336B8A40B6}" presName="hierRoot3" presStyleCnt="0"/>
      <dgm:spPr/>
    </dgm:pt>
    <dgm:pt modelId="{C5C7AB3F-6855-9349-AF17-BBC8353C2EC2}" type="pres">
      <dgm:prSet presAssocID="{4BFDA0D1-3A8D-6D4C-B988-0B336B8A40B6}" presName="composite3" presStyleCnt="0"/>
      <dgm:spPr/>
    </dgm:pt>
    <dgm:pt modelId="{43E21682-7E22-2249-A1E8-0443F70FC9CB}" type="pres">
      <dgm:prSet presAssocID="{4BFDA0D1-3A8D-6D4C-B988-0B336B8A40B6}" presName="image3" presStyleLbl="node3" presStyleIdx="1" presStyleCnt="2" custLinFactNeighborX="96532"/>
      <dgm:spPr/>
    </dgm:pt>
    <dgm:pt modelId="{BACBE00A-5D9B-DA48-A77C-ADD6BB487358}" type="pres">
      <dgm:prSet presAssocID="{4BFDA0D1-3A8D-6D4C-B988-0B336B8A40B6}" presName="text3" presStyleLbl="revTx" presStyleIdx="4" presStyleCnt="5" custScaleX="108787" custLinFactNeighborX="67122" custLinFactNeighborY="3720">
        <dgm:presLayoutVars>
          <dgm:chPref val="3"/>
        </dgm:presLayoutVars>
      </dgm:prSet>
      <dgm:spPr/>
    </dgm:pt>
    <dgm:pt modelId="{55742574-58F6-9B42-8769-05B7F907CE06}" type="pres">
      <dgm:prSet presAssocID="{4BFDA0D1-3A8D-6D4C-B988-0B336B8A40B6}" presName="hierChild4" presStyleCnt="0"/>
      <dgm:spPr/>
    </dgm:pt>
  </dgm:ptLst>
  <dgm:cxnLst>
    <dgm:cxn modelId="{C7A28410-1E25-6C4A-A3F2-0CF4C2E9960C}" type="presOf" srcId="{9859BC60-F2C6-D64A-A9E3-197B43B7B32F}" destId="{8700C55F-F9CE-6241-9C19-1824FE547E06}" srcOrd="0" destOrd="0" presId="urn:microsoft.com/office/officeart/2009/layout/CirclePictureHierarchy"/>
    <dgm:cxn modelId="{76F81C1D-109E-8B47-9E0C-6E8CF2CDCCB7}" type="presOf" srcId="{2345F114-46F5-8F49-9E9F-9786165E320A}" destId="{068AD76E-EB90-2247-807C-07391A99941D}" srcOrd="0" destOrd="0" presId="urn:microsoft.com/office/officeart/2009/layout/CirclePictureHierarchy"/>
    <dgm:cxn modelId="{14180721-A6DA-D249-A9A6-B41F1132D5B9}" type="presOf" srcId="{A9159DF1-DBFD-F34B-A88D-95B70135CDEA}" destId="{C399F211-6425-5C46-B92D-F428501C6793}" srcOrd="0" destOrd="0" presId="urn:microsoft.com/office/officeart/2009/layout/CirclePictureHierarchy"/>
    <dgm:cxn modelId="{58681326-5E9A-EF44-A64B-EAED0AF716BF}" type="presOf" srcId="{4BFDA0D1-3A8D-6D4C-B988-0B336B8A40B6}" destId="{BACBE00A-5D9B-DA48-A77C-ADD6BB487358}" srcOrd="0" destOrd="0" presId="urn:microsoft.com/office/officeart/2009/layout/CirclePictureHierarchy"/>
    <dgm:cxn modelId="{77B4603E-1790-2649-8E13-1DE346CC58B4}" type="presOf" srcId="{0B11C9B4-A585-0440-936C-203D93B6C303}" destId="{298EAE99-12F9-5848-AC06-5AAB9053B12D}" srcOrd="0" destOrd="0" presId="urn:microsoft.com/office/officeart/2009/layout/CirclePictureHierarchy"/>
    <dgm:cxn modelId="{5B97C15F-7452-B348-B76D-E9B7C6841CBF}" type="presOf" srcId="{1536D95C-0507-824F-B333-2E010AF9913F}" destId="{B8BE20D7-0894-3D4D-8C26-8DA354242F95}" srcOrd="0" destOrd="0" presId="urn:microsoft.com/office/officeart/2009/layout/CirclePictureHierarchy"/>
    <dgm:cxn modelId="{1485104E-312D-DB4B-9D6D-496DE3B5F444}" srcId="{EF1D1894-6A94-EC46-9624-B72B334F63F6}" destId="{A9159DF1-DBFD-F34B-A88D-95B70135CDEA}" srcOrd="0" destOrd="0" parTransId="{2345F114-46F5-8F49-9E9F-9786165E320A}" sibTransId="{6CCD39CB-45B4-0A4C-9181-11752BC05EE1}"/>
    <dgm:cxn modelId="{99A4FA74-D302-BC48-B701-88C6A4D02E12}" type="presOf" srcId="{04538635-6E99-EB47-9F98-916BE695376D}" destId="{D7CBEFE4-30E2-0E43-924D-7E9FBFA3A261}" srcOrd="0" destOrd="0" presId="urn:microsoft.com/office/officeart/2009/layout/CirclePictureHierarchy"/>
    <dgm:cxn modelId="{E275B483-EC1D-6F47-8572-9700C17AF51E}" srcId="{04538635-6E99-EB47-9F98-916BE695376D}" destId="{4BFDA0D1-3A8D-6D4C-B988-0B336B8A40B6}" srcOrd="1" destOrd="0" parTransId="{9859BC60-F2C6-D64A-A9E3-197B43B7B32F}" sibTransId="{4D5C3435-290F-7646-B6A3-0054097D2EC8}"/>
    <dgm:cxn modelId="{5CE45485-040B-C340-B2C3-22BC87711795}" type="presOf" srcId="{D70FD9A2-2E27-8D41-8F35-DE342F5ADB10}" destId="{C8759D02-8094-3846-B739-7EC4585FE870}" srcOrd="0" destOrd="0" presId="urn:microsoft.com/office/officeart/2009/layout/CirclePictureHierarchy"/>
    <dgm:cxn modelId="{469C708B-3FC5-4D43-8F3A-522C5B4E9D7A}" type="presOf" srcId="{D4EE4C06-A047-A74A-9F57-9F1588ACA0AA}" destId="{FEED7DEF-78E8-6B47-AFD4-30FB845A4F49}" srcOrd="0" destOrd="0" presId="urn:microsoft.com/office/officeart/2009/layout/CirclePictureHierarchy"/>
    <dgm:cxn modelId="{3BBBB89B-2FFC-0542-B216-61AB8FD048BB}" srcId="{04538635-6E99-EB47-9F98-916BE695376D}" destId="{D70FD9A2-2E27-8D41-8F35-DE342F5ADB10}" srcOrd="0" destOrd="0" parTransId="{1536D95C-0507-824F-B333-2E010AF9913F}" sibTransId="{3DA27E5A-B873-6448-B3A8-BD23137F7927}"/>
    <dgm:cxn modelId="{CF5AAFD3-B1C7-E24B-A83F-7E61039FAF0C}" srcId="{D4EE4C06-A047-A74A-9F57-9F1588ACA0AA}" destId="{EF1D1894-6A94-EC46-9624-B72B334F63F6}" srcOrd="0" destOrd="0" parTransId="{A3F21671-F320-FB4F-8494-C9640497CFBD}" sibTransId="{018889D5-A52E-444F-B296-520202233AC6}"/>
    <dgm:cxn modelId="{D830EEDF-2A32-DE41-BE00-8F1CBD5F8FEB}" type="presOf" srcId="{EF1D1894-6A94-EC46-9624-B72B334F63F6}" destId="{B2B6E910-B1E8-D741-A90B-26F38885EB0E}" srcOrd="0" destOrd="0" presId="urn:microsoft.com/office/officeart/2009/layout/CirclePictureHierarchy"/>
    <dgm:cxn modelId="{0B53B6FE-E1BF-944F-BBB5-2618C66AF254}" srcId="{EF1D1894-6A94-EC46-9624-B72B334F63F6}" destId="{04538635-6E99-EB47-9F98-916BE695376D}" srcOrd="1" destOrd="0" parTransId="{0B11C9B4-A585-0440-936C-203D93B6C303}" sibTransId="{EE28E672-B783-CF4E-A4A9-004187F39377}"/>
    <dgm:cxn modelId="{DFD873D2-B18D-6645-B771-1961A7FC1E04}" type="presParOf" srcId="{FEED7DEF-78E8-6B47-AFD4-30FB845A4F49}" destId="{F3C30A18-254A-7743-9C15-A0B1DC3F66B0}" srcOrd="0" destOrd="0" presId="urn:microsoft.com/office/officeart/2009/layout/CirclePictureHierarchy"/>
    <dgm:cxn modelId="{88DA4B7E-AAEA-E948-A12D-9E2642EA6104}" type="presParOf" srcId="{F3C30A18-254A-7743-9C15-A0B1DC3F66B0}" destId="{895A5F7E-8090-E64B-B943-0E6DE0AF01C5}" srcOrd="0" destOrd="0" presId="urn:microsoft.com/office/officeart/2009/layout/CirclePictureHierarchy"/>
    <dgm:cxn modelId="{1322835C-E062-A64B-A6B7-56697DDDC965}" type="presParOf" srcId="{895A5F7E-8090-E64B-B943-0E6DE0AF01C5}" destId="{6A2B40AE-7994-D440-9BCC-B2ABC3149433}" srcOrd="0" destOrd="0" presId="urn:microsoft.com/office/officeart/2009/layout/CirclePictureHierarchy"/>
    <dgm:cxn modelId="{7C84AA91-893C-8240-BF67-3BD09D4576CB}" type="presParOf" srcId="{895A5F7E-8090-E64B-B943-0E6DE0AF01C5}" destId="{B2B6E910-B1E8-D741-A90B-26F38885EB0E}" srcOrd="1" destOrd="0" presId="urn:microsoft.com/office/officeart/2009/layout/CirclePictureHierarchy"/>
    <dgm:cxn modelId="{5294A7F0-2178-324A-9046-0568EC5F1BDA}" type="presParOf" srcId="{F3C30A18-254A-7743-9C15-A0B1DC3F66B0}" destId="{37E21C79-9DD0-1746-B0B4-B8242689F7C1}" srcOrd="1" destOrd="0" presId="urn:microsoft.com/office/officeart/2009/layout/CirclePictureHierarchy"/>
    <dgm:cxn modelId="{C5C1F9E0-778C-B849-9D98-9E0E26FAAA4C}" type="presParOf" srcId="{37E21C79-9DD0-1746-B0B4-B8242689F7C1}" destId="{068AD76E-EB90-2247-807C-07391A99941D}" srcOrd="0" destOrd="0" presId="urn:microsoft.com/office/officeart/2009/layout/CirclePictureHierarchy"/>
    <dgm:cxn modelId="{AD9A0D5E-3EF3-E04A-BF9C-0B3430CD73AC}" type="presParOf" srcId="{37E21C79-9DD0-1746-B0B4-B8242689F7C1}" destId="{53B19530-676E-8C4A-8601-D5FB986107F5}" srcOrd="1" destOrd="0" presId="urn:microsoft.com/office/officeart/2009/layout/CirclePictureHierarchy"/>
    <dgm:cxn modelId="{1967539E-6A47-544F-A757-ECB26607D6A3}" type="presParOf" srcId="{53B19530-676E-8C4A-8601-D5FB986107F5}" destId="{66EABAAD-6C07-CC4D-86B7-9196F0035AFB}" srcOrd="0" destOrd="0" presId="urn:microsoft.com/office/officeart/2009/layout/CirclePictureHierarchy"/>
    <dgm:cxn modelId="{D0D0DBB6-7A62-F341-834C-B529321A8EEC}" type="presParOf" srcId="{66EABAAD-6C07-CC4D-86B7-9196F0035AFB}" destId="{A75C9252-33F5-3D4C-854A-198D09A2A619}" srcOrd="0" destOrd="0" presId="urn:microsoft.com/office/officeart/2009/layout/CirclePictureHierarchy"/>
    <dgm:cxn modelId="{D2732860-466C-9849-B563-8F94F4FFEF97}" type="presParOf" srcId="{66EABAAD-6C07-CC4D-86B7-9196F0035AFB}" destId="{C399F211-6425-5C46-B92D-F428501C6793}" srcOrd="1" destOrd="0" presId="urn:microsoft.com/office/officeart/2009/layout/CirclePictureHierarchy"/>
    <dgm:cxn modelId="{0C4C14AC-5524-DD44-8D0D-763550150D2F}" type="presParOf" srcId="{53B19530-676E-8C4A-8601-D5FB986107F5}" destId="{2B4E5CC2-5A6E-8546-9759-9CAB16332F9E}" srcOrd="1" destOrd="0" presId="urn:microsoft.com/office/officeart/2009/layout/CirclePictureHierarchy"/>
    <dgm:cxn modelId="{DA50C7FC-6787-D942-B943-37FCF856956C}" type="presParOf" srcId="{37E21C79-9DD0-1746-B0B4-B8242689F7C1}" destId="{298EAE99-12F9-5848-AC06-5AAB9053B12D}" srcOrd="2" destOrd="0" presId="urn:microsoft.com/office/officeart/2009/layout/CirclePictureHierarchy"/>
    <dgm:cxn modelId="{035F67C7-B3C5-DF41-AB27-B8BF8F1BB61A}" type="presParOf" srcId="{37E21C79-9DD0-1746-B0B4-B8242689F7C1}" destId="{C4FB0AA0-1CAF-CF4E-A8AE-ADA7A117103F}" srcOrd="3" destOrd="0" presId="urn:microsoft.com/office/officeart/2009/layout/CirclePictureHierarchy"/>
    <dgm:cxn modelId="{21933769-97FD-194E-91B5-F243A6D7E908}" type="presParOf" srcId="{C4FB0AA0-1CAF-CF4E-A8AE-ADA7A117103F}" destId="{7A2C632B-5FD1-084E-888A-FE2520E0C6B2}" srcOrd="0" destOrd="0" presId="urn:microsoft.com/office/officeart/2009/layout/CirclePictureHierarchy"/>
    <dgm:cxn modelId="{3AF0E67F-CB84-7C47-8171-5A41DB570A3A}" type="presParOf" srcId="{7A2C632B-5FD1-084E-888A-FE2520E0C6B2}" destId="{32DD5283-5FAF-A543-8941-91B1B0934781}" srcOrd="0" destOrd="0" presId="urn:microsoft.com/office/officeart/2009/layout/CirclePictureHierarchy"/>
    <dgm:cxn modelId="{2D73FE7B-064F-F643-874F-7F377860F154}" type="presParOf" srcId="{7A2C632B-5FD1-084E-888A-FE2520E0C6B2}" destId="{D7CBEFE4-30E2-0E43-924D-7E9FBFA3A261}" srcOrd="1" destOrd="0" presId="urn:microsoft.com/office/officeart/2009/layout/CirclePictureHierarchy"/>
    <dgm:cxn modelId="{8267293A-7BDF-994F-B168-13E0BFB5C906}" type="presParOf" srcId="{C4FB0AA0-1CAF-CF4E-A8AE-ADA7A117103F}" destId="{8A5093EF-753F-2F4F-9AE6-D0D2CCB9A30B}" srcOrd="1" destOrd="0" presId="urn:microsoft.com/office/officeart/2009/layout/CirclePictureHierarchy"/>
    <dgm:cxn modelId="{08686D60-D065-1341-95BF-8762B42C412C}" type="presParOf" srcId="{8A5093EF-753F-2F4F-9AE6-D0D2CCB9A30B}" destId="{B8BE20D7-0894-3D4D-8C26-8DA354242F95}" srcOrd="0" destOrd="0" presId="urn:microsoft.com/office/officeart/2009/layout/CirclePictureHierarchy"/>
    <dgm:cxn modelId="{AB84A71E-6B29-D047-89C4-B9D5039FEE15}" type="presParOf" srcId="{8A5093EF-753F-2F4F-9AE6-D0D2CCB9A30B}" destId="{65C15ED6-02FE-2A4D-9027-4A19DF7BA5B2}" srcOrd="1" destOrd="0" presId="urn:microsoft.com/office/officeart/2009/layout/CirclePictureHierarchy"/>
    <dgm:cxn modelId="{0526FB06-3AFF-3C46-AE1D-1A4FE60A05EE}" type="presParOf" srcId="{65C15ED6-02FE-2A4D-9027-4A19DF7BA5B2}" destId="{32B83407-8C3D-BB41-9090-6D3331AB243E}" srcOrd="0" destOrd="0" presId="urn:microsoft.com/office/officeart/2009/layout/CirclePictureHierarchy"/>
    <dgm:cxn modelId="{89B16B20-B738-7D47-9952-6B1A6A73E223}" type="presParOf" srcId="{32B83407-8C3D-BB41-9090-6D3331AB243E}" destId="{E9D71190-45C4-7647-89F5-951B9029633F}" srcOrd="0" destOrd="0" presId="urn:microsoft.com/office/officeart/2009/layout/CirclePictureHierarchy"/>
    <dgm:cxn modelId="{70B6FEC1-1207-6146-8734-32AE7D41C8A0}" type="presParOf" srcId="{32B83407-8C3D-BB41-9090-6D3331AB243E}" destId="{C8759D02-8094-3846-B739-7EC4585FE870}" srcOrd="1" destOrd="0" presId="urn:microsoft.com/office/officeart/2009/layout/CirclePictureHierarchy"/>
    <dgm:cxn modelId="{66A46EFD-A083-E24B-81E7-AECC35B80DFA}" type="presParOf" srcId="{65C15ED6-02FE-2A4D-9027-4A19DF7BA5B2}" destId="{4A1BD0FF-63AB-4C4E-81DD-86085147E249}" srcOrd="1" destOrd="0" presId="urn:microsoft.com/office/officeart/2009/layout/CirclePictureHierarchy"/>
    <dgm:cxn modelId="{4B65BFDD-9A20-B34E-AA32-4BC68DC5B39E}" type="presParOf" srcId="{8A5093EF-753F-2F4F-9AE6-D0D2CCB9A30B}" destId="{8700C55F-F9CE-6241-9C19-1824FE547E06}" srcOrd="2" destOrd="0" presId="urn:microsoft.com/office/officeart/2009/layout/CirclePictureHierarchy"/>
    <dgm:cxn modelId="{F5C8448E-236D-7D44-9B1B-3AA9E98CD3DE}" type="presParOf" srcId="{8A5093EF-753F-2F4F-9AE6-D0D2CCB9A30B}" destId="{87EA2570-9597-D645-AAAB-47EEF7077C88}" srcOrd="3" destOrd="0" presId="urn:microsoft.com/office/officeart/2009/layout/CirclePictureHierarchy"/>
    <dgm:cxn modelId="{0241EA4D-1DD5-D245-9A2E-DC59DC574316}" type="presParOf" srcId="{87EA2570-9597-D645-AAAB-47EEF7077C88}" destId="{C5C7AB3F-6855-9349-AF17-BBC8353C2EC2}" srcOrd="0" destOrd="0" presId="urn:microsoft.com/office/officeart/2009/layout/CirclePictureHierarchy"/>
    <dgm:cxn modelId="{2C216BF7-197F-B349-A2D1-3037E95D3A15}" type="presParOf" srcId="{C5C7AB3F-6855-9349-AF17-BBC8353C2EC2}" destId="{43E21682-7E22-2249-A1E8-0443F70FC9CB}" srcOrd="0" destOrd="0" presId="urn:microsoft.com/office/officeart/2009/layout/CirclePictureHierarchy"/>
    <dgm:cxn modelId="{BC5985CB-1685-654B-B05A-1FD8FB10C37E}" type="presParOf" srcId="{C5C7AB3F-6855-9349-AF17-BBC8353C2EC2}" destId="{BACBE00A-5D9B-DA48-A77C-ADD6BB487358}" srcOrd="1" destOrd="0" presId="urn:microsoft.com/office/officeart/2009/layout/CirclePictureHierarchy"/>
    <dgm:cxn modelId="{09C950CC-2E83-5E47-8B19-064249FDFF96}" type="presParOf" srcId="{87EA2570-9597-D645-AAAB-47EEF7077C88}" destId="{55742574-58F6-9B42-8769-05B7F907CE0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0C55F-F9CE-6241-9C19-1824FE547E06}">
      <dsp:nvSpPr>
        <dsp:cNvPr id="0" name=""/>
        <dsp:cNvSpPr/>
      </dsp:nvSpPr>
      <dsp:spPr>
        <a:xfrm>
          <a:off x="5190571" y="2245531"/>
          <a:ext cx="1312644" cy="300714"/>
        </a:xfrm>
        <a:custGeom>
          <a:avLst/>
          <a:gdLst/>
          <a:ahLst/>
          <a:cxnLst/>
          <a:rect l="0" t="0" r="0" b="0"/>
          <a:pathLst>
            <a:path>
              <a:moveTo>
                <a:pt x="0" y="0"/>
              </a:moveTo>
              <a:lnTo>
                <a:pt x="0" y="151550"/>
              </a:lnTo>
              <a:lnTo>
                <a:pt x="1312644" y="151550"/>
              </a:lnTo>
              <a:lnTo>
                <a:pt x="1312644" y="30071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BE20D7-0894-3D4D-8C26-8DA354242F95}">
      <dsp:nvSpPr>
        <dsp:cNvPr id="0" name=""/>
        <dsp:cNvSpPr/>
      </dsp:nvSpPr>
      <dsp:spPr>
        <a:xfrm>
          <a:off x="3815013" y="2245531"/>
          <a:ext cx="1375558" cy="300714"/>
        </a:xfrm>
        <a:custGeom>
          <a:avLst/>
          <a:gdLst/>
          <a:ahLst/>
          <a:cxnLst/>
          <a:rect l="0" t="0" r="0" b="0"/>
          <a:pathLst>
            <a:path>
              <a:moveTo>
                <a:pt x="1375558" y="0"/>
              </a:moveTo>
              <a:lnTo>
                <a:pt x="1375558" y="151550"/>
              </a:lnTo>
              <a:lnTo>
                <a:pt x="0" y="151550"/>
              </a:lnTo>
              <a:lnTo>
                <a:pt x="0" y="30071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8EAE99-12F9-5848-AC06-5AAB9053B12D}">
      <dsp:nvSpPr>
        <dsp:cNvPr id="0" name=""/>
        <dsp:cNvSpPr/>
      </dsp:nvSpPr>
      <dsp:spPr>
        <a:xfrm>
          <a:off x="2853907" y="990165"/>
          <a:ext cx="2336663" cy="300714"/>
        </a:xfrm>
        <a:custGeom>
          <a:avLst/>
          <a:gdLst/>
          <a:ahLst/>
          <a:cxnLst/>
          <a:rect l="0" t="0" r="0" b="0"/>
          <a:pathLst>
            <a:path>
              <a:moveTo>
                <a:pt x="0" y="0"/>
              </a:moveTo>
              <a:lnTo>
                <a:pt x="0" y="151550"/>
              </a:lnTo>
              <a:lnTo>
                <a:pt x="2336663" y="151550"/>
              </a:lnTo>
              <a:lnTo>
                <a:pt x="2336663" y="30071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8AD76E-EB90-2247-807C-07391A99941D}">
      <dsp:nvSpPr>
        <dsp:cNvPr id="0" name=""/>
        <dsp:cNvSpPr/>
      </dsp:nvSpPr>
      <dsp:spPr>
        <a:xfrm>
          <a:off x="562179" y="990165"/>
          <a:ext cx="2291728" cy="300714"/>
        </a:xfrm>
        <a:custGeom>
          <a:avLst/>
          <a:gdLst/>
          <a:ahLst/>
          <a:cxnLst/>
          <a:rect l="0" t="0" r="0" b="0"/>
          <a:pathLst>
            <a:path>
              <a:moveTo>
                <a:pt x="2291728" y="0"/>
              </a:moveTo>
              <a:lnTo>
                <a:pt x="2291728" y="151550"/>
              </a:lnTo>
              <a:lnTo>
                <a:pt x="0" y="151550"/>
              </a:lnTo>
              <a:lnTo>
                <a:pt x="0" y="30071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2B40AE-7994-D440-9BCC-B2ABC3149433}">
      <dsp:nvSpPr>
        <dsp:cNvPr id="0" name=""/>
        <dsp:cNvSpPr/>
      </dsp:nvSpPr>
      <dsp:spPr>
        <a:xfrm>
          <a:off x="2376582" y="35515"/>
          <a:ext cx="954650" cy="954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B6E910-B1E8-D741-A90B-26F38885EB0E}">
      <dsp:nvSpPr>
        <dsp:cNvPr id="0" name=""/>
        <dsp:cNvSpPr/>
      </dsp:nvSpPr>
      <dsp:spPr>
        <a:xfrm>
          <a:off x="3331233" y="33128"/>
          <a:ext cx="1431975" cy="95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Students at each college</a:t>
          </a:r>
        </a:p>
      </dsp:txBody>
      <dsp:txXfrm>
        <a:off x="3331233" y="33128"/>
        <a:ext cx="1431975" cy="954650"/>
      </dsp:txXfrm>
    </dsp:sp>
    <dsp:sp modelId="{A75C9252-33F5-3D4C-854A-198D09A2A619}">
      <dsp:nvSpPr>
        <dsp:cNvPr id="0" name=""/>
        <dsp:cNvSpPr/>
      </dsp:nvSpPr>
      <dsp:spPr>
        <a:xfrm>
          <a:off x="84854" y="1290880"/>
          <a:ext cx="954650" cy="954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99F211-6425-5C46-B92D-F428501C6793}">
      <dsp:nvSpPr>
        <dsp:cNvPr id="0" name=""/>
        <dsp:cNvSpPr/>
      </dsp:nvSpPr>
      <dsp:spPr>
        <a:xfrm>
          <a:off x="1081850" y="1412503"/>
          <a:ext cx="1841878" cy="95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Home College section </a:t>
          </a:r>
        </a:p>
        <a:p>
          <a:pPr marL="0" lvl="0" indent="0" algn="l" defTabSz="533400">
            <a:lnSpc>
              <a:spcPct val="90000"/>
            </a:lnSpc>
            <a:spcBef>
              <a:spcPct val="0"/>
            </a:spcBef>
            <a:spcAft>
              <a:spcPct val="35000"/>
            </a:spcAft>
            <a:buNone/>
          </a:pPr>
          <a:r>
            <a:rPr lang="en-US" sz="1200" kern="1200"/>
            <a:t>only open to students at one college</a:t>
          </a:r>
        </a:p>
        <a:p>
          <a:pPr marL="0" lvl="0" indent="0" algn="l" defTabSz="533400">
            <a:lnSpc>
              <a:spcPct val="90000"/>
            </a:lnSpc>
            <a:spcBef>
              <a:spcPct val="0"/>
            </a:spcBef>
            <a:spcAft>
              <a:spcPct val="35000"/>
            </a:spcAft>
            <a:buNone/>
          </a:pPr>
          <a:r>
            <a:rPr lang="en-US" sz="1200" kern="1200"/>
            <a:t>Enrollment cap = 34</a:t>
          </a:r>
        </a:p>
      </dsp:txBody>
      <dsp:txXfrm>
        <a:off x="1081850" y="1412503"/>
        <a:ext cx="1841878" cy="954650"/>
      </dsp:txXfrm>
    </dsp:sp>
    <dsp:sp modelId="{32DD5283-5FAF-A543-8941-91B1B0934781}">
      <dsp:nvSpPr>
        <dsp:cNvPr id="0" name=""/>
        <dsp:cNvSpPr/>
      </dsp:nvSpPr>
      <dsp:spPr>
        <a:xfrm>
          <a:off x="4713246" y="1290880"/>
          <a:ext cx="954650" cy="954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CBEFE4-30E2-0E43-924D-7E9FBFA3A261}">
      <dsp:nvSpPr>
        <dsp:cNvPr id="0" name=""/>
        <dsp:cNvSpPr/>
      </dsp:nvSpPr>
      <dsp:spPr>
        <a:xfrm>
          <a:off x="5667944" y="1412503"/>
          <a:ext cx="1431975" cy="95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Pooled section</a:t>
          </a:r>
          <a:r>
            <a:rPr lang="en-US" sz="1200" kern="1200"/>
            <a:t> </a:t>
          </a:r>
        </a:p>
        <a:p>
          <a:pPr marL="0" lvl="0" indent="0" algn="l" defTabSz="533400">
            <a:lnSpc>
              <a:spcPct val="90000"/>
            </a:lnSpc>
            <a:spcBef>
              <a:spcPct val="0"/>
            </a:spcBef>
            <a:spcAft>
              <a:spcPct val="35000"/>
            </a:spcAft>
            <a:buNone/>
          </a:pPr>
          <a:r>
            <a:rPr lang="en-US" sz="1200" kern="1200"/>
            <a:t>open to all CCCS students</a:t>
          </a:r>
        </a:p>
        <a:p>
          <a:pPr marL="0" lvl="0" indent="0" algn="l" defTabSz="533400">
            <a:lnSpc>
              <a:spcPct val="90000"/>
            </a:lnSpc>
            <a:spcBef>
              <a:spcPct val="0"/>
            </a:spcBef>
            <a:spcAft>
              <a:spcPct val="35000"/>
            </a:spcAft>
            <a:buNone/>
          </a:pPr>
          <a:r>
            <a:rPr lang="en-US" sz="1200" kern="1200"/>
            <a:t>No enrollment cap*</a:t>
          </a:r>
        </a:p>
      </dsp:txBody>
      <dsp:txXfrm>
        <a:off x="5667944" y="1412503"/>
        <a:ext cx="1431975" cy="954650"/>
      </dsp:txXfrm>
    </dsp:sp>
    <dsp:sp modelId="{E9D71190-45C4-7647-89F5-951B9029633F}">
      <dsp:nvSpPr>
        <dsp:cNvPr id="0" name=""/>
        <dsp:cNvSpPr/>
      </dsp:nvSpPr>
      <dsp:spPr>
        <a:xfrm>
          <a:off x="3337687" y="2546246"/>
          <a:ext cx="954650" cy="954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759D02-8094-3846-B739-7EC4585FE870}">
      <dsp:nvSpPr>
        <dsp:cNvPr id="0" name=""/>
        <dsp:cNvSpPr/>
      </dsp:nvSpPr>
      <dsp:spPr>
        <a:xfrm>
          <a:off x="4258655" y="2579372"/>
          <a:ext cx="1557803" cy="95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Teaching section X00 </a:t>
          </a:r>
        </a:p>
        <a:p>
          <a:pPr marL="0" lvl="0" indent="0" algn="l" defTabSz="533400">
            <a:lnSpc>
              <a:spcPct val="90000"/>
            </a:lnSpc>
            <a:spcBef>
              <a:spcPct val="0"/>
            </a:spcBef>
            <a:spcAft>
              <a:spcPct val="35000"/>
            </a:spcAft>
            <a:buNone/>
          </a:pPr>
          <a:r>
            <a:rPr lang="en-US" sz="1200" b="0" kern="1200"/>
            <a:t>Enrollment cap = 34</a:t>
          </a:r>
        </a:p>
      </dsp:txBody>
      <dsp:txXfrm>
        <a:off x="4258655" y="2579372"/>
        <a:ext cx="1557803" cy="954650"/>
      </dsp:txXfrm>
    </dsp:sp>
    <dsp:sp modelId="{43E21682-7E22-2249-A1E8-0443F70FC9CB}">
      <dsp:nvSpPr>
        <dsp:cNvPr id="0" name=""/>
        <dsp:cNvSpPr/>
      </dsp:nvSpPr>
      <dsp:spPr>
        <a:xfrm>
          <a:off x="6025890" y="2546246"/>
          <a:ext cx="954650" cy="954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CBE00A-5D9B-DA48-A77C-ADD6BB487358}">
      <dsp:nvSpPr>
        <dsp:cNvPr id="0" name=""/>
        <dsp:cNvSpPr/>
      </dsp:nvSpPr>
      <dsp:spPr>
        <a:xfrm>
          <a:off x="6957254" y="2579372"/>
          <a:ext cx="1557803" cy="95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Teaching section X01</a:t>
          </a:r>
        </a:p>
        <a:p>
          <a:pPr marL="0" lvl="0" indent="0" algn="l" defTabSz="533400">
            <a:lnSpc>
              <a:spcPct val="90000"/>
            </a:lnSpc>
            <a:spcBef>
              <a:spcPct val="0"/>
            </a:spcBef>
            <a:spcAft>
              <a:spcPct val="35000"/>
            </a:spcAft>
            <a:buNone/>
          </a:pPr>
          <a:r>
            <a:rPr lang="en-US" sz="1200" b="0" kern="1200"/>
            <a:t>Enrollment cap = 34</a:t>
          </a:r>
          <a:endParaRPr lang="en-US" sz="1200" kern="1200"/>
        </a:p>
      </dsp:txBody>
      <dsp:txXfrm>
        <a:off x="6957254" y="2579372"/>
        <a:ext cx="1557803" cy="954650"/>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85DD2E92-D147-604F-95CA-431B8E16FE89}" type="datetimeFigureOut">
              <a:rPr lang="en-US" smtClean="0"/>
              <a:t>5/25/2023</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DA5E2FE0-3B95-9C48-B3ED-0D5973C269CE}" type="datetimeFigureOut">
              <a:rPr lang="en-US" smtClean="0"/>
              <a:t>5/25/2023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Tammy</a:t>
            </a:r>
          </a:p>
        </p:txBody>
      </p:sp>
      <p:sp>
        <p:nvSpPr>
          <p:cNvPr id="4" name="Slide Number Placeholder 3"/>
          <p:cNvSpPr>
            <a:spLocks noGrp="1"/>
          </p:cNvSpPr>
          <p:nvPr>
            <p:ph type="sldNum" sz="quarter" idx="5"/>
          </p:nvPr>
        </p:nvSpPr>
        <p:spPr/>
        <p:txBody>
          <a:bodyPr/>
          <a:lstStyle/>
          <a:p>
            <a:fld id="{78629F02-9BD2-BA45-A26C-D4A5014BFF99}" type="slidenum">
              <a:rPr lang="en-US" smtClean="0"/>
              <a:t>12</a:t>
            </a:fld>
            <a:endParaRPr lang="en-US"/>
          </a:p>
        </p:txBody>
      </p:sp>
    </p:spTree>
    <p:extLst>
      <p:ext uri="{BB962C8B-B14F-4D97-AF65-F5344CB8AC3E}">
        <p14:creationId xmlns:p14="http://schemas.microsoft.com/office/powerpoint/2010/main" val="12022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a:t>
            </a:r>
          </a:p>
        </p:txBody>
      </p:sp>
      <p:sp>
        <p:nvSpPr>
          <p:cNvPr id="4" name="Slide Number Placeholder 3"/>
          <p:cNvSpPr>
            <a:spLocks noGrp="1"/>
          </p:cNvSpPr>
          <p:nvPr>
            <p:ph type="sldNum" sz="quarter" idx="5"/>
          </p:nvPr>
        </p:nvSpPr>
        <p:spPr/>
        <p:txBody>
          <a:bodyPr/>
          <a:lstStyle/>
          <a:p>
            <a:fld id="{78629F02-9BD2-BA45-A26C-D4A5014BFF99}" type="slidenum">
              <a:rPr lang="en-US" smtClean="0"/>
              <a:t>4</a:t>
            </a:fld>
            <a:endParaRPr lang="en-US"/>
          </a:p>
        </p:txBody>
      </p:sp>
    </p:spTree>
    <p:extLst>
      <p:ext uri="{BB962C8B-B14F-4D97-AF65-F5344CB8AC3E}">
        <p14:creationId xmlns:p14="http://schemas.microsoft.com/office/powerpoint/2010/main" val="12238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Tammy</a:t>
            </a:r>
          </a:p>
        </p:txBody>
      </p:sp>
      <p:sp>
        <p:nvSpPr>
          <p:cNvPr id="4" name="Slide Number Placeholder 3"/>
          <p:cNvSpPr>
            <a:spLocks noGrp="1"/>
          </p:cNvSpPr>
          <p:nvPr>
            <p:ph type="sldNum" sz="quarter" idx="5"/>
          </p:nvPr>
        </p:nvSpPr>
        <p:spPr/>
        <p:txBody>
          <a:bodyPr/>
          <a:lstStyle/>
          <a:p>
            <a:fld id="{78629F02-9BD2-BA45-A26C-D4A5014BFF99}" type="slidenum">
              <a:rPr lang="en-US" smtClean="0"/>
              <a:t>5</a:t>
            </a:fld>
            <a:endParaRPr lang="en-US"/>
          </a:p>
        </p:txBody>
      </p:sp>
    </p:spTree>
    <p:extLst>
      <p:ext uri="{BB962C8B-B14F-4D97-AF65-F5344CB8AC3E}">
        <p14:creationId xmlns:p14="http://schemas.microsoft.com/office/powerpoint/2010/main" val="417209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a:t>
            </a:r>
          </a:p>
        </p:txBody>
      </p:sp>
      <p:sp>
        <p:nvSpPr>
          <p:cNvPr id="4" name="Slide Number Placeholder 3"/>
          <p:cNvSpPr>
            <a:spLocks noGrp="1"/>
          </p:cNvSpPr>
          <p:nvPr>
            <p:ph type="sldNum" sz="quarter" idx="5"/>
          </p:nvPr>
        </p:nvSpPr>
        <p:spPr/>
        <p:txBody>
          <a:bodyPr/>
          <a:lstStyle/>
          <a:p>
            <a:fld id="{78629F02-9BD2-BA45-A26C-D4A5014BFF99}" type="slidenum">
              <a:rPr lang="en-US" smtClean="0"/>
              <a:t>6</a:t>
            </a:fld>
            <a:endParaRPr lang="en-US"/>
          </a:p>
        </p:txBody>
      </p:sp>
    </p:spTree>
    <p:extLst>
      <p:ext uri="{BB962C8B-B14F-4D97-AF65-F5344CB8AC3E}">
        <p14:creationId xmlns:p14="http://schemas.microsoft.com/office/powerpoint/2010/main" val="268138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Frank</a:t>
            </a:r>
          </a:p>
        </p:txBody>
      </p:sp>
      <p:sp>
        <p:nvSpPr>
          <p:cNvPr id="4" name="Slide Number Placeholder 3"/>
          <p:cNvSpPr>
            <a:spLocks noGrp="1"/>
          </p:cNvSpPr>
          <p:nvPr>
            <p:ph type="sldNum" sz="quarter" idx="5"/>
          </p:nvPr>
        </p:nvSpPr>
        <p:spPr/>
        <p:txBody>
          <a:bodyPr/>
          <a:lstStyle/>
          <a:p>
            <a:fld id="{78629F02-9BD2-BA45-A26C-D4A5014BFF99}" type="slidenum">
              <a:rPr lang="en-US" smtClean="0"/>
              <a:t>7</a:t>
            </a:fld>
            <a:endParaRPr lang="en-US"/>
          </a:p>
        </p:txBody>
      </p:sp>
    </p:spTree>
    <p:extLst>
      <p:ext uri="{BB962C8B-B14F-4D97-AF65-F5344CB8AC3E}">
        <p14:creationId xmlns:p14="http://schemas.microsoft.com/office/powerpoint/2010/main" val="207594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Lisa</a:t>
            </a:r>
          </a:p>
        </p:txBody>
      </p:sp>
      <p:sp>
        <p:nvSpPr>
          <p:cNvPr id="4" name="Slide Number Placeholder 3"/>
          <p:cNvSpPr>
            <a:spLocks noGrp="1"/>
          </p:cNvSpPr>
          <p:nvPr>
            <p:ph type="sldNum" sz="quarter" idx="5"/>
          </p:nvPr>
        </p:nvSpPr>
        <p:spPr/>
        <p:txBody>
          <a:bodyPr/>
          <a:lstStyle/>
          <a:p>
            <a:fld id="{78629F02-9BD2-BA45-A26C-D4A5014BFF99}" type="slidenum">
              <a:rPr lang="en-US" smtClean="0"/>
              <a:t>8</a:t>
            </a:fld>
            <a:endParaRPr lang="en-US"/>
          </a:p>
        </p:txBody>
      </p:sp>
    </p:spTree>
    <p:extLst>
      <p:ext uri="{BB962C8B-B14F-4D97-AF65-F5344CB8AC3E}">
        <p14:creationId xmlns:p14="http://schemas.microsoft.com/office/powerpoint/2010/main" val="284360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Lisa</a:t>
            </a:r>
          </a:p>
        </p:txBody>
      </p:sp>
      <p:sp>
        <p:nvSpPr>
          <p:cNvPr id="4" name="Slide Number Placeholder 3"/>
          <p:cNvSpPr>
            <a:spLocks noGrp="1"/>
          </p:cNvSpPr>
          <p:nvPr>
            <p:ph type="sldNum" sz="quarter" idx="5"/>
          </p:nvPr>
        </p:nvSpPr>
        <p:spPr/>
        <p:txBody>
          <a:bodyPr/>
          <a:lstStyle/>
          <a:p>
            <a:fld id="{78629F02-9BD2-BA45-A26C-D4A5014BFF99}" type="slidenum">
              <a:rPr lang="en-US" smtClean="0"/>
              <a:t>9</a:t>
            </a:fld>
            <a:endParaRPr lang="en-US"/>
          </a:p>
        </p:txBody>
      </p:sp>
    </p:spTree>
    <p:extLst>
      <p:ext uri="{BB962C8B-B14F-4D97-AF65-F5344CB8AC3E}">
        <p14:creationId xmlns:p14="http://schemas.microsoft.com/office/powerpoint/2010/main" val="141812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Frank</a:t>
            </a:r>
          </a:p>
        </p:txBody>
      </p:sp>
      <p:sp>
        <p:nvSpPr>
          <p:cNvPr id="4" name="Slide Number Placeholder 3"/>
          <p:cNvSpPr>
            <a:spLocks noGrp="1"/>
          </p:cNvSpPr>
          <p:nvPr>
            <p:ph type="sldNum" sz="quarter" idx="5"/>
          </p:nvPr>
        </p:nvSpPr>
        <p:spPr/>
        <p:txBody>
          <a:bodyPr/>
          <a:lstStyle/>
          <a:p>
            <a:fld id="{78629F02-9BD2-BA45-A26C-D4A5014BFF99}" type="slidenum">
              <a:rPr lang="en-US" smtClean="0"/>
              <a:t>10</a:t>
            </a:fld>
            <a:endParaRPr lang="en-US"/>
          </a:p>
        </p:txBody>
      </p:sp>
    </p:spTree>
    <p:extLst>
      <p:ext uri="{BB962C8B-B14F-4D97-AF65-F5344CB8AC3E}">
        <p14:creationId xmlns:p14="http://schemas.microsoft.com/office/powerpoint/2010/main" val="250570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Frank</a:t>
            </a:r>
          </a:p>
        </p:txBody>
      </p:sp>
      <p:sp>
        <p:nvSpPr>
          <p:cNvPr id="4" name="Slide Number Placeholder 3"/>
          <p:cNvSpPr>
            <a:spLocks noGrp="1"/>
          </p:cNvSpPr>
          <p:nvPr>
            <p:ph type="sldNum" sz="quarter" idx="5"/>
          </p:nvPr>
        </p:nvSpPr>
        <p:spPr/>
        <p:txBody>
          <a:bodyPr/>
          <a:lstStyle/>
          <a:p>
            <a:fld id="{78629F02-9BD2-BA45-A26C-D4A5014BFF99}" type="slidenum">
              <a:rPr lang="en-US" smtClean="0"/>
              <a:t>11</a:t>
            </a:fld>
            <a:endParaRPr lang="en-US"/>
          </a:p>
        </p:txBody>
      </p:sp>
    </p:spTree>
    <p:extLst>
      <p:ext uri="{BB962C8B-B14F-4D97-AF65-F5344CB8AC3E}">
        <p14:creationId xmlns:p14="http://schemas.microsoft.com/office/powerpoint/2010/main" val="2509271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08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t.ccconline.org/coursemateri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lp.cccs.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studentsuccess@cccs.edu" TargetMode="External"/><Relationship Id="rId5" Type="http://schemas.openxmlformats.org/officeDocument/2006/relationships/hyperlink" Target="mailto:cccolibrarian.online@cccs.edu" TargetMode="External"/><Relationship Id="rId4" Type="http://schemas.openxmlformats.org/officeDocument/2006/relationships/hyperlink" Target="https://cccs.libguides.com/librarycentra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44186"/>
            <a:ext cx="3968989" cy="1734853"/>
          </a:xfrm>
        </p:spPr>
        <p:txBody>
          <a:bodyPr>
            <a:noAutofit/>
          </a:bodyPr>
          <a:lstStyle/>
          <a:p>
            <a:r>
              <a:rPr lang="en-US" sz="2400"/>
              <a:t>Colorado Online @ </a:t>
            </a:r>
            <a:br>
              <a:rPr lang="en-US" sz="2400"/>
            </a:br>
            <a:r>
              <a:rPr lang="en-US" sz="2400"/>
              <a:t>Instructor Orientation</a:t>
            </a:r>
            <a:endParaRPr lang="en-US" sz="1800" i="1"/>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vert="horz" lIns="91440" tIns="45720" rIns="91440" bIns="45720" rtlCol="0" anchor="t">
            <a:normAutofit/>
          </a:bodyPr>
          <a:lstStyle/>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r>
              <a:rPr lang="en-US" sz="1100">
                <a:latin typeface="Helvetica Neue Light"/>
                <a:cs typeface="Helvetica Neue" panose="02000503000000020004" pitchFamily="2" charset="0"/>
              </a:rPr>
              <a:t>May 16, 2023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25637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Portal dashboard </a:t>
            </a:r>
            <a:r>
              <a:rPr lang="mr-IN"/>
              <a:t>–</a:t>
            </a:r>
            <a:r>
              <a:rPr lang="en-US"/>
              <a:t> Colorado Online functions</a:t>
            </a:r>
          </a:p>
        </p:txBody>
      </p:sp>
      <p:pic>
        <p:nvPicPr>
          <p:cNvPr id="5" name="Content Placeholder 4"/>
          <p:cNvPicPr>
            <a:picLocks noGrp="1" noChangeAspect="1"/>
          </p:cNvPicPr>
          <p:nvPr>
            <p:ph idx="1"/>
          </p:nvPr>
        </p:nvPicPr>
        <p:blipFill>
          <a:blip r:embed="rId3"/>
          <a:srcRect t="8203" b="8203"/>
          <a:stretch>
            <a:fillRect/>
          </a:stretch>
        </p:blipFill>
        <p:spPr/>
      </p:pic>
      <p:sp>
        <p:nvSpPr>
          <p:cNvPr id="4" name="Slide Number Placeholder 3"/>
          <p:cNvSpPr>
            <a:spLocks noGrp="1"/>
          </p:cNvSpPr>
          <p:nvPr>
            <p:ph type="sldNum" sz="quarter" idx="12"/>
          </p:nvPr>
        </p:nvSpPr>
        <p:spPr/>
        <p:txBody>
          <a:bodyPr/>
          <a:lstStyle/>
          <a:p>
            <a:fld id="{3AF5B793-A8FE-CB4C-BEAD-E0D98F0CF84B}" type="slidenum">
              <a:rPr lang="en-US" smtClean="0"/>
              <a:t>10</a:t>
            </a:fld>
            <a:endParaRPr lang="en-US"/>
          </a:p>
        </p:txBody>
      </p:sp>
    </p:spTree>
    <p:extLst>
      <p:ext uri="{BB962C8B-B14F-4D97-AF65-F5344CB8AC3E}">
        <p14:creationId xmlns:p14="http://schemas.microsoft.com/office/powerpoint/2010/main" val="71704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877-C6DF-A236-B826-BE2AFDA96B42}"/>
              </a:ext>
            </a:extLst>
          </p:cNvPr>
          <p:cNvSpPr>
            <a:spLocks noGrp="1"/>
          </p:cNvSpPr>
          <p:nvPr>
            <p:ph type="title"/>
          </p:nvPr>
        </p:nvSpPr>
        <p:spPr/>
        <p:txBody>
          <a:bodyPr/>
          <a:lstStyle/>
          <a:p>
            <a:r>
              <a:rPr lang="en-US">
                <a:latin typeface="Helvetica Neue Medium"/>
              </a:rPr>
              <a:t>Portal Dashboard</a:t>
            </a:r>
            <a:endParaRPr lang="en-US"/>
          </a:p>
        </p:txBody>
      </p:sp>
      <p:sp>
        <p:nvSpPr>
          <p:cNvPr id="5" name="Slide Number Placeholder 4">
            <a:extLst>
              <a:ext uri="{FF2B5EF4-FFF2-40B4-BE49-F238E27FC236}">
                <a16:creationId xmlns:a16="http://schemas.microsoft.com/office/drawing/2014/main" id="{2F03273D-5939-47CF-D3B0-AC08F63C8E5E}"/>
              </a:ext>
            </a:extLst>
          </p:cNvPr>
          <p:cNvSpPr>
            <a:spLocks noGrp="1"/>
          </p:cNvSpPr>
          <p:nvPr>
            <p:ph type="sldNum" sz="quarter" idx="12"/>
          </p:nvPr>
        </p:nvSpPr>
        <p:spPr/>
        <p:txBody>
          <a:bodyPr/>
          <a:lstStyle/>
          <a:p>
            <a:fld id="{3AF5B793-A8FE-CB4C-BEAD-E0D98F0CF84B}" type="slidenum">
              <a:rPr lang="en-US" smtClean="0"/>
              <a:t>11</a:t>
            </a:fld>
            <a:endParaRPr lang="en-US"/>
          </a:p>
        </p:txBody>
      </p:sp>
      <p:pic>
        <p:nvPicPr>
          <p:cNvPr id="7" name="Content Placeholder 4" descr="Diagram&#10;&#10;Description automatically generated">
            <a:extLst>
              <a:ext uri="{FF2B5EF4-FFF2-40B4-BE49-F238E27FC236}">
                <a16:creationId xmlns:a16="http://schemas.microsoft.com/office/drawing/2014/main" id="{BBB19B16-3886-238C-5C9B-BB7A1627421C}"/>
              </a:ext>
            </a:extLst>
          </p:cNvPr>
          <p:cNvPicPr>
            <a:picLocks noChangeAspect="1"/>
          </p:cNvPicPr>
          <p:nvPr/>
        </p:nvPicPr>
        <p:blipFill>
          <a:blip r:embed="rId3"/>
          <a:srcRect t="8203" b="8203"/>
          <a:stretch>
            <a:fillRect/>
          </a:stretch>
        </p:blipFill>
        <p:spPr>
          <a:xfrm>
            <a:off x="630088" y="1229532"/>
            <a:ext cx="7886700" cy="3534025"/>
          </a:xfrm>
          <a:prstGeom prst="rect">
            <a:avLst/>
          </a:prstGeom>
        </p:spPr>
      </p:pic>
      <p:sp>
        <p:nvSpPr>
          <p:cNvPr id="8" name="Rectangle 7">
            <a:extLst>
              <a:ext uri="{FF2B5EF4-FFF2-40B4-BE49-F238E27FC236}">
                <a16:creationId xmlns:a16="http://schemas.microsoft.com/office/drawing/2014/main" id="{E8A9E973-8585-3584-3334-DEE173B2B1D1}"/>
              </a:ext>
            </a:extLst>
          </p:cNvPr>
          <p:cNvSpPr/>
          <p:nvPr/>
        </p:nvSpPr>
        <p:spPr>
          <a:xfrm>
            <a:off x="5016154" y="1382159"/>
            <a:ext cx="927339" cy="1833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38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FD92-4FA1-F114-97F6-7F9CCE8A25B6}"/>
              </a:ext>
            </a:extLst>
          </p:cNvPr>
          <p:cNvSpPr>
            <a:spLocks noGrp="1"/>
          </p:cNvSpPr>
          <p:nvPr>
            <p:ph type="title"/>
          </p:nvPr>
        </p:nvSpPr>
        <p:spPr/>
        <p:txBody>
          <a:bodyPr/>
          <a:lstStyle/>
          <a:p>
            <a:r>
              <a:rPr lang="en-US">
                <a:latin typeface="Helvetica Neue Medium"/>
              </a:rPr>
              <a:t>Syllabus Checklist</a:t>
            </a:r>
            <a:endParaRPr lang="en-US"/>
          </a:p>
        </p:txBody>
      </p:sp>
      <p:sp>
        <p:nvSpPr>
          <p:cNvPr id="3" name="Content Placeholder 2">
            <a:extLst>
              <a:ext uri="{FF2B5EF4-FFF2-40B4-BE49-F238E27FC236}">
                <a16:creationId xmlns:a16="http://schemas.microsoft.com/office/drawing/2014/main" id="{810F5B44-CCB5-C9E9-D4A9-ACEB9A339F6C}"/>
              </a:ext>
            </a:extLst>
          </p:cNvPr>
          <p:cNvSpPr>
            <a:spLocks noGrp="1"/>
          </p:cNvSpPr>
          <p:nvPr>
            <p:ph idx="1"/>
          </p:nvPr>
        </p:nvSpPr>
        <p:spPr>
          <a:xfrm>
            <a:off x="628650" y="1077132"/>
            <a:ext cx="8331499" cy="3555591"/>
          </a:xfrm>
        </p:spPr>
        <p:txBody>
          <a:bodyPr vert="horz" lIns="91440" tIns="45720" rIns="91440" bIns="45720" rtlCol="0" anchor="t">
            <a:noAutofit/>
          </a:bodyPr>
          <a:lstStyle/>
          <a:p>
            <a:r>
              <a:rPr lang="en-US">
                <a:latin typeface="Helvetica Neue Light"/>
              </a:rPr>
              <a:t>Check that your start and end dates align with Important Dates for the part of term in which you are teaching (previous slide, SharePoint site)</a:t>
            </a:r>
          </a:p>
          <a:p>
            <a:r>
              <a:rPr lang="en-US">
                <a:latin typeface="Helvetica Neue Light"/>
              </a:rPr>
              <a:t>Include a statement about Academic Attendance.  Students who do not participate in an academic manner by the census date for the class will be dropped.</a:t>
            </a:r>
            <a:endParaRPr lang="en-US"/>
          </a:p>
          <a:p>
            <a:r>
              <a:rPr lang="en-US">
                <a:latin typeface="Helvetica Neue Light"/>
              </a:rPr>
              <a:t>Include contact information</a:t>
            </a:r>
          </a:p>
          <a:p>
            <a:pPr lvl="1"/>
            <a:r>
              <a:rPr lang="en-US">
                <a:latin typeface="Helvetica Neue Light"/>
              </a:rPr>
              <a:t>You</a:t>
            </a:r>
          </a:p>
          <a:p>
            <a:pPr lvl="1"/>
            <a:r>
              <a:rPr lang="en-US">
                <a:latin typeface="Helvetica Neue Light"/>
              </a:rPr>
              <a:t>24x7 Help Desk</a:t>
            </a:r>
          </a:p>
          <a:p>
            <a:pPr lvl="1"/>
            <a:r>
              <a:rPr lang="en-US">
                <a:latin typeface="Helvetica Neue Light"/>
              </a:rPr>
              <a:t>CCCS Student Support Team </a:t>
            </a:r>
            <a:endParaRPr lang="en-US"/>
          </a:p>
          <a:p>
            <a:pPr marL="342900" lvl="1" indent="0">
              <a:buNone/>
            </a:pPr>
            <a:endParaRPr lang="en-US"/>
          </a:p>
          <a:p>
            <a:endParaRPr lang="en-US"/>
          </a:p>
        </p:txBody>
      </p:sp>
      <p:sp>
        <p:nvSpPr>
          <p:cNvPr id="5" name="Slide Number Placeholder 4">
            <a:extLst>
              <a:ext uri="{FF2B5EF4-FFF2-40B4-BE49-F238E27FC236}">
                <a16:creationId xmlns:a16="http://schemas.microsoft.com/office/drawing/2014/main" id="{5A9CC515-30F7-E663-4898-2B203347B257}"/>
              </a:ext>
            </a:extLst>
          </p:cNvPr>
          <p:cNvSpPr>
            <a:spLocks noGrp="1"/>
          </p:cNvSpPr>
          <p:nvPr>
            <p:ph type="sldNum" sz="quarter" idx="12"/>
          </p:nvPr>
        </p:nvSpPr>
        <p:spPr/>
        <p:txBody>
          <a:bodyPr/>
          <a:lstStyle/>
          <a:p>
            <a:fld id="{3AF5B793-A8FE-CB4C-BEAD-E0D98F0CF84B}" type="slidenum">
              <a:rPr lang="en-US" smtClean="0"/>
              <a:t>12</a:t>
            </a:fld>
            <a:endParaRPr lang="en-US"/>
          </a:p>
        </p:txBody>
      </p:sp>
    </p:spTree>
    <p:extLst>
      <p:ext uri="{BB962C8B-B14F-4D97-AF65-F5344CB8AC3E}">
        <p14:creationId xmlns:p14="http://schemas.microsoft.com/office/powerpoint/2010/main" val="323098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F4FE-3B9C-503D-C0B6-1F482884C2C6}"/>
              </a:ext>
            </a:extLst>
          </p:cNvPr>
          <p:cNvSpPr>
            <a:spLocks noGrp="1"/>
          </p:cNvSpPr>
          <p:nvPr>
            <p:ph type="title"/>
          </p:nvPr>
        </p:nvSpPr>
        <p:spPr/>
        <p:txBody>
          <a:bodyPr/>
          <a:lstStyle/>
          <a:p>
            <a:r>
              <a:rPr lang="en-US">
                <a:latin typeface="Helvetica Neue Medium"/>
              </a:rPr>
              <a:t>Q&amp;A</a:t>
            </a:r>
            <a:endParaRPr lang="en-US"/>
          </a:p>
        </p:txBody>
      </p:sp>
      <p:sp>
        <p:nvSpPr>
          <p:cNvPr id="3" name="Slide Number Placeholder 2">
            <a:extLst>
              <a:ext uri="{FF2B5EF4-FFF2-40B4-BE49-F238E27FC236}">
                <a16:creationId xmlns:a16="http://schemas.microsoft.com/office/drawing/2014/main" id="{AC73D264-2356-BDDB-8932-0473F79D9DF6}"/>
              </a:ext>
            </a:extLst>
          </p:cNvPr>
          <p:cNvSpPr>
            <a:spLocks noGrp="1"/>
          </p:cNvSpPr>
          <p:nvPr>
            <p:ph type="sldNum" sz="quarter" idx="12"/>
          </p:nvPr>
        </p:nvSpPr>
        <p:spPr/>
        <p:txBody>
          <a:bodyPr/>
          <a:lstStyle/>
          <a:p>
            <a:fld id="{3AF5B793-A8FE-CB4C-BEAD-E0D98F0CF84B}" type="slidenum">
              <a:rPr lang="en-US" smtClean="0"/>
              <a:t>13</a:t>
            </a:fld>
            <a:endParaRPr lang="en-US"/>
          </a:p>
        </p:txBody>
      </p:sp>
    </p:spTree>
    <p:extLst>
      <p:ext uri="{BB962C8B-B14F-4D97-AF65-F5344CB8AC3E}">
        <p14:creationId xmlns:p14="http://schemas.microsoft.com/office/powerpoint/2010/main" val="416021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2</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73403150"/>
              </p:ext>
            </p:extLst>
          </p:nvPr>
        </p:nvGraphicFramePr>
        <p:xfrm>
          <a:off x="738786" y="1106343"/>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a:latin typeface="Helvetica Neue"/>
                          <a:cs typeface="Helvetica Neue"/>
                        </a:rPr>
                        <a:t>Rationale</a:t>
                      </a:r>
                    </a:p>
                  </a:txBody>
                  <a:tcPr marL="72456" marR="72456" marT="36228" marB="36228"/>
                </a:tc>
                <a:tc>
                  <a:txBody>
                    <a:bodyPr/>
                    <a:lstStyle/>
                    <a:p>
                      <a:r>
                        <a:rPr lang="en-US" sz="140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Improve ease</a:t>
                      </a:r>
                      <a:r>
                        <a:rPr lang="en-US" sz="1400" baseline="0">
                          <a:latin typeface="Helvetica Neue"/>
                          <a:cs typeface="Helvetica Neue"/>
                        </a:rPr>
                        <a:t> of use for students</a:t>
                      </a:r>
                      <a:endParaRPr lang="en-US" sz="1400">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Increase workforce &amp;</a:t>
                      </a:r>
                      <a:r>
                        <a:rPr lang="en-US" sz="1400" baseline="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a:latin typeface="Helvetica Neue"/>
                          <a:cs typeface="Helvetica Neue"/>
                        </a:rPr>
                        <a:t>Reduce internal competition, become more competitive externally</a:t>
                      </a:r>
                    </a:p>
                    <a:p>
                      <a:pPr marL="285750" indent="-285750">
                        <a:buFont typeface="Arial"/>
                        <a:buChar char="•"/>
                      </a:pPr>
                      <a:r>
                        <a:rPr lang="en-US" sz="1400">
                          <a:latin typeface="Helvetica Neue"/>
                          <a:cs typeface="Helvetica Neue"/>
                        </a:rPr>
                        <a:t>Increase revenue, 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69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 to Colorado Online!</a:t>
            </a:r>
          </a:p>
        </p:txBody>
      </p:sp>
      <p:sp>
        <p:nvSpPr>
          <p:cNvPr id="4" name="Slide Number Placeholder 3"/>
          <p:cNvSpPr>
            <a:spLocks noGrp="1"/>
          </p:cNvSpPr>
          <p:nvPr>
            <p:ph type="sldNum" sz="quarter" idx="12"/>
          </p:nvPr>
        </p:nvSpPr>
        <p:spPr/>
        <p:txBody>
          <a:bodyPr/>
          <a:lstStyle/>
          <a:p>
            <a:fld id="{3AF5B793-A8FE-CB4C-BEAD-E0D98F0CF84B}" type="slidenum">
              <a:rPr lang="en-US" smtClean="0"/>
              <a:t>3</a:t>
            </a:fld>
            <a:endParaRPr lang="en-US"/>
          </a:p>
        </p:txBody>
      </p:sp>
      <p:pic>
        <p:nvPicPr>
          <p:cNvPr id="11" name="Picture 10" descr="CoOnlineLogoHorizGrad.jpg"/>
          <p:cNvPicPr>
            <a:picLocks noChangeAspect="1"/>
          </p:cNvPicPr>
          <p:nvPr/>
        </p:nvPicPr>
        <p:blipFill rotWithShape="1">
          <a:blip r:embed="rId2">
            <a:extLst>
              <a:ext uri="{28A0092B-C50C-407E-A947-70E740481C1C}">
                <a14:useLocalDpi xmlns:a14="http://schemas.microsoft.com/office/drawing/2010/main" val="0"/>
              </a:ext>
            </a:extLst>
          </a:blip>
          <a:srcRect l="13319" t="27935" r="12545" b="29639"/>
          <a:stretch/>
        </p:blipFill>
        <p:spPr>
          <a:xfrm>
            <a:off x="5127276" y="3547613"/>
            <a:ext cx="3214794" cy="1496406"/>
          </a:xfrm>
          <a:prstGeom prst="rect">
            <a:avLst/>
          </a:prstGeom>
        </p:spPr>
      </p:pic>
      <p:sp>
        <p:nvSpPr>
          <p:cNvPr id="9" name="Content Placeholder 8"/>
          <p:cNvSpPr>
            <a:spLocks noGrp="1"/>
          </p:cNvSpPr>
          <p:nvPr>
            <p:ph idx="1"/>
          </p:nvPr>
        </p:nvSpPr>
        <p:spPr/>
        <p:txBody>
          <a:bodyPr vert="horz" lIns="91440" tIns="45720" rIns="91440" bIns="45720" rtlCol="0" anchor="t">
            <a:normAutofit fontScale="92500" lnSpcReduction="20000"/>
          </a:bodyPr>
          <a:lstStyle/>
          <a:p>
            <a:r>
              <a:rPr lang="en-US" dirty="0">
                <a:latin typeface="Helvetica Neue Light"/>
              </a:rPr>
              <a:t>An overview of section assignments</a:t>
            </a:r>
            <a:endParaRPr lang="en-US" dirty="0"/>
          </a:p>
          <a:p>
            <a:r>
              <a:rPr lang="en-US" dirty="0">
                <a:latin typeface="Helvetica Neue Light"/>
              </a:rPr>
              <a:t>Course materials used in pooled sections</a:t>
            </a:r>
            <a:endParaRPr lang="en-US" dirty="0"/>
          </a:p>
          <a:p>
            <a:r>
              <a:rPr lang="en-US" dirty="0">
                <a:latin typeface="Helvetica Neue Light"/>
              </a:rPr>
              <a:t>Accessing instructor resource shells</a:t>
            </a:r>
          </a:p>
          <a:p>
            <a:r>
              <a:rPr lang="en-US" dirty="0">
                <a:latin typeface="Helvetica Neue Light"/>
              </a:rPr>
              <a:t>New CCCS Online Library</a:t>
            </a:r>
            <a:endParaRPr lang="en-US" dirty="0"/>
          </a:p>
          <a:p>
            <a:r>
              <a:rPr lang="en-US" dirty="0">
                <a:latin typeface="Helvetica Neue Light"/>
                <a:cs typeface="Arial"/>
              </a:rPr>
              <a:t>Contact information</a:t>
            </a:r>
          </a:p>
          <a:p>
            <a:r>
              <a:rPr lang="en-US" dirty="0">
                <a:latin typeface="Helvetica Neue"/>
                <a:cs typeface="Arial"/>
              </a:rPr>
              <a:t>Important dates, and reporting no-shows</a:t>
            </a:r>
          </a:p>
          <a:p>
            <a:r>
              <a:rPr lang="en-US" dirty="0">
                <a:latin typeface="Helvetica Neue"/>
                <a:cs typeface="Arial"/>
              </a:rPr>
              <a:t>Accessing your roster and enter grades </a:t>
            </a:r>
            <a:endParaRPr lang="en-US" dirty="0"/>
          </a:p>
          <a:p>
            <a:r>
              <a:rPr lang="en-US" dirty="0">
                <a:latin typeface="Helvetica Neue Light"/>
              </a:rPr>
              <a:t>Syllabus checklist</a:t>
            </a:r>
            <a:endParaRPr lang="en-US" dirty="0"/>
          </a:p>
          <a:p>
            <a:r>
              <a:rPr lang="en-US" dirty="0">
                <a:latin typeface="Helvetica Neue Light"/>
              </a:rPr>
              <a:t>Q&amp;A</a:t>
            </a:r>
            <a:endParaRPr lang="en-US" dirty="0"/>
          </a:p>
          <a:p>
            <a:pPr marL="0" indent="0">
              <a:buNone/>
            </a:pPr>
            <a:endParaRPr lang="en-US">
              <a:latin typeface="Helvetica Neue Light"/>
            </a:endParaRPr>
          </a:p>
        </p:txBody>
      </p:sp>
    </p:spTree>
    <p:extLst>
      <p:ext uri="{BB962C8B-B14F-4D97-AF65-F5344CB8AC3E}">
        <p14:creationId xmlns:p14="http://schemas.microsoft.com/office/powerpoint/2010/main" val="273789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7206696"/>
              </p:ext>
            </p:extLst>
          </p:nvPr>
        </p:nvGraphicFramePr>
        <p:xfrm>
          <a:off x="628650" y="1098698"/>
          <a:ext cx="8515350" cy="3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04341" y="2218695"/>
            <a:ext cx="2627691" cy="338554"/>
          </a:xfrm>
          <a:prstGeom prst="rect">
            <a:avLst/>
          </a:prstGeom>
          <a:noFill/>
        </p:spPr>
        <p:txBody>
          <a:bodyPr wrap="square" rtlCol="0">
            <a:spAutoFit/>
          </a:bodyPr>
          <a:lstStyle/>
          <a:p>
            <a:pPr algn="ctr"/>
            <a:r>
              <a:rPr lang="en-US" sz="1600"/>
              <a:t>REGISTRATION</a:t>
            </a:r>
          </a:p>
        </p:txBody>
      </p:sp>
      <p:sp>
        <p:nvSpPr>
          <p:cNvPr id="6" name="TextBox 5"/>
          <p:cNvSpPr txBox="1"/>
          <p:nvPr/>
        </p:nvSpPr>
        <p:spPr>
          <a:xfrm>
            <a:off x="4517287" y="3465847"/>
            <a:ext cx="2627691" cy="338554"/>
          </a:xfrm>
          <a:prstGeom prst="rect">
            <a:avLst/>
          </a:prstGeom>
          <a:noFill/>
        </p:spPr>
        <p:txBody>
          <a:bodyPr wrap="square" rtlCol="0">
            <a:spAutoFit/>
          </a:bodyPr>
          <a:lstStyle/>
          <a:p>
            <a:pPr algn="ctr"/>
            <a:r>
              <a:rPr lang="en-US" sz="1600"/>
              <a:t>SPLIT</a:t>
            </a:r>
          </a:p>
        </p:txBody>
      </p:sp>
    </p:spTree>
    <p:extLst>
      <p:ext uri="{BB962C8B-B14F-4D97-AF65-F5344CB8AC3E}">
        <p14:creationId xmlns:p14="http://schemas.microsoft.com/office/powerpoint/2010/main" val="341131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Teaching sections use common course materials</a:t>
            </a:r>
          </a:p>
        </p:txBody>
      </p:sp>
      <p:sp>
        <p:nvSpPr>
          <p:cNvPr id="3" name="Content Placeholder 2"/>
          <p:cNvSpPr>
            <a:spLocks noGrp="1"/>
          </p:cNvSpPr>
          <p:nvPr>
            <p:ph idx="1"/>
          </p:nvPr>
        </p:nvSpPr>
        <p:spPr>
          <a:xfrm>
            <a:off x="628650" y="1098698"/>
            <a:ext cx="7892348" cy="3534025"/>
          </a:xfrm>
        </p:spPr>
        <p:txBody>
          <a:bodyPr vert="horz" lIns="91440" tIns="45720" rIns="91440" bIns="45720" rtlCol="0" anchor="t">
            <a:noAutofit/>
          </a:bodyPr>
          <a:lstStyle/>
          <a:p>
            <a:r>
              <a:rPr lang="en-US">
                <a:latin typeface="Helvetica Neue Light"/>
              </a:rPr>
              <a:t>Students from all 13 colleges may enroll in Pooled sections</a:t>
            </a:r>
          </a:p>
          <a:p>
            <a:r>
              <a:rPr lang="en-US">
                <a:latin typeface="Helvetica Neue Light"/>
              </a:rPr>
              <a:t>Federal regulations require listing specific course materials and costs so that students have that information when they register </a:t>
            </a:r>
          </a:p>
          <a:p>
            <a:r>
              <a:rPr lang="en-US">
                <a:latin typeface="Helvetica Neue Light"/>
              </a:rPr>
              <a:t>All teaching sections of pooled courses use course materials selected by state discipline faculty.  </a:t>
            </a:r>
          </a:p>
          <a:p>
            <a:r>
              <a:rPr lang="en-US">
                <a:latin typeface="Helvetica Neue Light"/>
              </a:rPr>
              <a:t>See the list of materials and get copy access to instructor resource shells in D2L at: </a:t>
            </a:r>
            <a:endParaRPr lang="en-US" b="1">
              <a:latin typeface="Helvetica Neue Light"/>
            </a:endParaRPr>
          </a:p>
          <a:p>
            <a:pPr marL="0" indent="0" algn="ctr">
              <a:buNone/>
            </a:pPr>
            <a:r>
              <a:rPr lang="en-US" sz="1800" b="1">
                <a:latin typeface="Helvetica Neue Light"/>
                <a:hlinkClick r:id="rId3"/>
              </a:rPr>
              <a:t>https://at.ccconline.org/coursematerials/</a:t>
            </a:r>
            <a:endParaRPr lang="en-US" sz="1800" b="1"/>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5</a:t>
            </a:fld>
            <a:endParaRPr lang="en-US"/>
          </a:p>
        </p:txBody>
      </p:sp>
    </p:spTree>
    <p:extLst>
      <p:ext uri="{BB962C8B-B14F-4D97-AF65-F5344CB8AC3E}">
        <p14:creationId xmlns:p14="http://schemas.microsoft.com/office/powerpoint/2010/main" val="119749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B58B-DD36-005A-4A0A-B16A48AC1370}"/>
              </a:ext>
            </a:extLst>
          </p:cNvPr>
          <p:cNvSpPr>
            <a:spLocks noGrp="1"/>
          </p:cNvSpPr>
          <p:nvPr>
            <p:ph type="title"/>
          </p:nvPr>
        </p:nvSpPr>
        <p:spPr/>
        <p:txBody>
          <a:bodyPr/>
          <a:lstStyle/>
          <a:p>
            <a:r>
              <a:rPr lang="en-US">
                <a:latin typeface="Helvetica Neue Medium"/>
              </a:rPr>
              <a:t>Library Resources</a:t>
            </a:r>
            <a:endParaRPr lang="en-US"/>
          </a:p>
        </p:txBody>
      </p:sp>
      <p:sp>
        <p:nvSpPr>
          <p:cNvPr id="3" name="Content Placeholder 2">
            <a:extLst>
              <a:ext uri="{FF2B5EF4-FFF2-40B4-BE49-F238E27FC236}">
                <a16:creationId xmlns:a16="http://schemas.microsoft.com/office/drawing/2014/main" id="{32FFD43F-A4FE-B4E2-9F40-07BA1B0C5B33}"/>
              </a:ext>
            </a:extLst>
          </p:cNvPr>
          <p:cNvSpPr>
            <a:spLocks noGrp="1"/>
          </p:cNvSpPr>
          <p:nvPr>
            <p:ph idx="1"/>
          </p:nvPr>
        </p:nvSpPr>
        <p:spPr/>
        <p:txBody>
          <a:bodyPr vert="horz" lIns="91440" tIns="45720" rIns="91440" bIns="45720" rtlCol="0" anchor="t">
            <a:noAutofit/>
          </a:bodyPr>
          <a:lstStyle/>
          <a:p>
            <a:r>
              <a:rPr lang="en-US">
                <a:latin typeface="Arial"/>
                <a:cs typeface="Arial"/>
              </a:rPr>
              <a:t>Starting this summer, students and faculty at all CCCS colleges will have access to a shared online library by the first day of class.</a:t>
            </a:r>
            <a:endParaRPr lang="en-US"/>
          </a:p>
          <a:p>
            <a:r>
              <a:rPr lang="en-US">
                <a:latin typeface="Helvetica Neue Light"/>
              </a:rPr>
              <a:t>If you plan to use a course from a previous semester, be sure to update any direct links to specific library materials. </a:t>
            </a:r>
            <a:endParaRPr lang="en-US"/>
          </a:p>
          <a:p>
            <a:endParaRPr lang="en-US">
              <a:latin typeface="Arial"/>
              <a:cs typeface="Arial"/>
            </a:endParaRPr>
          </a:p>
          <a:p>
            <a:endParaRPr lang="en-US"/>
          </a:p>
        </p:txBody>
      </p:sp>
      <p:sp>
        <p:nvSpPr>
          <p:cNvPr id="4" name="Slide Number Placeholder 3">
            <a:extLst>
              <a:ext uri="{FF2B5EF4-FFF2-40B4-BE49-F238E27FC236}">
                <a16:creationId xmlns:a16="http://schemas.microsoft.com/office/drawing/2014/main" id="{BCFC82A2-9E4D-5163-E1C4-5CFE415D896D}"/>
              </a:ext>
            </a:extLst>
          </p:cNvPr>
          <p:cNvSpPr>
            <a:spLocks noGrp="1"/>
          </p:cNvSpPr>
          <p:nvPr>
            <p:ph type="sldNum" sz="quarter" idx="12"/>
          </p:nvPr>
        </p:nvSpPr>
        <p:spPr/>
        <p:txBody>
          <a:bodyPr/>
          <a:lstStyle/>
          <a:p>
            <a:fld id="{3AF5B793-A8FE-CB4C-BEAD-E0D98F0CF84B}" type="slidenum">
              <a:rPr lang="en-US" smtClean="0"/>
              <a:t>6</a:t>
            </a:fld>
            <a:endParaRPr lang="en-US"/>
          </a:p>
        </p:txBody>
      </p:sp>
    </p:spTree>
    <p:extLst>
      <p:ext uri="{BB962C8B-B14F-4D97-AF65-F5344CB8AC3E}">
        <p14:creationId xmlns:p14="http://schemas.microsoft.com/office/powerpoint/2010/main" val="398651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Contact Information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1240076"/>
              </p:ext>
            </p:extLst>
          </p:nvPr>
        </p:nvGraphicFramePr>
        <p:xfrm>
          <a:off x="776377" y="1002820"/>
          <a:ext cx="7442135" cy="3272098"/>
        </p:xfrm>
        <a:graphic>
          <a:graphicData uri="http://schemas.openxmlformats.org/drawingml/2006/table">
            <a:tbl>
              <a:tblPr firstRow="1" bandRow="1">
                <a:tableStyleId>{5C22544A-7EE6-4342-B048-85BDC9FD1C3A}</a:tableStyleId>
              </a:tblPr>
              <a:tblGrid>
                <a:gridCol w="3456146">
                  <a:extLst>
                    <a:ext uri="{9D8B030D-6E8A-4147-A177-3AD203B41FA5}">
                      <a16:colId xmlns:a16="http://schemas.microsoft.com/office/drawing/2014/main" val="20000"/>
                    </a:ext>
                  </a:extLst>
                </a:gridCol>
                <a:gridCol w="3985989">
                  <a:extLst>
                    <a:ext uri="{9D8B030D-6E8A-4147-A177-3AD203B41FA5}">
                      <a16:colId xmlns:a16="http://schemas.microsoft.com/office/drawing/2014/main" val="20002"/>
                    </a:ext>
                  </a:extLst>
                </a:gridCol>
              </a:tblGrid>
              <a:tr h="599289">
                <a:tc>
                  <a:txBody>
                    <a:bodyPr/>
                    <a:lstStyle/>
                    <a:p>
                      <a:pPr marL="0" marR="0" fontAlgn="base">
                        <a:spcBef>
                          <a:spcPts val="0"/>
                        </a:spcBef>
                        <a:spcAft>
                          <a:spcPts val="0"/>
                        </a:spcAft>
                      </a:pPr>
                      <a:r>
                        <a:rPr lang="en-US" sz="1600" b="1" dirty="0">
                          <a:solidFill>
                            <a:srgbClr val="000000"/>
                          </a:solidFill>
                          <a:effectLst/>
                          <a:latin typeface="Arial"/>
                          <a:ea typeface="ＭＳ 明朝"/>
                          <a:cs typeface="Times New Roman"/>
                        </a:rPr>
                        <a:t>Service</a:t>
                      </a:r>
                      <a:r>
                        <a:rPr lang="en-US" sz="1600" dirty="0">
                          <a:solidFill>
                            <a:srgbClr val="000000"/>
                          </a:solidFill>
                          <a:effectLst/>
                          <a:latin typeface="Arial"/>
                          <a:ea typeface="ＭＳ 明朝"/>
                          <a:cs typeface="Times New Roman"/>
                        </a:rPr>
                        <a:t> </a:t>
                      </a:r>
                      <a:endParaRPr lang="en-US" sz="1600" dirty="0">
                        <a:solidFill>
                          <a:srgbClr val="000000"/>
                        </a:solidFill>
                        <a:effectLst/>
                        <a:latin typeface="Cambria"/>
                        <a:ea typeface="ＭＳ 明朝"/>
                        <a:cs typeface="Times New Roman"/>
                      </a:endParaRPr>
                    </a:p>
                  </a:txBody>
                  <a:tcPr marL="0" marR="0" marT="0" marB="0"/>
                </a:tc>
                <a:tc>
                  <a:txBody>
                    <a:bodyPr/>
                    <a:lstStyle/>
                    <a:p>
                      <a:pPr marL="0" marR="0" fontAlgn="base">
                        <a:spcBef>
                          <a:spcPts val="0"/>
                        </a:spcBef>
                        <a:spcAft>
                          <a:spcPts val="0"/>
                        </a:spcAft>
                      </a:pPr>
                      <a:r>
                        <a:rPr lang="en-US" sz="1600" b="1" dirty="0">
                          <a:solidFill>
                            <a:srgbClr val="000000"/>
                          </a:solidFill>
                          <a:effectLst/>
                          <a:latin typeface="Arial"/>
                          <a:ea typeface="ＭＳ 明朝"/>
                          <a:cs typeface="Times New Roman"/>
                        </a:rPr>
                        <a:t>Contact Info</a:t>
                      </a:r>
                      <a:r>
                        <a:rPr lang="en-US" sz="1600" dirty="0">
                          <a:solidFill>
                            <a:srgbClr val="000000"/>
                          </a:solidFill>
                          <a:effectLst/>
                          <a:latin typeface="Arial"/>
                          <a:ea typeface="ＭＳ 明朝"/>
                          <a:cs typeface="Times New Roman"/>
                        </a:rPr>
                        <a:t> </a:t>
                      </a:r>
                      <a:endParaRPr lang="en-US" sz="1600" dirty="0">
                        <a:solidFill>
                          <a:srgbClr val="000000"/>
                        </a:solidFill>
                        <a:effectLst/>
                        <a:latin typeface="Cambria"/>
                        <a:ea typeface="ＭＳ 明朝"/>
                        <a:cs typeface="Times New Roman"/>
                      </a:endParaRPr>
                    </a:p>
                  </a:txBody>
                  <a:tcPr marL="0" marR="0" marT="0" marB="0"/>
                </a:tc>
                <a:extLst>
                  <a:ext uri="{0D108BD9-81ED-4DB2-BD59-A6C34878D82A}">
                    <a16:rowId xmlns:a16="http://schemas.microsoft.com/office/drawing/2014/main" val="10000"/>
                  </a:ext>
                </a:extLst>
              </a:tr>
              <a:tr h="599289">
                <a:tc>
                  <a:txBody>
                    <a:bodyPr/>
                    <a:lstStyle/>
                    <a:p>
                      <a:pPr marL="0" marR="0" fontAlgn="base">
                        <a:spcBef>
                          <a:spcPts val="0"/>
                        </a:spcBef>
                        <a:spcAft>
                          <a:spcPts val="0"/>
                        </a:spcAft>
                      </a:pPr>
                      <a:r>
                        <a:rPr lang="en-US" sz="1600" dirty="0">
                          <a:solidFill>
                            <a:srgbClr val="000000"/>
                          </a:solidFill>
                          <a:effectLst/>
                          <a:latin typeface="Arial"/>
                          <a:ea typeface="ＭＳ 明朝"/>
                          <a:cs typeface="Times New Roman"/>
                        </a:rPr>
                        <a:t>24x7 Technology Help Desk</a:t>
                      </a:r>
                    </a:p>
                  </a:txBody>
                  <a:tcPr marL="0" marR="0" marT="0" marB="0"/>
                </a:tc>
                <a:tc>
                  <a:txBody>
                    <a:bodyPr/>
                    <a:lstStyle/>
                    <a:p>
                      <a:pPr marL="0" marR="0" fontAlgn="base">
                        <a:spcBef>
                          <a:spcPts val="0"/>
                        </a:spcBef>
                        <a:spcAft>
                          <a:spcPts val="0"/>
                        </a:spcAft>
                      </a:pPr>
                      <a:r>
                        <a:rPr lang="en-US" sz="1600" u="sng" dirty="0">
                          <a:solidFill>
                            <a:srgbClr val="000000"/>
                          </a:solidFill>
                          <a:effectLst/>
                          <a:latin typeface="Arial"/>
                          <a:ea typeface="ＭＳ 明朝"/>
                          <a:cs typeface="Times New Roman"/>
                          <a:hlinkClick r:id="rId3"/>
                        </a:rPr>
                        <a:t>http://help.cccs.edu</a:t>
                      </a:r>
                    </a:p>
                    <a:p>
                      <a:pPr marL="0" marR="0" lvl="0">
                        <a:spcBef>
                          <a:spcPts val="0"/>
                        </a:spcBef>
                        <a:spcAft>
                          <a:spcPts val="0"/>
                        </a:spcAft>
                        <a:buNone/>
                      </a:pPr>
                      <a:r>
                        <a:rPr lang="en-US" sz="1600" b="0" i="0" u="none" strike="noStrike" noProof="0" dirty="0">
                          <a:solidFill>
                            <a:srgbClr val="000000"/>
                          </a:solidFill>
                          <a:effectLst/>
                          <a:latin typeface="Arial"/>
                        </a:rPr>
                        <a:t>1-888-800-9198 </a:t>
                      </a:r>
                      <a:endParaRPr lang="en-US" dirty="0"/>
                    </a:p>
                  </a:txBody>
                  <a:tcPr marL="0" marR="0" marT="0" marB="0"/>
                </a:tc>
                <a:extLst>
                  <a:ext uri="{0D108BD9-81ED-4DB2-BD59-A6C34878D82A}">
                    <a16:rowId xmlns:a16="http://schemas.microsoft.com/office/drawing/2014/main" val="10001"/>
                  </a:ext>
                </a:extLst>
              </a:tr>
              <a:tr h="751760">
                <a:tc>
                  <a:txBody>
                    <a:bodyPr/>
                    <a:lstStyle/>
                    <a:p>
                      <a:pPr marL="0" marR="0" fontAlgn="base">
                        <a:spcBef>
                          <a:spcPts val="0"/>
                        </a:spcBef>
                        <a:spcAft>
                          <a:spcPts val="0"/>
                        </a:spcAft>
                      </a:pPr>
                      <a:r>
                        <a:rPr lang="en-US" sz="1600" dirty="0">
                          <a:solidFill>
                            <a:srgbClr val="000000"/>
                          </a:solidFill>
                          <a:effectLst/>
                          <a:latin typeface="Arial"/>
                          <a:ea typeface="ＭＳ 明朝"/>
                          <a:cs typeface="Times New Roman"/>
                        </a:rPr>
                        <a:t>Tutoring </a:t>
                      </a:r>
                      <a:br>
                        <a:rPr lang="en-US" sz="1600" dirty="0">
                          <a:solidFill>
                            <a:srgbClr val="000000"/>
                          </a:solidFill>
                          <a:effectLst/>
                          <a:latin typeface="Arial"/>
                          <a:ea typeface="ＭＳ 明朝"/>
                          <a:cs typeface="Times New Roman"/>
                        </a:rPr>
                      </a:br>
                      <a:r>
                        <a:rPr lang="en-US" sz="1600" dirty="0">
                          <a:solidFill>
                            <a:srgbClr val="000000"/>
                          </a:solidFill>
                          <a:effectLst/>
                          <a:latin typeface="Arial"/>
                          <a:ea typeface="ＭＳ 明朝"/>
                          <a:cs typeface="Times New Roman"/>
                        </a:rPr>
                        <a:t>(provided online through </a:t>
                      </a:r>
                      <a:r>
                        <a:rPr lang="en-US" sz="1600" err="1">
                          <a:solidFill>
                            <a:srgbClr val="000000"/>
                          </a:solidFill>
                          <a:effectLst/>
                          <a:latin typeface="Arial"/>
                          <a:ea typeface="ＭＳ 明朝"/>
                          <a:cs typeface="Times New Roman"/>
                        </a:rPr>
                        <a:t>TutorMe</a:t>
                      </a:r>
                      <a:r>
                        <a:rPr lang="en-US" sz="1600" dirty="0">
                          <a:solidFill>
                            <a:srgbClr val="000000"/>
                          </a:solidFill>
                          <a:effectLst/>
                          <a:latin typeface="Arial"/>
                          <a:ea typeface="ＭＳ 明朝"/>
                          <a:cs typeface="Times New Roman"/>
                        </a:rPr>
                        <a:t>) </a:t>
                      </a:r>
                      <a:endParaRPr lang="en-US" sz="1600" dirty="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u="none" dirty="0">
                          <a:solidFill>
                            <a:srgbClr val="000000"/>
                          </a:solidFill>
                          <a:effectLst/>
                          <a:latin typeface="Arial"/>
                          <a:ea typeface="ＭＳ 明朝"/>
                          <a:cs typeface="Times New Roman"/>
                        </a:rPr>
                        <a:t>Use direct link in D2L</a:t>
                      </a:r>
                      <a:endParaRPr lang="en-US" u="none" dirty="0"/>
                    </a:p>
                  </a:txBody>
                  <a:tcPr marL="0" marR="0" marT="0" marB="0"/>
                </a:tc>
                <a:extLst>
                  <a:ext uri="{0D108BD9-81ED-4DB2-BD59-A6C34878D82A}">
                    <a16:rowId xmlns:a16="http://schemas.microsoft.com/office/drawing/2014/main" val="10002"/>
                  </a:ext>
                </a:extLst>
              </a:tr>
              <a:tr h="722471">
                <a:tc>
                  <a:txBody>
                    <a:bodyPr/>
                    <a:lstStyle/>
                    <a:p>
                      <a:pPr marL="0" marR="0" fontAlgn="base">
                        <a:spcBef>
                          <a:spcPts val="0"/>
                        </a:spcBef>
                        <a:spcAft>
                          <a:spcPts val="0"/>
                        </a:spcAft>
                      </a:pPr>
                      <a:r>
                        <a:rPr lang="en-US" sz="1600" kern="1200" dirty="0">
                          <a:solidFill>
                            <a:srgbClr val="000000"/>
                          </a:solidFill>
                          <a:effectLst/>
                          <a:latin typeface="Arial"/>
                          <a:ea typeface="ＭＳ 明朝"/>
                          <a:cs typeface="Times New Roman"/>
                        </a:rPr>
                        <a:t>Library</a:t>
                      </a:r>
                      <a:r>
                        <a:rPr lang="en-US" sz="1600" dirty="0">
                          <a:solidFill>
                            <a:srgbClr val="000000"/>
                          </a:solidFill>
                          <a:effectLst/>
                          <a:latin typeface="Arial"/>
                          <a:ea typeface="ＭＳ 明朝"/>
                          <a:cs typeface="Times New Roman"/>
                        </a:rPr>
                        <a:t> </a:t>
                      </a:r>
                      <a:endParaRPr lang="en-US" sz="1600" dirty="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b="0" i="0" u="none" strike="noStrike" noProof="0" dirty="0">
                          <a:effectLst/>
                          <a:hlinkClick r:id="rId4"/>
                        </a:rPr>
                        <a:t>https://cccs.libguides.com/librarycentral</a:t>
                      </a:r>
                      <a:endParaRPr lang="en-US" sz="1600" dirty="0">
                        <a:solidFill>
                          <a:srgbClr val="000000"/>
                        </a:solidFill>
                        <a:effectLst/>
                        <a:latin typeface="Arial"/>
                        <a:ea typeface="ＭＳ 明朝"/>
                        <a:cs typeface="Times New Roman"/>
                      </a:endParaRPr>
                    </a:p>
                    <a:p>
                      <a:pPr marL="0" marR="0" lvl="0">
                        <a:spcBef>
                          <a:spcPts val="0"/>
                        </a:spcBef>
                        <a:spcAft>
                          <a:spcPts val="0"/>
                        </a:spcAft>
                        <a:buNone/>
                      </a:pPr>
                      <a:r>
                        <a:rPr lang="en-US" sz="1600" dirty="0">
                          <a:solidFill>
                            <a:srgbClr val="000000"/>
                          </a:solidFill>
                          <a:effectLst/>
                          <a:latin typeface="Arial"/>
                          <a:ea typeface="ＭＳ 明朝"/>
                          <a:cs typeface="Times New Roman"/>
                        </a:rPr>
                        <a:t>Email: </a:t>
                      </a:r>
                      <a:r>
                        <a:rPr lang="en-US" sz="1600" b="0" i="0" u="none" strike="noStrike" noProof="0" dirty="0">
                          <a:solidFill>
                            <a:srgbClr val="000000"/>
                          </a:solidFill>
                          <a:effectLst/>
                          <a:latin typeface="Arial"/>
                          <a:hlinkClick r:id="rId5"/>
                        </a:rPr>
                        <a:t>cccolibrarian.online@cccs.edu</a:t>
                      </a:r>
                      <a:r>
                        <a:rPr lang="en-US" sz="1600" b="0" i="0" u="none" strike="noStrike" noProof="0" dirty="0">
                          <a:solidFill>
                            <a:srgbClr val="000000"/>
                          </a:solidFill>
                          <a:effectLst/>
                          <a:latin typeface="Arial"/>
                        </a:rPr>
                        <a:t> </a:t>
                      </a:r>
                      <a:endParaRPr lang="en-US" sz="1600" dirty="0">
                        <a:solidFill>
                          <a:srgbClr val="000000"/>
                        </a:solidFill>
                        <a:effectLst/>
                        <a:latin typeface="Arial"/>
                        <a:ea typeface="ＭＳ 明朝"/>
                        <a:cs typeface="Times New Roman"/>
                      </a:endParaRPr>
                    </a:p>
                  </a:txBody>
                  <a:tcPr marL="0" marR="0" marT="0" marB="0"/>
                </a:tc>
                <a:extLst>
                  <a:ext uri="{0D108BD9-81ED-4DB2-BD59-A6C34878D82A}">
                    <a16:rowId xmlns:a16="http://schemas.microsoft.com/office/drawing/2014/main" val="10003"/>
                  </a:ext>
                </a:extLst>
              </a:tr>
              <a:tr h="599289">
                <a:tc>
                  <a:txBody>
                    <a:bodyPr/>
                    <a:lstStyle/>
                    <a:p>
                      <a:pPr marL="0" lvl="0">
                        <a:spcBef>
                          <a:spcPts val="0"/>
                        </a:spcBef>
                        <a:spcAft>
                          <a:spcPts val="0"/>
                        </a:spcAft>
                        <a:buNone/>
                      </a:pPr>
                      <a:r>
                        <a:rPr lang="en-US" sz="1600" dirty="0">
                          <a:solidFill>
                            <a:srgbClr val="000000"/>
                          </a:solidFill>
                          <a:effectLst/>
                          <a:latin typeface="Arial"/>
                          <a:ea typeface="ＭＳ 明朝"/>
                          <a:cs typeface="Times New Roman"/>
                        </a:rPr>
                        <a:t>Student Support Team / </a:t>
                      </a:r>
                      <a:br>
                        <a:rPr lang="en-US" sz="1600" dirty="0">
                          <a:solidFill>
                            <a:srgbClr val="000000"/>
                          </a:solidFill>
                          <a:effectLst/>
                          <a:latin typeface="Arial"/>
                          <a:ea typeface="ＭＳ 明朝"/>
                          <a:cs typeface="Times New Roman"/>
                        </a:rPr>
                      </a:br>
                      <a:r>
                        <a:rPr lang="en-US" sz="1600" dirty="0">
                          <a:solidFill>
                            <a:srgbClr val="000000"/>
                          </a:solidFill>
                          <a:effectLst/>
                          <a:latin typeface="Arial"/>
                          <a:ea typeface="ＭＳ 明朝"/>
                          <a:cs typeface="Times New Roman"/>
                        </a:rPr>
                        <a:t>Online Success Liaisons</a:t>
                      </a:r>
                      <a:endParaRPr lang="en-US" dirty="0"/>
                    </a:p>
                  </a:txBody>
                  <a:tcPr marL="0" marR="0" marT="0" marB="0"/>
                </a:tc>
                <a:tc>
                  <a:txBody>
                    <a:bodyPr/>
                    <a:lstStyle/>
                    <a:p>
                      <a:pPr marL="0" lvl="0">
                        <a:spcBef>
                          <a:spcPts val="0"/>
                        </a:spcBef>
                        <a:spcAft>
                          <a:spcPts val="0"/>
                        </a:spcAft>
                        <a:buNone/>
                      </a:pPr>
                      <a:r>
                        <a:rPr lang="en-US" sz="1600" b="0" i="0" u="none" strike="noStrike" noProof="0" dirty="0">
                          <a:solidFill>
                            <a:srgbClr val="000000"/>
                          </a:solidFill>
                          <a:effectLst/>
                          <a:latin typeface="Calibri"/>
                        </a:rPr>
                        <a:t>Email: </a:t>
                      </a:r>
                      <a:r>
                        <a:rPr lang="en-US" sz="1600" b="0" i="0" u="none" strike="noStrike" noProof="0" dirty="0">
                          <a:solidFill>
                            <a:srgbClr val="000000"/>
                          </a:solidFill>
                          <a:effectLst/>
                          <a:latin typeface="Calibri"/>
                          <a:hlinkClick r:id="rId6"/>
                        </a:rPr>
                        <a:t>studentsuccess@cccs.edu</a:t>
                      </a:r>
                      <a:endParaRPr lang="en-US"/>
                    </a:p>
                    <a:p>
                      <a:pPr marL="0" lvl="0">
                        <a:spcBef>
                          <a:spcPts val="0"/>
                        </a:spcBef>
                        <a:spcAft>
                          <a:spcPts val="0"/>
                        </a:spcAft>
                        <a:buNone/>
                      </a:pPr>
                      <a:r>
                        <a:rPr lang="en-US" sz="1600" b="0" i="0" u="none" strike="noStrike" noProof="0" dirty="0">
                          <a:solidFill>
                            <a:srgbClr val="000000"/>
                          </a:solidFill>
                          <a:effectLst/>
                          <a:latin typeface="Calibri"/>
                        </a:rPr>
                        <a:t>Toll Free: 1-844-878-2764</a:t>
                      </a:r>
                    </a:p>
                  </a:txBody>
                  <a:tcPr marL="0" marR="0" marT="0" marB="0"/>
                </a:tc>
                <a:extLst>
                  <a:ext uri="{0D108BD9-81ED-4DB2-BD59-A6C34878D82A}">
                    <a16:rowId xmlns:a16="http://schemas.microsoft.com/office/drawing/2014/main" val="3082002721"/>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7</a:t>
            </a:fld>
            <a:endParaRPr lang="en-US"/>
          </a:p>
        </p:txBody>
      </p:sp>
    </p:spTree>
    <p:extLst>
      <p:ext uri="{BB962C8B-B14F-4D97-AF65-F5344CB8AC3E}">
        <p14:creationId xmlns:p14="http://schemas.microsoft.com/office/powerpoint/2010/main" val="12711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dates for Colorado Online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8</a:t>
            </a:fld>
            <a:endParaRPr lang="en-US"/>
          </a:p>
        </p:txBody>
      </p:sp>
      <p:sp>
        <p:nvSpPr>
          <p:cNvPr id="6" name="Content Placeholder 5"/>
          <p:cNvSpPr>
            <a:spLocks noGrp="1"/>
          </p:cNvSpPr>
          <p:nvPr>
            <p:ph idx="1"/>
          </p:nvPr>
        </p:nvSpPr>
        <p:spPr/>
        <p:txBody>
          <a:bodyPr/>
          <a:lstStyle/>
          <a:p>
            <a:pPr marL="0" indent="0">
              <a:buNone/>
            </a:pPr>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3971581111"/>
              </p:ext>
            </p:extLst>
          </p:nvPr>
        </p:nvGraphicFramePr>
        <p:xfrm>
          <a:off x="722462" y="1110650"/>
          <a:ext cx="7794706" cy="3435959"/>
        </p:xfrm>
        <a:graphic>
          <a:graphicData uri="http://schemas.openxmlformats.org/drawingml/2006/table">
            <a:tbl>
              <a:tblPr firstRow="1" bandRow="1">
                <a:tableStyleId>{5C22544A-7EE6-4342-B048-85BDC9FD1C3A}</a:tableStyleId>
              </a:tblPr>
              <a:tblGrid>
                <a:gridCol w="3578134">
                  <a:extLst>
                    <a:ext uri="{9D8B030D-6E8A-4147-A177-3AD203B41FA5}">
                      <a16:colId xmlns:a16="http://schemas.microsoft.com/office/drawing/2014/main" val="20000"/>
                    </a:ext>
                  </a:extLst>
                </a:gridCol>
                <a:gridCol w="2132176">
                  <a:extLst>
                    <a:ext uri="{9D8B030D-6E8A-4147-A177-3AD203B41FA5}">
                      <a16:colId xmlns:a16="http://schemas.microsoft.com/office/drawing/2014/main" val="20002"/>
                    </a:ext>
                  </a:extLst>
                </a:gridCol>
                <a:gridCol w="2084396">
                  <a:extLst>
                    <a:ext uri="{9D8B030D-6E8A-4147-A177-3AD203B41FA5}">
                      <a16:colId xmlns:a16="http://schemas.microsoft.com/office/drawing/2014/main" val="1163927381"/>
                    </a:ext>
                  </a:extLst>
                </a:gridCol>
              </a:tblGrid>
              <a:tr h="398372">
                <a:tc>
                  <a:txBody>
                    <a:bodyPr/>
                    <a:lstStyle/>
                    <a:p>
                      <a:r>
                        <a:rPr lang="en-US" sz="1600">
                          <a:latin typeface="Helvetica Neue"/>
                          <a:cs typeface="Helvetica Neue"/>
                        </a:rPr>
                        <a:t>Event</a:t>
                      </a:r>
                    </a:p>
                  </a:txBody>
                  <a:tcPr/>
                </a:tc>
                <a:tc>
                  <a:txBody>
                    <a:bodyPr/>
                    <a:lstStyle/>
                    <a:p>
                      <a:r>
                        <a:rPr lang="en-US" sz="1600">
                          <a:latin typeface="Helvetica Neue"/>
                          <a:cs typeface="Helvetica Neue"/>
                        </a:rPr>
                        <a:t>10-week term</a:t>
                      </a:r>
                    </a:p>
                  </a:txBody>
                  <a:tcPr/>
                </a:tc>
                <a:tc>
                  <a:txBody>
                    <a:bodyPr/>
                    <a:lstStyle/>
                    <a:p>
                      <a:pPr lvl="0">
                        <a:buNone/>
                      </a:pPr>
                      <a:r>
                        <a:rPr lang="en-US" sz="1600">
                          <a:latin typeface="Helvetica Neue"/>
                          <a:cs typeface="Helvetica Neue"/>
                        </a:rPr>
                        <a:t>7-week term</a:t>
                      </a:r>
                    </a:p>
                  </a:txBody>
                  <a:tcPr/>
                </a:tc>
                <a:extLst>
                  <a:ext uri="{0D108BD9-81ED-4DB2-BD59-A6C34878D82A}">
                    <a16:rowId xmlns:a16="http://schemas.microsoft.com/office/drawing/2014/main" val="10000"/>
                  </a:ext>
                </a:extLst>
              </a:tr>
              <a:tr h="398372">
                <a:tc>
                  <a:txBody>
                    <a:bodyPr/>
                    <a:lstStyle/>
                    <a:p>
                      <a:pPr lvl="0">
                        <a:buNone/>
                      </a:pPr>
                      <a:r>
                        <a:rPr lang="en-US" sz="1600" baseline="0">
                          <a:latin typeface="Helvetica Neue"/>
                          <a:cs typeface="Helvetica Neue"/>
                        </a:rPr>
                        <a:t>Registration starts</a:t>
                      </a:r>
                    </a:p>
                  </a:txBody>
                  <a:tcPr/>
                </a:tc>
                <a:tc>
                  <a:txBody>
                    <a:bodyPr/>
                    <a:lstStyle/>
                    <a:p>
                      <a:pPr lvl="0">
                        <a:buNone/>
                      </a:pPr>
                      <a:r>
                        <a:rPr lang="en-US" sz="1600" baseline="0">
                          <a:latin typeface="Helvetica Neue"/>
                          <a:cs typeface="Helvetica Neue"/>
                        </a:rPr>
                        <a:t>3/13/2023</a:t>
                      </a:r>
                    </a:p>
                  </a:txBody>
                  <a:tcPr/>
                </a:tc>
                <a:tc>
                  <a:txBody>
                    <a:bodyPr/>
                    <a:lstStyle/>
                    <a:p>
                      <a:pPr lvl="0">
                        <a:buNone/>
                      </a:pPr>
                      <a:r>
                        <a:rPr lang="en-US" sz="1600" baseline="0">
                          <a:latin typeface="Helvetica Neue"/>
                          <a:cs typeface="Helvetica Neue"/>
                        </a:rPr>
                        <a:t>3/13/2023</a:t>
                      </a:r>
                    </a:p>
                  </a:txBody>
                  <a:tcPr/>
                </a:tc>
                <a:extLst>
                  <a:ext uri="{0D108BD9-81ED-4DB2-BD59-A6C34878D82A}">
                    <a16:rowId xmlns:a16="http://schemas.microsoft.com/office/drawing/2014/main" val="2613539754"/>
                  </a:ext>
                </a:extLst>
              </a:tr>
              <a:tr h="647355">
                <a:tc>
                  <a:txBody>
                    <a:bodyPr/>
                    <a:lstStyle/>
                    <a:p>
                      <a:r>
                        <a:rPr lang="en-US" sz="1600" baseline="0">
                          <a:latin typeface="Helvetica Neue"/>
                          <a:cs typeface="Helvetica Neue"/>
                        </a:rPr>
                        <a:t>Students placed into Teaching sections</a:t>
                      </a:r>
                      <a:endParaRPr lang="en-US" sz="1600">
                        <a:latin typeface="Helvetica Neue"/>
                        <a:cs typeface="Helvetica Neue"/>
                      </a:endParaRPr>
                    </a:p>
                  </a:txBody>
                  <a:tcPr/>
                </a:tc>
                <a:tc>
                  <a:txBody>
                    <a:bodyPr/>
                    <a:lstStyle/>
                    <a:p>
                      <a:r>
                        <a:rPr lang="en-US" sz="1600" baseline="0">
                          <a:latin typeface="Helvetica Neue"/>
                          <a:cs typeface="Helvetica Neue"/>
                        </a:rPr>
                        <a:t>5/24/2023</a:t>
                      </a:r>
                    </a:p>
                  </a:txBody>
                  <a:tcPr/>
                </a:tc>
                <a:tc>
                  <a:txBody>
                    <a:bodyPr/>
                    <a:lstStyle/>
                    <a:p>
                      <a:pPr lvl="0">
                        <a:buNone/>
                      </a:pPr>
                      <a:r>
                        <a:rPr lang="en-US" sz="1600" baseline="0">
                          <a:latin typeface="Helvetica Neue"/>
                          <a:cs typeface="Helvetica Neue"/>
                        </a:rPr>
                        <a:t>5/24/2023</a:t>
                      </a:r>
                    </a:p>
                  </a:txBody>
                  <a:tcPr/>
                </a:tc>
                <a:extLst>
                  <a:ext uri="{0D108BD9-81ED-4DB2-BD59-A6C34878D82A}">
                    <a16:rowId xmlns:a16="http://schemas.microsoft.com/office/drawing/2014/main" val="10001"/>
                  </a:ext>
                </a:extLst>
              </a:tr>
              <a:tr h="398372">
                <a:tc>
                  <a:txBody>
                    <a:bodyPr/>
                    <a:lstStyle/>
                    <a:p>
                      <a:r>
                        <a:rPr lang="en-US" sz="1600">
                          <a:latin typeface="Helvetica Neue"/>
                          <a:cs typeface="Helvetica Neue"/>
                        </a:rPr>
                        <a:t>First day of classes</a:t>
                      </a:r>
                    </a:p>
                  </a:txBody>
                  <a:tcPr/>
                </a:tc>
                <a:tc>
                  <a:txBody>
                    <a:bodyPr/>
                    <a:lstStyle/>
                    <a:p>
                      <a:r>
                        <a:rPr lang="en-US" sz="1600" baseline="0">
                          <a:latin typeface="Helvetica Neue"/>
                          <a:cs typeface="Helvetica Neue"/>
                        </a:rPr>
                        <a:t>5/30/2023</a:t>
                      </a:r>
                    </a:p>
                  </a:txBody>
                  <a:tcPr/>
                </a:tc>
                <a:tc>
                  <a:txBody>
                    <a:bodyPr/>
                    <a:lstStyle/>
                    <a:p>
                      <a:pPr lvl="0">
                        <a:buNone/>
                      </a:pPr>
                      <a:r>
                        <a:rPr lang="en-US" sz="1600" baseline="0">
                          <a:latin typeface="Helvetica Neue"/>
                          <a:cs typeface="Helvetica Neue"/>
                        </a:rPr>
                        <a:t>6/20/2023</a:t>
                      </a:r>
                    </a:p>
                  </a:txBody>
                  <a:tcPr/>
                </a:tc>
                <a:extLst>
                  <a:ext uri="{0D108BD9-81ED-4DB2-BD59-A6C34878D82A}">
                    <a16:rowId xmlns:a16="http://schemas.microsoft.com/office/drawing/2014/main" val="10002"/>
                  </a:ext>
                </a:extLst>
              </a:tr>
              <a:tr h="398372">
                <a:tc>
                  <a:txBody>
                    <a:bodyPr/>
                    <a:lstStyle/>
                    <a:p>
                      <a:r>
                        <a:rPr lang="en-US" sz="1600">
                          <a:latin typeface="Helvetica Neue"/>
                          <a:cs typeface="Helvetica Neue"/>
                        </a:rPr>
                        <a:t>Census1</a:t>
                      </a:r>
                      <a:r>
                        <a:rPr lang="en-US" sz="1600" baseline="0">
                          <a:latin typeface="Helvetica Neue"/>
                          <a:cs typeface="Helvetica Neue"/>
                        </a:rPr>
                        <a:t> / </a:t>
                      </a:r>
                      <a:r>
                        <a:rPr lang="en-US" sz="1600">
                          <a:latin typeface="Helvetica Neue"/>
                          <a:cs typeface="Helvetica Neue"/>
                        </a:rPr>
                        <a:t>enter no-shows</a:t>
                      </a:r>
                    </a:p>
                  </a:txBody>
                  <a:tcPr/>
                </a:tc>
                <a:tc>
                  <a:txBody>
                    <a:bodyPr/>
                    <a:lstStyle/>
                    <a:p>
                      <a:r>
                        <a:rPr lang="en-US" sz="1600" baseline="0">
                          <a:latin typeface="Helvetica Neue"/>
                          <a:cs typeface="Helvetica Neue"/>
                        </a:rPr>
                        <a:t>6/8/2023</a:t>
                      </a:r>
                    </a:p>
                  </a:txBody>
                  <a:tcPr/>
                </a:tc>
                <a:tc>
                  <a:txBody>
                    <a:bodyPr/>
                    <a:lstStyle/>
                    <a:p>
                      <a:pPr lvl="0">
                        <a:buNone/>
                      </a:pPr>
                      <a:r>
                        <a:rPr lang="en-US" sz="1600" baseline="0">
                          <a:latin typeface="Helvetica Neue"/>
                          <a:cs typeface="Helvetica Neue"/>
                        </a:rPr>
                        <a:t>6/27/2023</a:t>
                      </a:r>
                    </a:p>
                  </a:txBody>
                  <a:tcPr/>
                </a:tc>
                <a:extLst>
                  <a:ext uri="{0D108BD9-81ED-4DB2-BD59-A6C34878D82A}">
                    <a16:rowId xmlns:a16="http://schemas.microsoft.com/office/drawing/2014/main" val="10003"/>
                  </a:ext>
                </a:extLst>
              </a:tr>
              <a:tr h="398372">
                <a:tc>
                  <a:txBody>
                    <a:bodyPr/>
                    <a:lstStyle/>
                    <a:p>
                      <a:pPr lvl="0">
                        <a:buNone/>
                      </a:pPr>
                      <a:r>
                        <a:rPr lang="en-US" sz="1600">
                          <a:latin typeface="Helvetica Neue"/>
                          <a:cs typeface="Helvetica Neue"/>
                        </a:rPr>
                        <a:t>Census2 / withdrawal date</a:t>
                      </a:r>
                    </a:p>
                  </a:txBody>
                  <a:tcPr/>
                </a:tc>
                <a:tc>
                  <a:txBody>
                    <a:bodyPr/>
                    <a:lstStyle/>
                    <a:p>
                      <a:pPr lvl="0">
                        <a:buNone/>
                      </a:pPr>
                      <a:r>
                        <a:rPr lang="en-US" sz="1600" baseline="0">
                          <a:latin typeface="Helvetica Neue"/>
                          <a:cs typeface="Helvetica Neue"/>
                        </a:rPr>
                        <a:t>7/25/2023</a:t>
                      </a:r>
                    </a:p>
                  </a:txBody>
                  <a:tcPr/>
                </a:tc>
                <a:tc>
                  <a:txBody>
                    <a:bodyPr/>
                    <a:lstStyle/>
                    <a:p>
                      <a:pPr lvl="0">
                        <a:buNone/>
                      </a:pPr>
                      <a:r>
                        <a:rPr lang="en-US" sz="1600" baseline="0">
                          <a:latin typeface="Helvetica Neue"/>
                          <a:cs typeface="Helvetica Neue"/>
                        </a:rPr>
                        <a:t>7/28/2023</a:t>
                      </a:r>
                    </a:p>
                  </a:txBody>
                  <a:tcPr/>
                </a:tc>
                <a:extLst>
                  <a:ext uri="{0D108BD9-81ED-4DB2-BD59-A6C34878D82A}">
                    <a16:rowId xmlns:a16="http://schemas.microsoft.com/office/drawing/2014/main" val="268291345"/>
                  </a:ext>
                </a:extLst>
              </a:tr>
              <a:tr h="398372">
                <a:tc>
                  <a:txBody>
                    <a:bodyPr/>
                    <a:lstStyle/>
                    <a:p>
                      <a:r>
                        <a:rPr lang="en-US" sz="1600">
                          <a:latin typeface="Helvetica Neue"/>
                          <a:cs typeface="Helvetica Neue"/>
                        </a:rPr>
                        <a:t>Last day of classes</a:t>
                      </a:r>
                    </a:p>
                  </a:txBody>
                  <a:tcPr/>
                </a:tc>
                <a:tc>
                  <a:txBody>
                    <a:bodyPr/>
                    <a:lstStyle/>
                    <a:p>
                      <a:r>
                        <a:rPr lang="en-US" sz="1600" baseline="0">
                          <a:latin typeface="Helvetica Neue"/>
                          <a:cs typeface="Helvetica Neue"/>
                        </a:rPr>
                        <a:t>8/6/2023</a:t>
                      </a:r>
                    </a:p>
                  </a:txBody>
                  <a:tcPr/>
                </a:tc>
                <a:tc>
                  <a:txBody>
                    <a:bodyPr/>
                    <a:lstStyle/>
                    <a:p>
                      <a:pPr lvl="0">
                        <a:buNone/>
                      </a:pPr>
                      <a:r>
                        <a:rPr lang="en-US" sz="1600" baseline="0">
                          <a:latin typeface="Helvetica Neue"/>
                          <a:cs typeface="Helvetica Neue"/>
                        </a:rPr>
                        <a:t>8/6/2023</a:t>
                      </a:r>
                    </a:p>
                  </a:txBody>
                  <a:tcPr/>
                </a:tc>
                <a:extLst>
                  <a:ext uri="{0D108BD9-81ED-4DB2-BD59-A6C34878D82A}">
                    <a16:rowId xmlns:a16="http://schemas.microsoft.com/office/drawing/2014/main" val="10004"/>
                  </a:ext>
                </a:extLst>
              </a:tr>
              <a:tr h="398372">
                <a:tc>
                  <a:txBody>
                    <a:bodyPr/>
                    <a:lstStyle/>
                    <a:p>
                      <a:r>
                        <a:rPr lang="en-US" sz="1600">
                          <a:latin typeface="Helvetica Neue"/>
                          <a:cs typeface="Helvetica Neue"/>
                        </a:rPr>
                        <a:t>Enter</a:t>
                      </a:r>
                      <a:r>
                        <a:rPr lang="en-US" sz="1600" baseline="0">
                          <a:latin typeface="Helvetica Neue"/>
                          <a:cs typeface="Helvetica Neue"/>
                        </a:rPr>
                        <a:t> g</a:t>
                      </a:r>
                      <a:r>
                        <a:rPr lang="en-US" sz="1600">
                          <a:latin typeface="Helvetica Neue"/>
                          <a:cs typeface="Helvetica Neue"/>
                        </a:rPr>
                        <a:t>rades</a:t>
                      </a:r>
                    </a:p>
                  </a:txBody>
                  <a:tcPr/>
                </a:tc>
                <a:tc>
                  <a:txBody>
                    <a:bodyPr/>
                    <a:lstStyle/>
                    <a:p>
                      <a:r>
                        <a:rPr lang="en-US" sz="1600" baseline="0">
                          <a:latin typeface="Helvetica Neue"/>
                          <a:cs typeface="Helvetica Neue"/>
                        </a:rPr>
                        <a:t>8/9/2023</a:t>
                      </a:r>
                    </a:p>
                  </a:txBody>
                  <a:tcPr/>
                </a:tc>
                <a:tc>
                  <a:txBody>
                    <a:bodyPr/>
                    <a:lstStyle/>
                    <a:p>
                      <a:pPr lvl="0">
                        <a:buNone/>
                      </a:pPr>
                      <a:r>
                        <a:rPr lang="en-US" sz="1600" baseline="0">
                          <a:latin typeface="Helvetica Neue"/>
                          <a:cs typeface="Helvetica Neue"/>
                        </a:rPr>
                        <a:t>8/9/2023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691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A92B-2AB4-B78D-ECF7-954339D55EBA}"/>
              </a:ext>
            </a:extLst>
          </p:cNvPr>
          <p:cNvSpPr>
            <a:spLocks noGrp="1"/>
          </p:cNvSpPr>
          <p:nvPr>
            <p:ph type="title"/>
          </p:nvPr>
        </p:nvSpPr>
        <p:spPr/>
        <p:txBody>
          <a:bodyPr/>
          <a:lstStyle/>
          <a:p>
            <a:r>
              <a:rPr lang="en-US">
                <a:latin typeface="Helvetica Neue Medium"/>
              </a:rPr>
              <a:t>Report No-Shows</a:t>
            </a:r>
            <a:endParaRPr lang="en-US"/>
          </a:p>
        </p:txBody>
      </p:sp>
      <p:sp>
        <p:nvSpPr>
          <p:cNvPr id="3" name="Content Placeholder 2">
            <a:extLst>
              <a:ext uri="{FF2B5EF4-FFF2-40B4-BE49-F238E27FC236}">
                <a16:creationId xmlns:a16="http://schemas.microsoft.com/office/drawing/2014/main" id="{9A64191D-21FD-0253-FF12-2C0351F37753}"/>
              </a:ext>
            </a:extLst>
          </p:cNvPr>
          <p:cNvSpPr>
            <a:spLocks noGrp="1"/>
          </p:cNvSpPr>
          <p:nvPr>
            <p:ph sz="half" idx="1"/>
          </p:nvPr>
        </p:nvSpPr>
        <p:spPr/>
        <p:txBody>
          <a:bodyPr vert="horz" lIns="91440" tIns="45720" rIns="91440" bIns="45720" rtlCol="0" anchor="t">
            <a:noAutofit/>
          </a:bodyPr>
          <a:lstStyle/>
          <a:p>
            <a:r>
              <a:rPr lang="en-US" sz="1700">
                <a:latin typeface="Helvetica Neue Light"/>
              </a:rPr>
              <a:t>Students who do not participate in an academic manner need to be reported for non-attendance no later than Census 1 so that they can be dropped from the class.</a:t>
            </a:r>
            <a:endParaRPr lang="en-US" sz="1700"/>
          </a:p>
          <a:p>
            <a:r>
              <a:rPr lang="en-US" sz="1700">
                <a:latin typeface="Helvetica Neue Light"/>
              </a:rPr>
              <a:t>Logging into an online course or only posting an introduction does not count as attendance.</a:t>
            </a:r>
            <a:endParaRPr lang="en-US" sz="1700"/>
          </a:p>
          <a:p>
            <a:r>
              <a:rPr lang="en-US" sz="1700">
                <a:latin typeface="Helvetica Neue Light"/>
              </a:rPr>
              <a:t>Be sure to include information in your syllabus.</a:t>
            </a:r>
            <a:endParaRPr lang="en-US" sz="1700"/>
          </a:p>
          <a:p>
            <a:endParaRPr lang="en-US">
              <a:latin typeface="Helvetica Neue Light"/>
            </a:endParaRPr>
          </a:p>
          <a:p>
            <a:endParaRPr lang="en-US">
              <a:highlight>
                <a:srgbClr val="FFFF00"/>
              </a:highlight>
            </a:endParaRPr>
          </a:p>
          <a:p>
            <a:endParaRPr lang="en-US">
              <a:highlight>
                <a:srgbClr val="FFFF00"/>
              </a:highlight>
            </a:endParaRPr>
          </a:p>
        </p:txBody>
      </p:sp>
      <p:sp>
        <p:nvSpPr>
          <p:cNvPr id="7" name="Content Placeholder 6">
            <a:extLst>
              <a:ext uri="{FF2B5EF4-FFF2-40B4-BE49-F238E27FC236}">
                <a16:creationId xmlns:a16="http://schemas.microsoft.com/office/drawing/2014/main" id="{301EF159-562C-B5E2-D9A8-3D4F80133353}"/>
              </a:ext>
            </a:extLst>
          </p:cNvPr>
          <p:cNvSpPr>
            <a:spLocks noGrp="1"/>
          </p:cNvSpPr>
          <p:nvPr>
            <p:ph sz="half" idx="2"/>
          </p:nvPr>
        </p:nvSpPr>
        <p:spPr/>
        <p:txBody>
          <a:bodyPr vert="horz" lIns="91440" tIns="45720" rIns="91440" bIns="45720" rtlCol="0" anchor="t">
            <a:normAutofit fontScale="55000" lnSpcReduction="20000"/>
          </a:bodyPr>
          <a:lstStyle/>
          <a:p>
            <a:pPr marL="0" indent="0">
              <a:buNone/>
            </a:pPr>
            <a:r>
              <a:rPr lang="en-US" b="1">
                <a:latin typeface="Helvetica Neue Light"/>
              </a:rPr>
              <a:t>Example</a:t>
            </a:r>
            <a:endParaRPr lang="en-US" b="1"/>
          </a:p>
          <a:p>
            <a:pPr marL="0" indent="0">
              <a:buNone/>
            </a:pPr>
            <a:r>
              <a:rPr lang="en-US">
                <a:latin typeface="Helvetica Neue Light"/>
              </a:rPr>
              <a:t>Students establish attendance in online and real-time remote courses by completing an academic activity based on course content. As defined by the Federal Department of Education, merely logging into the course site or introducing oneself to the class does not count as attendance. Some examples of successfully attending class include participation in a content-related discussion in the MyCourses discussion board or in WebEx/Zoom, taking a quiz, submitting an assignment, or contacting your instructor with a content related question. Students who have not participated by 11:59 PM on the deadline date will be dropped. Similarly, the last date of academic attendance must be reported to Financial Aid for students who do not earn a D or better; students who have not been in regular attendance may experience financial aid ramifications.</a:t>
            </a:r>
            <a:endParaRPr lang="en-US"/>
          </a:p>
          <a:p>
            <a:endParaRPr lang="en-US"/>
          </a:p>
        </p:txBody>
      </p:sp>
      <p:sp>
        <p:nvSpPr>
          <p:cNvPr id="4" name="Slide Number Placeholder 3">
            <a:extLst>
              <a:ext uri="{FF2B5EF4-FFF2-40B4-BE49-F238E27FC236}">
                <a16:creationId xmlns:a16="http://schemas.microsoft.com/office/drawing/2014/main" id="{5D22A5A3-10E5-74DC-413E-DFF7A2011EFC}"/>
              </a:ext>
            </a:extLst>
          </p:cNvPr>
          <p:cNvSpPr>
            <a:spLocks noGrp="1"/>
          </p:cNvSpPr>
          <p:nvPr>
            <p:ph type="sldNum" sz="quarter" idx="12"/>
          </p:nvPr>
        </p:nvSpPr>
        <p:spPr/>
        <p:txBody>
          <a:bodyPr/>
          <a:lstStyle/>
          <a:p>
            <a:fld id="{3AF5B793-A8FE-CB4C-BEAD-E0D98F0CF84B}" type="slidenum">
              <a:rPr lang="en-US" smtClean="0"/>
              <a:t>9</a:t>
            </a:fld>
            <a:endParaRPr lang="en-US"/>
          </a:p>
        </p:txBody>
      </p:sp>
    </p:spTree>
    <p:extLst>
      <p:ext uri="{BB962C8B-B14F-4D97-AF65-F5344CB8AC3E}">
        <p14:creationId xmlns:p14="http://schemas.microsoft.com/office/powerpoint/2010/main" val="3063006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22d5fc-f3cc-449f-92cd-6c029de6ac4f">
      <UserInfo>
        <DisplayName>Anderson, Terry</DisplayName>
        <AccountId>40</AccountId>
        <AccountType/>
      </UserInfo>
      <UserInfo>
        <DisplayName>Anderson, Mike</DisplayName>
        <AccountId>39</AccountId>
        <AccountType/>
      </UserInfo>
      <UserInfo>
        <DisplayName>Zur-Nayberg, Ayelet (CCCS)</DisplayName>
        <AccountId>36</AccountId>
        <AccountType/>
      </UserInfo>
      <UserInfo>
        <DisplayName>Woulfe, Rebecca</DisplayName>
        <AccountId>35</AccountId>
        <AccountType/>
      </UserInfo>
      <UserInfo>
        <DisplayName>Soto, Veronica</DisplayName>
        <AccountId>34</AccountId>
        <AccountType/>
      </UserInfo>
      <UserInfo>
        <DisplayName>Soliman, Sam</DisplayName>
        <AccountId>33</AccountId>
        <AccountType/>
      </UserInfo>
      <UserInfo>
        <DisplayName>Rose-Sewell, Quincy</DisplayName>
        <AccountId>32</AccountId>
        <AccountType/>
      </UserInfo>
      <UserInfo>
        <DisplayName>Pirius, Landon</DisplayName>
        <AccountId>31</AccountId>
        <AccountType/>
      </UserInfo>
      <UserInfo>
        <DisplayName>Peterson, Keith</DisplayName>
        <AccountId>30</AccountId>
        <AccountType/>
      </UserInfo>
      <UserInfo>
        <DisplayName>Parscal, Tina</DisplayName>
        <AccountId>29</AccountId>
        <AccountType/>
      </UserInfo>
      <UserInfo>
        <DisplayName>Pace, Bobby</DisplayName>
        <AccountId>28</AccountId>
        <AccountType/>
      </UserInfo>
      <UserInfo>
        <DisplayName>McLemore, Larry</DisplayName>
        <AccountId>27</AccountId>
        <AccountType/>
      </UserInfo>
      <UserInfo>
        <DisplayName>McKnight-Tutein, Gillian</DisplayName>
        <AccountId>26</AccountId>
        <AccountType/>
      </UserInfo>
      <UserInfo>
        <DisplayName>Martin, Melissa (CCCS)</DisplayName>
        <AccountId>25</AccountId>
        <AccountType/>
      </UserInfo>
      <UserInfo>
        <DisplayName>Macklin, Michael</DisplayName>
        <AccountId>24</AccountId>
        <AccountType/>
      </UserInfo>
      <UserInfo>
        <DisplayName>Kynor, James</DisplayName>
        <AccountId>23</AccountId>
        <AccountType/>
      </UserInfo>
      <UserInfo>
        <DisplayName>Kahn, Amy (CCCS)</DisplayName>
        <AccountId>22</AccountId>
        <AccountType/>
      </UserInfo>
      <UserInfo>
        <DisplayName>Jobe, Danen</DisplayName>
        <AccountId>21</AccountId>
        <AccountType/>
      </UserInfo>
      <UserInfo>
        <DisplayName>Frisbie, Kathy</DisplayName>
        <AccountId>18</AccountId>
        <AccountType/>
      </UserInfo>
      <UserInfo>
        <DisplayName>Clark III, Beverly</DisplayName>
        <AccountId>17</AccountId>
        <AccountType/>
      </UserInfo>
      <UserInfo>
        <DisplayName>Calhoun, Cheryl</DisplayName>
        <AccountId>16</AccountId>
        <AccountType/>
      </UserInfo>
      <UserInfo>
        <DisplayName>Brown, Rana</DisplayName>
        <AccountId>15</AccountId>
        <AccountType/>
      </UserInfo>
      <UserInfo>
        <DisplayName>Bates, Lynette</DisplayName>
        <AccountId>14</AccountId>
        <AccountType/>
      </UserInfo>
      <UserInfo>
        <DisplayName>Archuleta, Matthew</DisplayName>
        <AccountId>13</AccountId>
        <AccountType/>
      </UserInfo>
      <UserInfo>
        <DisplayName>Amaya, Stacie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60053AEC9BE54DB57BB49DA41DFA1F" ma:contentTypeVersion="4" ma:contentTypeDescription="Create a new document." ma:contentTypeScope="" ma:versionID="501c398e52a830b1bfceb54149279446">
  <xsd:schema xmlns:xsd="http://www.w3.org/2001/XMLSchema" xmlns:xs="http://www.w3.org/2001/XMLSchema" xmlns:p="http://schemas.microsoft.com/office/2006/metadata/properties" xmlns:ns2="da22d5fc-f3cc-449f-92cd-6c029de6ac4f" xmlns:ns3="0ac6aa3f-7a1e-4f62-8458-e6293bad7373" targetNamespace="http://schemas.microsoft.com/office/2006/metadata/properties" ma:root="true" ma:fieldsID="b6d4b044bb5c23178aeb90991f41b70f" ns2:_="" ns3:_="">
    <xsd:import namespace="da22d5fc-f3cc-449f-92cd-6c029de6ac4f"/>
    <xsd:import namespace="0ac6aa3f-7a1e-4f62-8458-e6293bad73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2d5fc-f3cc-449f-92cd-6c029de6ac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c6aa3f-7a1e-4f62-8458-e6293bad73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B93827-E63D-4D94-B905-4B7DE5D66D00}">
  <ds:schemaRefs>
    <ds:schemaRef ds:uri="4fad15b3-6818-46a9-a4b7-ada528df5ad6"/>
    <ds:schemaRef ds:uri="9ab936e1-5038-4400-9cb6-ccddf211baf2"/>
    <ds:schemaRef ds:uri="da22d5fc-f3cc-449f-92cd-6c029de6ac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90C14A-3B7C-4BC1-ADDB-7A0061DC3861}">
  <ds:schemaRefs>
    <ds:schemaRef ds:uri="0ac6aa3f-7a1e-4f62-8458-e6293bad7373"/>
    <ds:schemaRef ds:uri="da22d5fc-f3cc-449f-92cd-6c029de6ac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17FE51-89E0-49B5-BAFD-6B204E7E8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Colorado Online @  Instructor Orientation</vt:lpstr>
      <vt:lpstr>Colorado Online @ Consortium Model Goals</vt:lpstr>
      <vt:lpstr>Welcome to Colorado Online!</vt:lpstr>
      <vt:lpstr>Colorado Online @ sections</vt:lpstr>
      <vt:lpstr>Teaching sections use common course materials</vt:lpstr>
      <vt:lpstr>Library Resources</vt:lpstr>
      <vt:lpstr>Contact Information</vt:lpstr>
      <vt:lpstr>Important dates for Colorado Online sections</vt:lpstr>
      <vt:lpstr>Report No-Shows</vt:lpstr>
      <vt:lpstr>Portal dashboard – Colorado Online functions</vt:lpstr>
      <vt:lpstr>Portal Dashboard</vt:lpstr>
      <vt:lpstr>Syllabus Checklist</vt:lpstr>
      <vt:lpstr>Q&amp;A</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revision>42</cp:revision>
  <cp:lastPrinted>2023-01-12T19:51:26Z</cp:lastPrinted>
  <dcterms:created xsi:type="dcterms:W3CDTF">2021-07-08T13:59:42Z</dcterms:created>
  <dcterms:modified xsi:type="dcterms:W3CDTF">2023-05-25T14:38:45Z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0x010100BD60053AEC9BE54DB57BB49DA41DFA1F</vt:lpwstr>
  </property>
</Properties>
</file>