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91" r:id="rId5"/>
    <p:sldId id="500" r:id="rId6"/>
    <p:sldId id="256" r:id="rId7"/>
    <p:sldId id="257" r:id="rId8"/>
    <p:sldId id="259" r:id="rId9"/>
    <p:sldId id="258" r:id="rId10"/>
    <p:sldId id="260" r:id="rId11"/>
    <p:sldId id="261" r:id="rId12"/>
    <p:sldId id="262" r:id="rId13"/>
  </p:sldIdLst>
  <p:sldSz cx="9144000" cy="5143500" type="screen16x9"/>
  <p:notesSz cx="7099300" cy="93853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CB1"/>
    <a:srgbClr val="7EA399"/>
    <a:srgbClr val="FDC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8" autoAdjust="0"/>
    <p:restoredTop sz="90180" autoAdjust="0"/>
  </p:normalViewPr>
  <p:slideViewPr>
    <p:cSldViewPr snapToGrid="0" snapToObjects="1">
      <p:cViewPr varScale="1">
        <p:scale>
          <a:sx n="86" d="100"/>
          <a:sy n="86" d="100"/>
        </p:scale>
        <p:origin x="58" y="154"/>
      </p:cViewPr>
      <p:guideLst>
        <p:guide orient="horz" pos="1620"/>
        <p:guide pos="2880"/>
      </p:guideLst>
    </p:cSldViewPr>
  </p:slideViewPr>
  <p:notesTextViewPr>
    <p:cViewPr>
      <p:scale>
        <a:sx n="3" d="2"/>
        <a:sy n="3" d="2"/>
      </p:scale>
      <p:origin x="0" y="0"/>
    </p:cViewPr>
  </p:notesTextViewPr>
  <p:sorterViewPr>
    <p:cViewPr>
      <p:scale>
        <a:sx n="141" d="100"/>
        <a:sy n="141" d="100"/>
      </p:scale>
      <p:origin x="0" y="0"/>
    </p:cViewPr>
  </p:sorterViewPr>
  <p:notesViewPr>
    <p:cSldViewPr snapToGrid="0" snapToObjects="1">
      <p:cViewPr varScale="1">
        <p:scale>
          <a:sx n="56" d="100"/>
          <a:sy n="56" d="100"/>
        </p:scale>
        <p:origin x="25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85DD2E92-D147-604F-95CA-431B8E16FE89}" type="datetimeFigureOut">
              <a:rPr lang="en-US" smtClean="0"/>
              <a:t>7/11/2023</a:t>
            </a:fld>
            <a:endParaRPr lang="en-US"/>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DA5E2FE0-3B95-9C48-B3ED-0D5973C269CE}" type="datetimeFigureOut">
              <a:rPr lang="en-US" smtClean="0"/>
              <a:t>7/11/2023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a:t>
            </a:fld>
            <a:endParaRPr lang="en-US"/>
          </a:p>
        </p:txBody>
      </p:sp>
    </p:spTree>
    <p:extLst>
      <p:ext uri="{BB962C8B-B14F-4D97-AF65-F5344CB8AC3E}">
        <p14:creationId xmlns:p14="http://schemas.microsoft.com/office/powerpoint/2010/main" val="41070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cs typeface="Calibri"/>
              </a:rPr>
              <a:t>On this slide you see the overall rationale and goals for Colorado Online.  </a:t>
            </a:r>
            <a:endParaRPr lang="en-US" sz="1400" dirty="0"/>
          </a:p>
          <a:p>
            <a:endParaRPr lang="en-US" sz="1400" dirty="0">
              <a:cs typeface="Calibri"/>
            </a:endParaRPr>
          </a:p>
          <a:p>
            <a:r>
              <a:rPr lang="en-US" sz="1400" dirty="0"/>
              <a:t>This week our focus is on Learning Design and steps we are taking to support student success while staying on track to finish the transition to the new model by Fall 2024.  We need to do this in order to meet HLC accreditation criteria regarding college oversight of instruction.  And we can do it by leveraging existing online courses and support resources.</a:t>
            </a:r>
            <a:endParaRPr lang="en-US" sz="1400" dirty="0">
              <a:cs typeface="Calibri"/>
            </a:endParaRPr>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3838751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dirty="0"/>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dirty="0"/>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308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dirty="0"/>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744186"/>
            <a:ext cx="3968989" cy="1734853"/>
          </a:xfrm>
        </p:spPr>
        <p:txBody>
          <a:bodyPr>
            <a:noAutofit/>
          </a:bodyPr>
          <a:lstStyle/>
          <a:p>
            <a:r>
              <a:rPr lang="en-US" sz="2400" dirty="0"/>
              <a:t>Colorado Online @ </a:t>
            </a:r>
            <a:br>
              <a:rPr lang="en-US" sz="2400" dirty="0"/>
            </a:br>
            <a:r>
              <a:rPr lang="en-US" sz="2400" dirty="0"/>
              <a:t>Information Session:</a:t>
            </a:r>
            <a:br>
              <a:rPr lang="en-US" sz="2400" dirty="0"/>
            </a:br>
            <a:br>
              <a:rPr lang="en-US" sz="2400" dirty="0"/>
            </a:br>
            <a:r>
              <a:rPr lang="en-US" sz="2400" dirty="0"/>
              <a:t>LMS Governance</a:t>
            </a:r>
            <a:endParaRPr lang="en-US" sz="1800" i="1" dirty="0"/>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a:normAutofit/>
          </a:bodyPr>
          <a:lstStyle/>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r>
              <a:rPr lang="en-US" sz="1100" dirty="0">
                <a:cs typeface="Helvetica Neue" panose="02000503000000020004" pitchFamily="2" charset="0"/>
              </a:rPr>
              <a:t>February 8, 2023</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3"/>
          <a:stretch>
            <a:fillRect/>
          </a:stretch>
        </p:blipFill>
        <p:spPr>
          <a:xfrm>
            <a:off x="603011" y="3689427"/>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Online @ Consortium Model Goals</a:t>
            </a:r>
          </a:p>
        </p:txBody>
      </p:sp>
      <p:sp>
        <p:nvSpPr>
          <p:cNvPr id="4" name="Slide Number Placeholder 3"/>
          <p:cNvSpPr>
            <a:spLocks noGrp="1"/>
          </p:cNvSpPr>
          <p:nvPr>
            <p:ph type="sldNum" sz="quarter" idx="12"/>
          </p:nvPr>
        </p:nvSpPr>
        <p:spPr/>
        <p:txBody>
          <a:bodyPr/>
          <a:lstStyle/>
          <a:p>
            <a:fld id="{3AF5B793-A8FE-CB4C-BEAD-E0D98F0CF84B}" type="slidenum">
              <a:rPr lang="en-US"/>
              <a:pPr/>
              <a:t>2</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954152019"/>
              </p:ext>
            </p:extLst>
          </p:nvPr>
        </p:nvGraphicFramePr>
        <p:xfrm>
          <a:off x="738786" y="1106343"/>
          <a:ext cx="7648259" cy="3544380"/>
        </p:xfrm>
        <a:graphic>
          <a:graphicData uri="http://schemas.openxmlformats.org/drawingml/2006/table">
            <a:tbl>
              <a:tblPr firstRow="1" bandRow="1">
                <a:tableStyleId>{5C22544A-7EE6-4342-B048-85BDC9FD1C3A}</a:tableStyleId>
              </a:tblPr>
              <a:tblGrid>
                <a:gridCol w="3090779">
                  <a:extLst>
                    <a:ext uri="{9D8B030D-6E8A-4147-A177-3AD203B41FA5}">
                      <a16:colId xmlns:a16="http://schemas.microsoft.com/office/drawing/2014/main" val="20000"/>
                    </a:ext>
                  </a:extLst>
                </a:gridCol>
                <a:gridCol w="4557480">
                  <a:extLst>
                    <a:ext uri="{9D8B030D-6E8A-4147-A177-3AD203B41FA5}">
                      <a16:colId xmlns:a16="http://schemas.microsoft.com/office/drawing/2014/main" val="20001"/>
                    </a:ext>
                  </a:extLst>
                </a:gridCol>
              </a:tblGrid>
              <a:tr h="318504">
                <a:tc>
                  <a:txBody>
                    <a:bodyPr/>
                    <a:lstStyle/>
                    <a:p>
                      <a:r>
                        <a:rPr lang="en-US" sz="1400" dirty="0">
                          <a:latin typeface="Helvetica Neue"/>
                          <a:cs typeface="Helvetica Neue"/>
                        </a:rPr>
                        <a:t>Rationale</a:t>
                      </a:r>
                    </a:p>
                  </a:txBody>
                  <a:tcPr marL="72456" marR="72456" marT="36228" marB="36228"/>
                </a:tc>
                <a:tc>
                  <a:txBody>
                    <a:bodyPr/>
                    <a:lstStyle/>
                    <a:p>
                      <a:r>
                        <a:rPr lang="en-US" sz="1400" dirty="0">
                          <a:latin typeface="Helvetica Neue"/>
                          <a:cs typeface="Helvetica Neue"/>
                        </a:rPr>
                        <a:t>Goals</a:t>
                      </a:r>
                    </a:p>
                  </a:txBody>
                  <a:tcPr marL="72456" marR="72456" marT="36228" marB="36228"/>
                </a:tc>
                <a:extLst>
                  <a:ext uri="{0D108BD9-81ED-4DB2-BD59-A6C34878D82A}">
                    <a16:rowId xmlns:a16="http://schemas.microsoft.com/office/drawing/2014/main" val="10000"/>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Meet student needs</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highlight>
                            <a:srgbClr val="FFFF00"/>
                          </a:highlight>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highlight>
                            <a:srgbClr val="FFFF00"/>
                          </a:highlight>
                          <a:latin typeface="Helvetica Neue"/>
                          <a:cs typeface="Helvetica Neue"/>
                        </a:rPr>
                        <a:t>Improve ease</a:t>
                      </a:r>
                      <a:r>
                        <a:rPr lang="en-US" sz="1400" baseline="0">
                          <a:highlight>
                            <a:srgbClr val="FFFF00"/>
                          </a:highlight>
                          <a:latin typeface="Helvetica Neue"/>
                          <a:cs typeface="Helvetica Neue"/>
                        </a:rPr>
                        <a:t> of use for students</a:t>
                      </a:r>
                      <a:endParaRPr lang="en-US" sz="1400">
                        <a:highlight>
                          <a:srgbClr val="FFFF00"/>
                        </a:highlight>
                        <a:latin typeface="Helvetica Neue"/>
                        <a:cs typeface="Helvetica Neue"/>
                      </a:endParaRPr>
                    </a:p>
                  </a:txBody>
                  <a:tcPr marL="72456" marR="72456" marT="36228" marB="36228"/>
                </a:tc>
                <a:extLst>
                  <a:ext uri="{0D108BD9-81ED-4DB2-BD59-A6C34878D82A}">
                    <a16:rowId xmlns:a16="http://schemas.microsoft.com/office/drawing/2014/main" val="10001"/>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Compliance with accreditation criteria</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College oversight, improve efficiency, leverage existing state online investments</a:t>
                      </a:r>
                    </a:p>
                  </a:txBody>
                  <a:tcPr marL="72456" marR="72456" marT="36228" marB="36228"/>
                </a:tc>
                <a:extLst>
                  <a:ext uri="{0D108BD9-81ED-4DB2-BD59-A6C34878D82A}">
                    <a16:rowId xmlns:a16="http://schemas.microsoft.com/office/drawing/2014/main" val="10002"/>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Growing student demand for online learning</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Increase workforce &amp;</a:t>
                      </a:r>
                      <a:r>
                        <a:rPr lang="en-US" sz="1400" baseline="0" dirty="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Attract new markets</a:t>
                      </a:r>
                    </a:p>
                  </a:txBody>
                  <a:tcPr marL="72456" marR="72456" marT="36228" marB="36228"/>
                </a:tc>
                <a:extLst>
                  <a:ext uri="{0D108BD9-81ED-4DB2-BD59-A6C34878D82A}">
                    <a16:rowId xmlns:a16="http://schemas.microsoft.com/office/drawing/2014/main" val="10003"/>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Economic ability to serve current &amp; future students</a:t>
                      </a:r>
                    </a:p>
                  </a:txBody>
                  <a:tcPr marL="72456" marR="72456" marT="36228" marB="36228"/>
                </a:tc>
                <a:tc>
                  <a:txBody>
                    <a:bodyPr/>
                    <a:lstStyle/>
                    <a:p>
                      <a:pPr marL="285750" indent="-285750">
                        <a:buFont typeface="Arial"/>
                        <a:buChar char="•"/>
                      </a:pPr>
                      <a:r>
                        <a:rPr lang="en-US" sz="1400" dirty="0">
                          <a:latin typeface="Helvetica Neue"/>
                          <a:cs typeface="Helvetica Neue"/>
                        </a:rPr>
                        <a:t>Reduce internal competition, become more competitive externally</a:t>
                      </a:r>
                    </a:p>
                    <a:p>
                      <a:pPr marL="285750" indent="-285750">
                        <a:buFont typeface="Arial"/>
                        <a:buChar char="•"/>
                      </a:pPr>
                      <a:r>
                        <a:rPr lang="en-US" sz="1400" dirty="0">
                          <a:latin typeface="Helvetica Neue"/>
                          <a:cs typeface="Helvetica Neue"/>
                        </a:rPr>
                        <a:t>Increase revenue, </a:t>
                      </a:r>
                      <a:r>
                        <a:rPr lang="en-US" sz="1400" dirty="0">
                          <a:highlight>
                            <a:srgbClr val="FFFF00"/>
                          </a:highlight>
                          <a:latin typeface="Helvetica Neue"/>
                          <a:cs typeface="Helvetica Neue"/>
                        </a:rPr>
                        <a:t>improve use of resources at a lower cost to students</a:t>
                      </a:r>
                    </a:p>
                  </a:txBody>
                  <a:tcPr marL="72456" marR="72456" marT="36228" marB="36228"/>
                </a:tc>
                <a:extLst>
                  <a:ext uri="{0D108BD9-81ED-4DB2-BD59-A6C34878D82A}">
                    <a16:rowId xmlns:a16="http://schemas.microsoft.com/office/drawing/2014/main" val="10004"/>
                  </a:ext>
                </a:extLst>
              </a:tr>
              <a:tr h="31850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Support existing CCCS efforts</a:t>
                      </a:r>
                    </a:p>
                  </a:txBody>
                  <a:tcPr marL="72456" marR="72456" marT="36228" marB="36228"/>
                </a:tc>
                <a:tc>
                  <a:txBody>
                    <a:bodyPr/>
                    <a:lstStyle/>
                    <a:p>
                      <a:pPr marL="285750" indent="-285750">
                        <a:buFont typeface="Arial"/>
                        <a:buChar char="•"/>
                      </a:pPr>
                      <a:r>
                        <a:rPr lang="en-US" sz="1400" dirty="0">
                          <a:highlight>
                            <a:srgbClr val="FFFF00"/>
                          </a:highlight>
                          <a:latin typeface="Helvetica Neue"/>
                          <a:cs typeface="Helvetica Neue"/>
                        </a:rPr>
                        <a:t>Expand opportunities via technology</a:t>
                      </a:r>
                    </a:p>
                  </a:txBody>
                  <a:tcPr marL="72456" marR="72456" marT="36228" marB="3622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181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Technology</a:t>
            </a:r>
            <a:br>
              <a:rPr lang="en-US" dirty="0"/>
            </a:br>
            <a:r>
              <a:rPr lang="en-US" dirty="0"/>
              <a:t>Subcommittee</a:t>
            </a:r>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226F-2A46-22C6-B872-383D7D3EC4E2}"/>
              </a:ext>
            </a:extLst>
          </p:cNvPr>
          <p:cNvSpPr>
            <a:spLocks noGrp="1"/>
          </p:cNvSpPr>
          <p:nvPr>
            <p:ph type="title"/>
          </p:nvPr>
        </p:nvSpPr>
        <p:spPr/>
        <p:txBody>
          <a:bodyPr/>
          <a:lstStyle/>
          <a:p>
            <a:r>
              <a:rPr lang="en-US" dirty="0">
                <a:cs typeface="Calibri Light"/>
              </a:rPr>
              <a:t>LMS Governance Structure</a:t>
            </a:r>
          </a:p>
        </p:txBody>
      </p:sp>
      <p:sp>
        <p:nvSpPr>
          <p:cNvPr id="4" name="Rectangle: Rounded Corners 3">
            <a:extLst>
              <a:ext uri="{FF2B5EF4-FFF2-40B4-BE49-F238E27FC236}">
                <a16:creationId xmlns:a16="http://schemas.microsoft.com/office/drawing/2014/main" id="{4459E0F8-2249-A543-C03A-772217211696}"/>
              </a:ext>
            </a:extLst>
          </p:cNvPr>
          <p:cNvSpPr/>
          <p:nvPr/>
        </p:nvSpPr>
        <p:spPr>
          <a:xfrm>
            <a:off x="1700762" y="3888985"/>
            <a:ext cx="1162225" cy="72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a:cs typeface="Calibri"/>
              </a:rPr>
              <a:t>Faculty User Groups</a:t>
            </a:r>
          </a:p>
        </p:txBody>
      </p:sp>
      <p:sp>
        <p:nvSpPr>
          <p:cNvPr id="5" name="Rectangle: Rounded Corners 4">
            <a:extLst>
              <a:ext uri="{FF2B5EF4-FFF2-40B4-BE49-F238E27FC236}">
                <a16:creationId xmlns:a16="http://schemas.microsoft.com/office/drawing/2014/main" id="{04C5B98E-7D4F-5D2A-0A21-A92EC4C3F255}"/>
              </a:ext>
            </a:extLst>
          </p:cNvPr>
          <p:cNvSpPr/>
          <p:nvPr/>
        </p:nvSpPr>
        <p:spPr>
          <a:xfrm>
            <a:off x="3009713" y="3888985"/>
            <a:ext cx="1088862" cy="72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a:cs typeface="Calibri"/>
              </a:rPr>
              <a:t>LTC</a:t>
            </a:r>
          </a:p>
        </p:txBody>
      </p:sp>
      <p:sp>
        <p:nvSpPr>
          <p:cNvPr id="6" name="Rectangle: Rounded Corners 5">
            <a:extLst>
              <a:ext uri="{FF2B5EF4-FFF2-40B4-BE49-F238E27FC236}">
                <a16:creationId xmlns:a16="http://schemas.microsoft.com/office/drawing/2014/main" id="{00BD733B-67A7-72B7-DE7B-E22A27338922}"/>
              </a:ext>
            </a:extLst>
          </p:cNvPr>
          <p:cNvSpPr/>
          <p:nvPr/>
        </p:nvSpPr>
        <p:spPr>
          <a:xfrm>
            <a:off x="4268468" y="3888985"/>
            <a:ext cx="1251033" cy="72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a:cs typeface="Calibri"/>
              </a:rPr>
              <a:t>Learning Designers</a:t>
            </a:r>
          </a:p>
        </p:txBody>
      </p:sp>
      <p:sp>
        <p:nvSpPr>
          <p:cNvPr id="7" name="Rectangle: Rounded Corners 6">
            <a:extLst>
              <a:ext uri="{FF2B5EF4-FFF2-40B4-BE49-F238E27FC236}">
                <a16:creationId xmlns:a16="http://schemas.microsoft.com/office/drawing/2014/main" id="{4E82101D-D5C1-5F97-C9A2-C1F7BE06B21D}"/>
              </a:ext>
            </a:extLst>
          </p:cNvPr>
          <p:cNvSpPr/>
          <p:nvPr/>
        </p:nvSpPr>
        <p:spPr>
          <a:xfrm>
            <a:off x="5688947" y="3888985"/>
            <a:ext cx="1251033" cy="72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a:cs typeface="Calibri"/>
              </a:rPr>
              <a:t>Accessibility</a:t>
            </a:r>
            <a:r>
              <a:rPr lang="en-US" sz="1013" dirty="0">
                <a:cs typeface="Calibri"/>
              </a:rPr>
              <a:t>/</a:t>
            </a:r>
          </a:p>
          <a:p>
            <a:pPr algn="ctr"/>
            <a:r>
              <a:rPr lang="en-US" sz="1400" dirty="0">
                <a:cs typeface="Calibri"/>
              </a:rPr>
              <a:t>Disability</a:t>
            </a:r>
            <a:r>
              <a:rPr lang="en-US" sz="1013" dirty="0">
                <a:cs typeface="Calibri"/>
              </a:rPr>
              <a:t> </a:t>
            </a:r>
            <a:r>
              <a:rPr lang="en-US" sz="1400" dirty="0">
                <a:cs typeface="Calibri"/>
              </a:rPr>
              <a:t>User Groups</a:t>
            </a:r>
          </a:p>
        </p:txBody>
      </p:sp>
      <p:sp>
        <p:nvSpPr>
          <p:cNvPr id="8" name="Rectangle: Rounded Corners 7">
            <a:extLst>
              <a:ext uri="{FF2B5EF4-FFF2-40B4-BE49-F238E27FC236}">
                <a16:creationId xmlns:a16="http://schemas.microsoft.com/office/drawing/2014/main" id="{924A8D85-1BB7-5CE2-B33D-232F0D3AD667}"/>
              </a:ext>
            </a:extLst>
          </p:cNvPr>
          <p:cNvSpPr/>
          <p:nvPr/>
        </p:nvSpPr>
        <p:spPr>
          <a:xfrm>
            <a:off x="7094596" y="3888985"/>
            <a:ext cx="1374592" cy="726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a:cs typeface="Calibri"/>
              </a:rPr>
              <a:t>LMS Admins</a:t>
            </a:r>
          </a:p>
        </p:txBody>
      </p:sp>
      <p:sp>
        <p:nvSpPr>
          <p:cNvPr id="9" name="Rectangle: Rounded Corners 8">
            <a:extLst>
              <a:ext uri="{FF2B5EF4-FFF2-40B4-BE49-F238E27FC236}">
                <a16:creationId xmlns:a16="http://schemas.microsoft.com/office/drawing/2014/main" id="{C81639F7-3C94-3989-FC6F-DC787B950B6D}"/>
              </a:ext>
            </a:extLst>
          </p:cNvPr>
          <p:cNvSpPr/>
          <p:nvPr/>
        </p:nvSpPr>
        <p:spPr>
          <a:xfrm>
            <a:off x="3774233" y="2504286"/>
            <a:ext cx="2007831" cy="7262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a:cs typeface="Calibri"/>
              </a:rPr>
              <a:t>Change Advisory Board</a:t>
            </a:r>
          </a:p>
        </p:txBody>
      </p:sp>
      <p:sp>
        <p:nvSpPr>
          <p:cNvPr id="10" name="Rectangle: Rounded Corners 9">
            <a:extLst>
              <a:ext uri="{FF2B5EF4-FFF2-40B4-BE49-F238E27FC236}">
                <a16:creationId xmlns:a16="http://schemas.microsoft.com/office/drawing/2014/main" id="{6882A3F7-B289-F6A0-6A1E-35F93B7C6D32}"/>
              </a:ext>
            </a:extLst>
          </p:cNvPr>
          <p:cNvSpPr/>
          <p:nvPr/>
        </p:nvSpPr>
        <p:spPr>
          <a:xfrm>
            <a:off x="3774233" y="1240628"/>
            <a:ext cx="1949913" cy="7262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a:cs typeface="Calibri"/>
              </a:rPr>
              <a:t>Steering Committee (VP Council)</a:t>
            </a:r>
            <a:endParaRPr lang="en-US" sz="1400" dirty="0"/>
          </a:p>
        </p:txBody>
      </p:sp>
      <p:sp>
        <p:nvSpPr>
          <p:cNvPr id="13" name="TextBox 12">
            <a:extLst>
              <a:ext uri="{FF2B5EF4-FFF2-40B4-BE49-F238E27FC236}">
                <a16:creationId xmlns:a16="http://schemas.microsoft.com/office/drawing/2014/main" id="{C7251EA4-6DEC-4BD0-816C-C2B566EEAA7B}"/>
              </a:ext>
            </a:extLst>
          </p:cNvPr>
          <p:cNvSpPr txBox="1"/>
          <p:nvPr/>
        </p:nvSpPr>
        <p:spPr>
          <a:xfrm>
            <a:off x="428196" y="3885363"/>
            <a:ext cx="1374592"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400" dirty="0">
                <a:cs typeface="Calibri"/>
              </a:rPr>
              <a:t>Communities</a:t>
            </a:r>
            <a:br>
              <a:rPr lang="en-US" sz="1400" dirty="0">
                <a:cs typeface="Calibri"/>
              </a:rPr>
            </a:br>
            <a:r>
              <a:rPr lang="en-US" sz="1400" dirty="0">
                <a:cs typeface="Calibri"/>
              </a:rPr>
              <a:t>of Practice</a:t>
            </a:r>
          </a:p>
        </p:txBody>
      </p:sp>
      <p:cxnSp>
        <p:nvCxnSpPr>
          <p:cNvPr id="15" name="Straight Arrow Connector 14">
            <a:extLst>
              <a:ext uri="{FF2B5EF4-FFF2-40B4-BE49-F238E27FC236}">
                <a16:creationId xmlns:a16="http://schemas.microsoft.com/office/drawing/2014/main" id="{3C1AFC65-B4A1-A79D-65FE-B9E524260BA5}"/>
              </a:ext>
            </a:extLst>
          </p:cNvPr>
          <p:cNvCxnSpPr/>
          <p:nvPr/>
        </p:nvCxnSpPr>
        <p:spPr>
          <a:xfrm flipV="1">
            <a:off x="2266189" y="2920362"/>
            <a:ext cx="1494289" cy="968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58AFFD0-A7DB-C218-7B43-073E47085826}"/>
              </a:ext>
            </a:extLst>
          </p:cNvPr>
          <p:cNvCxnSpPr>
            <a:cxnSpLocks/>
          </p:cNvCxnSpPr>
          <p:nvPr/>
        </p:nvCxnSpPr>
        <p:spPr>
          <a:xfrm flipH="1" flipV="1">
            <a:off x="5752864" y="3239908"/>
            <a:ext cx="517403" cy="634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BAB6074-C9AB-5009-CE63-4096C6DAD388}"/>
              </a:ext>
            </a:extLst>
          </p:cNvPr>
          <p:cNvCxnSpPr>
            <a:cxnSpLocks/>
          </p:cNvCxnSpPr>
          <p:nvPr/>
        </p:nvCxnSpPr>
        <p:spPr>
          <a:xfrm flipH="1" flipV="1">
            <a:off x="4818451" y="3268958"/>
            <a:ext cx="3861" cy="60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FB9A53-A183-4B67-C7F2-80BC591C7198}"/>
              </a:ext>
            </a:extLst>
          </p:cNvPr>
          <p:cNvCxnSpPr>
            <a:cxnSpLocks/>
          </p:cNvCxnSpPr>
          <p:nvPr/>
        </p:nvCxnSpPr>
        <p:spPr>
          <a:xfrm flipV="1">
            <a:off x="3536528" y="3283483"/>
            <a:ext cx="474929" cy="58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01F7F9C-C1B9-FDF0-9EE7-4BAD311697CF}"/>
              </a:ext>
            </a:extLst>
          </p:cNvPr>
          <p:cNvCxnSpPr>
            <a:cxnSpLocks/>
          </p:cNvCxnSpPr>
          <p:nvPr/>
        </p:nvCxnSpPr>
        <p:spPr>
          <a:xfrm flipH="1" flipV="1">
            <a:off x="5837811" y="2876788"/>
            <a:ext cx="1780019" cy="1007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7291F8F-3A19-5818-E86A-9A3800E5F67A}"/>
              </a:ext>
            </a:extLst>
          </p:cNvPr>
          <p:cNvCxnSpPr>
            <a:cxnSpLocks/>
          </p:cNvCxnSpPr>
          <p:nvPr/>
        </p:nvCxnSpPr>
        <p:spPr>
          <a:xfrm flipH="1" flipV="1">
            <a:off x="4764394" y="1990775"/>
            <a:ext cx="3861" cy="474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D52C9AC-84D2-410E-8F3B-C43F52EF7F4F}"/>
              </a:ext>
            </a:extLst>
          </p:cNvPr>
          <p:cNvSpPr/>
          <p:nvPr/>
        </p:nvSpPr>
        <p:spPr>
          <a:xfrm>
            <a:off x="6294051" y="1240628"/>
            <a:ext cx="1949913" cy="7262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a:cs typeface="Calibri"/>
              </a:rPr>
              <a:t>CCCS Vice Chancellor Academic &amp; Student Affairs</a:t>
            </a:r>
          </a:p>
        </p:txBody>
      </p:sp>
      <p:cxnSp>
        <p:nvCxnSpPr>
          <p:cNvPr id="11" name="Straight Arrow Connector 10">
            <a:extLst>
              <a:ext uri="{FF2B5EF4-FFF2-40B4-BE49-F238E27FC236}">
                <a16:creationId xmlns:a16="http://schemas.microsoft.com/office/drawing/2014/main" id="{8331A42B-395E-5230-FC9E-66168A9F6359}"/>
              </a:ext>
            </a:extLst>
          </p:cNvPr>
          <p:cNvCxnSpPr>
            <a:cxnSpLocks/>
          </p:cNvCxnSpPr>
          <p:nvPr/>
        </p:nvCxnSpPr>
        <p:spPr>
          <a:xfrm flipV="1">
            <a:off x="5733558" y="1566348"/>
            <a:ext cx="541472" cy="10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80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8B2-5086-C8A3-5A97-82EDC11FAFF8}"/>
              </a:ext>
            </a:extLst>
          </p:cNvPr>
          <p:cNvSpPr>
            <a:spLocks noGrp="1"/>
          </p:cNvSpPr>
          <p:nvPr>
            <p:ph type="title"/>
          </p:nvPr>
        </p:nvSpPr>
        <p:spPr/>
        <p:txBody>
          <a:bodyPr/>
          <a:lstStyle/>
          <a:p>
            <a:r>
              <a:rPr lang="en-US"/>
              <a:t>What's the Change Advisory Board?</a:t>
            </a:r>
          </a:p>
        </p:txBody>
      </p:sp>
      <p:sp>
        <p:nvSpPr>
          <p:cNvPr id="3" name="Content Placeholder 2">
            <a:extLst>
              <a:ext uri="{FF2B5EF4-FFF2-40B4-BE49-F238E27FC236}">
                <a16:creationId xmlns:a16="http://schemas.microsoft.com/office/drawing/2014/main" id="{28C66544-EB08-6672-2DAB-F0DCE995D44E}"/>
              </a:ext>
            </a:extLst>
          </p:cNvPr>
          <p:cNvSpPr>
            <a:spLocks noGrp="1"/>
          </p:cNvSpPr>
          <p:nvPr>
            <p:ph idx="1"/>
          </p:nvPr>
        </p:nvSpPr>
        <p:spPr/>
        <p:txBody>
          <a:bodyPr/>
          <a:lstStyle/>
          <a:p>
            <a:r>
              <a:rPr lang="en-US"/>
              <a:t>The Change Advisory Board (CAB) is a </a:t>
            </a:r>
          </a:p>
          <a:p>
            <a:pPr lvl="1"/>
            <a:r>
              <a:rPr lang="en-US"/>
              <a:t>17-member decision-making body </a:t>
            </a:r>
          </a:p>
          <a:p>
            <a:pPr lvl="1"/>
            <a:r>
              <a:rPr lang="en-US"/>
              <a:t>Assesses and approves proposed LMS (a.k.a. D2L) changes within their authority</a:t>
            </a:r>
          </a:p>
          <a:p>
            <a:pPr lvl="1"/>
            <a:r>
              <a:rPr lang="en-US"/>
              <a:t>Includes representatives from the colleges and CCCS </a:t>
            </a:r>
          </a:p>
        </p:txBody>
      </p:sp>
    </p:spTree>
    <p:extLst>
      <p:ext uri="{BB962C8B-B14F-4D97-AF65-F5344CB8AC3E}">
        <p14:creationId xmlns:p14="http://schemas.microsoft.com/office/powerpoint/2010/main" val="405025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4" name="Group 5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381628"/>
            <a:ext cx="3913467" cy="4679746"/>
            <a:chOff x="-19221" y="251144"/>
            <a:chExt cx="5217958" cy="6239661"/>
          </a:xfrm>
        </p:grpSpPr>
        <p:sp>
          <p:nvSpPr>
            <p:cNvPr id="55" name="Freeform: Shape 5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3EC1EE3-A3A2-0F2F-F4B8-557EFF5BC611}"/>
              </a:ext>
            </a:extLst>
          </p:cNvPr>
          <p:cNvSpPr>
            <a:spLocks noGrp="1"/>
          </p:cNvSpPr>
          <p:nvPr>
            <p:ph type="title"/>
          </p:nvPr>
        </p:nvSpPr>
        <p:spPr>
          <a:xfrm>
            <a:off x="817166" y="801630"/>
            <a:ext cx="2891790" cy="3278981"/>
          </a:xfrm>
        </p:spPr>
        <p:txBody>
          <a:bodyPr>
            <a:normAutofit/>
          </a:bodyPr>
          <a:lstStyle/>
          <a:p>
            <a:r>
              <a:rPr lang="en-US" sz="2700" dirty="0">
                <a:solidFill>
                  <a:schemeClr val="tx2"/>
                </a:solidFill>
              </a:rPr>
              <a:t>Change </a:t>
            </a:r>
            <a:br>
              <a:rPr lang="en-US" sz="2700" dirty="0">
                <a:solidFill>
                  <a:schemeClr val="tx2"/>
                </a:solidFill>
              </a:rPr>
            </a:br>
            <a:r>
              <a:rPr lang="en-US" sz="2700" dirty="0">
                <a:solidFill>
                  <a:schemeClr val="tx2"/>
                </a:solidFill>
              </a:rPr>
              <a:t>Advisory </a:t>
            </a:r>
            <a:br>
              <a:rPr lang="en-US" sz="2700" dirty="0">
                <a:solidFill>
                  <a:schemeClr val="tx2"/>
                </a:solidFill>
              </a:rPr>
            </a:br>
            <a:r>
              <a:rPr lang="en-US" sz="2700" dirty="0">
                <a:solidFill>
                  <a:schemeClr val="tx2"/>
                </a:solidFill>
              </a:rPr>
              <a:t>Board </a:t>
            </a:r>
            <a:br>
              <a:rPr lang="en-US" sz="2700" dirty="0">
                <a:solidFill>
                  <a:schemeClr val="tx2"/>
                </a:solidFill>
              </a:rPr>
            </a:br>
            <a:r>
              <a:rPr lang="en-US" sz="2700" dirty="0">
                <a:solidFill>
                  <a:schemeClr val="tx2"/>
                </a:solidFill>
              </a:rPr>
              <a:t>(CAB) </a:t>
            </a:r>
            <a:br>
              <a:rPr lang="en-US" sz="2700" dirty="0">
                <a:solidFill>
                  <a:schemeClr val="tx2"/>
                </a:solidFill>
              </a:rPr>
            </a:br>
            <a:r>
              <a:rPr lang="en-US" sz="2700" dirty="0">
                <a:solidFill>
                  <a:schemeClr val="tx2"/>
                </a:solidFill>
              </a:rPr>
              <a:t>Members</a:t>
            </a:r>
          </a:p>
        </p:txBody>
      </p:sp>
      <p:sp>
        <p:nvSpPr>
          <p:cNvPr id="3" name="Content Placeholder 2">
            <a:extLst>
              <a:ext uri="{FF2B5EF4-FFF2-40B4-BE49-F238E27FC236}">
                <a16:creationId xmlns:a16="http://schemas.microsoft.com/office/drawing/2014/main" id="{D4575540-25DF-9165-DF5D-D5ADF4CD39C2}"/>
              </a:ext>
            </a:extLst>
          </p:cNvPr>
          <p:cNvSpPr>
            <a:spLocks noGrp="1"/>
          </p:cNvSpPr>
          <p:nvPr>
            <p:ph idx="1"/>
          </p:nvPr>
        </p:nvSpPr>
        <p:spPr>
          <a:xfrm>
            <a:off x="4161177" y="486370"/>
            <a:ext cx="4715269" cy="4170760"/>
          </a:xfrm>
        </p:spPr>
        <p:txBody>
          <a:bodyPr anchor="ctr">
            <a:normAutofit fontScale="55000" lnSpcReduction="20000"/>
          </a:bodyPr>
          <a:lstStyle/>
          <a:p>
            <a:pPr marL="0" indent="0">
              <a:lnSpc>
                <a:spcPct val="90000"/>
              </a:lnSpc>
              <a:buNone/>
            </a:pPr>
            <a:r>
              <a:rPr lang="en-US" sz="1600" b="1" dirty="0">
                <a:solidFill>
                  <a:schemeClr val="tx2"/>
                </a:solidFill>
              </a:rPr>
              <a:t>College eLearning Director and/or Dean: 1 rural and 1 metro (1 co-chair)</a:t>
            </a:r>
          </a:p>
          <a:p>
            <a:pPr marL="342900" lvl="1" indent="0">
              <a:lnSpc>
                <a:spcPct val="90000"/>
              </a:lnSpc>
              <a:buNone/>
            </a:pPr>
            <a:r>
              <a:rPr lang="en-US" sz="1600" dirty="0">
                <a:solidFill>
                  <a:schemeClr val="tx2"/>
                </a:solidFill>
              </a:rPr>
              <a:t>Nick Swails (CNCC), Jon Johnson (RRCC)</a:t>
            </a:r>
          </a:p>
          <a:p>
            <a:pPr marL="0" indent="0">
              <a:lnSpc>
                <a:spcPct val="90000"/>
              </a:lnSpc>
              <a:buNone/>
            </a:pPr>
            <a:r>
              <a:rPr lang="en-US" sz="1600" b="1" dirty="0">
                <a:solidFill>
                  <a:schemeClr val="tx2"/>
                </a:solidFill>
              </a:rPr>
              <a:t>Director of Academic Technology (co-chair)</a:t>
            </a:r>
          </a:p>
          <a:p>
            <a:pPr marL="342900" lvl="1" indent="0">
              <a:lnSpc>
                <a:spcPct val="90000"/>
              </a:lnSpc>
              <a:buNone/>
            </a:pPr>
            <a:r>
              <a:rPr lang="en-US" sz="1600" dirty="0">
                <a:solidFill>
                  <a:schemeClr val="tx2"/>
                </a:solidFill>
              </a:rPr>
              <a:t>Frank Vazquez (CCCS)</a:t>
            </a:r>
          </a:p>
          <a:p>
            <a:pPr marL="0" indent="0">
              <a:lnSpc>
                <a:spcPct val="90000"/>
              </a:lnSpc>
              <a:buNone/>
            </a:pPr>
            <a:r>
              <a:rPr lang="en-US" sz="1600" b="1" dirty="0">
                <a:solidFill>
                  <a:schemeClr val="tx2"/>
                </a:solidFill>
              </a:rPr>
              <a:t>LMS Administrator: 1 rural, 1 metro and 1 CCCS</a:t>
            </a:r>
          </a:p>
          <a:p>
            <a:pPr marL="342900" lvl="1" indent="0">
              <a:lnSpc>
                <a:spcPct val="90000"/>
              </a:lnSpc>
              <a:buNone/>
            </a:pPr>
            <a:r>
              <a:rPr lang="en-US" sz="1600" dirty="0">
                <a:solidFill>
                  <a:schemeClr val="tx2"/>
                </a:solidFill>
              </a:rPr>
              <a:t>Kristin Rivedal (CCCS), Lee Christopher (ACC), Meagan Hotchkiss-Trejo (OC)</a:t>
            </a:r>
          </a:p>
          <a:p>
            <a:pPr marL="0" indent="0">
              <a:lnSpc>
                <a:spcPct val="90000"/>
              </a:lnSpc>
              <a:buNone/>
            </a:pPr>
            <a:r>
              <a:rPr lang="en-US" sz="1600" b="1" dirty="0">
                <a:solidFill>
                  <a:schemeClr val="tx2"/>
                </a:solidFill>
              </a:rPr>
              <a:t>Learning Designer: 1 college and 1 CCCS</a:t>
            </a:r>
          </a:p>
          <a:p>
            <a:pPr marL="342900" lvl="1" indent="0">
              <a:lnSpc>
                <a:spcPct val="90000"/>
              </a:lnSpc>
              <a:buNone/>
            </a:pPr>
            <a:r>
              <a:rPr lang="en-US" sz="1600" dirty="0">
                <a:solidFill>
                  <a:schemeClr val="tx2"/>
                </a:solidFill>
              </a:rPr>
              <a:t>Stephanie Wickman (FRCC), Amanda Hardman (CCCS)  </a:t>
            </a:r>
          </a:p>
          <a:p>
            <a:pPr marL="0" indent="0">
              <a:lnSpc>
                <a:spcPct val="90000"/>
              </a:lnSpc>
              <a:buNone/>
            </a:pPr>
            <a:r>
              <a:rPr lang="en-US" sz="1600" b="1" dirty="0">
                <a:solidFill>
                  <a:schemeClr val="tx2"/>
                </a:solidFill>
              </a:rPr>
              <a:t>Faculty: 1 SFAC, 1 SIAC, 1 OFIAC</a:t>
            </a:r>
          </a:p>
          <a:p>
            <a:pPr marL="342900" lvl="1" indent="0">
              <a:lnSpc>
                <a:spcPct val="90000"/>
              </a:lnSpc>
              <a:buNone/>
            </a:pPr>
            <a:r>
              <a:rPr lang="en-US" sz="1600" dirty="0">
                <a:solidFill>
                  <a:schemeClr val="tx2"/>
                </a:solidFill>
              </a:rPr>
              <a:t>State Faculty Advisory Committee (SFAC): Paul Boone (TSC) </a:t>
            </a:r>
          </a:p>
          <a:p>
            <a:pPr marL="342900" lvl="1" indent="0">
              <a:lnSpc>
                <a:spcPct val="90000"/>
              </a:lnSpc>
              <a:buNone/>
            </a:pPr>
            <a:r>
              <a:rPr lang="en-US" sz="1600" dirty="0">
                <a:solidFill>
                  <a:schemeClr val="tx2"/>
                </a:solidFill>
              </a:rPr>
              <a:t>State Instructor Advisory Committee (SIAC): TBD</a:t>
            </a:r>
          </a:p>
          <a:p>
            <a:pPr marL="342900" lvl="1" indent="0">
              <a:lnSpc>
                <a:spcPct val="90000"/>
              </a:lnSpc>
              <a:buNone/>
            </a:pPr>
            <a:r>
              <a:rPr lang="en-US" sz="1600" dirty="0">
                <a:solidFill>
                  <a:schemeClr val="tx2"/>
                </a:solidFill>
              </a:rPr>
              <a:t>Online Faculty and Instructor Advisory Committee (OFIAC): Ashley Etchart (RRCC)</a:t>
            </a:r>
          </a:p>
          <a:p>
            <a:pPr marL="0" indent="0">
              <a:lnSpc>
                <a:spcPct val="90000"/>
              </a:lnSpc>
              <a:buNone/>
            </a:pPr>
            <a:r>
              <a:rPr lang="en-US" sz="1600" b="1" dirty="0">
                <a:solidFill>
                  <a:schemeClr val="tx2"/>
                </a:solidFill>
              </a:rPr>
              <a:t>Accessibility Specialist</a:t>
            </a:r>
          </a:p>
          <a:p>
            <a:pPr marL="342900" lvl="1" indent="0">
              <a:lnSpc>
                <a:spcPct val="90000"/>
              </a:lnSpc>
              <a:buNone/>
            </a:pPr>
            <a:r>
              <a:rPr lang="en-US" sz="1600" dirty="0">
                <a:solidFill>
                  <a:schemeClr val="tx2"/>
                </a:solidFill>
              </a:rPr>
              <a:t>Jennifer Maxwell (CCD)</a:t>
            </a:r>
          </a:p>
          <a:p>
            <a:pPr marL="0" indent="0">
              <a:lnSpc>
                <a:spcPct val="90000"/>
              </a:lnSpc>
              <a:buNone/>
            </a:pPr>
            <a:r>
              <a:rPr lang="en-US" sz="1600" b="1" dirty="0">
                <a:solidFill>
                  <a:schemeClr val="tx2"/>
                </a:solidFill>
              </a:rPr>
              <a:t>Student Affairs: 1 college and 1 CCCS </a:t>
            </a:r>
          </a:p>
          <a:p>
            <a:pPr marL="342900" lvl="1" indent="0">
              <a:lnSpc>
                <a:spcPct val="90000"/>
              </a:lnSpc>
              <a:buNone/>
            </a:pPr>
            <a:r>
              <a:rPr lang="en-US" sz="1600" dirty="0">
                <a:solidFill>
                  <a:schemeClr val="tx2"/>
                </a:solidFill>
              </a:rPr>
              <a:t>Lisa Brown-Roberts (CCCS), Mark Nelson (ACC)</a:t>
            </a:r>
          </a:p>
          <a:p>
            <a:pPr marL="0" indent="0">
              <a:lnSpc>
                <a:spcPct val="90000"/>
              </a:lnSpc>
              <a:buNone/>
            </a:pPr>
            <a:r>
              <a:rPr lang="en-US" sz="1600" b="1" dirty="0">
                <a:solidFill>
                  <a:schemeClr val="tx2"/>
                </a:solidFill>
              </a:rPr>
              <a:t>Dean</a:t>
            </a:r>
          </a:p>
          <a:p>
            <a:pPr marL="342900" lvl="1" indent="0">
              <a:lnSpc>
                <a:spcPct val="90000"/>
              </a:lnSpc>
              <a:buNone/>
            </a:pPr>
            <a:r>
              <a:rPr lang="en-US" sz="1600" dirty="0">
                <a:solidFill>
                  <a:schemeClr val="tx2"/>
                </a:solidFill>
              </a:rPr>
              <a:t>Jennifer Dale (CCA)</a:t>
            </a:r>
          </a:p>
          <a:p>
            <a:pPr marL="0" indent="0">
              <a:lnSpc>
                <a:spcPct val="90000"/>
              </a:lnSpc>
              <a:buNone/>
            </a:pPr>
            <a:r>
              <a:rPr lang="en-US" sz="1600" b="1" dirty="0">
                <a:solidFill>
                  <a:schemeClr val="tx2"/>
                </a:solidFill>
              </a:rPr>
              <a:t>Associate Vice Chancellor of CCCOnline (non-voting member)</a:t>
            </a:r>
          </a:p>
          <a:p>
            <a:pPr marL="342900" lvl="1" indent="0">
              <a:lnSpc>
                <a:spcPct val="90000"/>
              </a:lnSpc>
              <a:buNone/>
            </a:pPr>
            <a:r>
              <a:rPr lang="en-US" sz="1600" dirty="0">
                <a:solidFill>
                  <a:schemeClr val="tx2"/>
                </a:solidFill>
              </a:rPr>
              <a:t>Tina Parscal (CCCS)</a:t>
            </a:r>
            <a:endParaRPr lang="en-US" sz="600" dirty="0">
              <a:solidFill>
                <a:schemeClr val="tx2"/>
              </a:solidFill>
            </a:endParaRPr>
          </a:p>
        </p:txBody>
      </p:sp>
    </p:spTree>
    <p:extLst>
      <p:ext uri="{BB962C8B-B14F-4D97-AF65-F5344CB8AC3E}">
        <p14:creationId xmlns:p14="http://schemas.microsoft.com/office/powerpoint/2010/main" val="216762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6FB8-8BC7-EBAB-5926-1515C27DED65}"/>
              </a:ext>
            </a:extLst>
          </p:cNvPr>
          <p:cNvSpPr>
            <a:spLocks noGrp="1"/>
          </p:cNvSpPr>
          <p:nvPr>
            <p:ph type="title"/>
          </p:nvPr>
        </p:nvSpPr>
        <p:spPr/>
        <p:txBody>
          <a:bodyPr/>
          <a:lstStyle/>
          <a:p>
            <a:r>
              <a:rPr lang="en-US"/>
              <a:t>Examples of CAB Decisions</a:t>
            </a:r>
          </a:p>
        </p:txBody>
      </p:sp>
      <p:sp>
        <p:nvSpPr>
          <p:cNvPr id="3" name="Content Placeholder 2">
            <a:extLst>
              <a:ext uri="{FF2B5EF4-FFF2-40B4-BE49-F238E27FC236}">
                <a16:creationId xmlns:a16="http://schemas.microsoft.com/office/drawing/2014/main" id="{D42510AB-E220-F4B9-BE9D-A5CFCA72EF1E}"/>
              </a:ext>
            </a:extLst>
          </p:cNvPr>
          <p:cNvSpPr>
            <a:spLocks noGrp="1"/>
          </p:cNvSpPr>
          <p:nvPr>
            <p:ph idx="1"/>
          </p:nvPr>
        </p:nvSpPr>
        <p:spPr/>
        <p:txBody>
          <a:bodyPr/>
          <a:lstStyle/>
          <a:p>
            <a:r>
              <a:rPr lang="en-US" dirty="0"/>
              <a:t>When to enable the new Quiz experience?</a:t>
            </a:r>
          </a:p>
          <a:p>
            <a:r>
              <a:rPr lang="en-US" dirty="0"/>
              <a:t>Default number of content items displayed when initially assessing a content area (default is 20)</a:t>
            </a:r>
          </a:p>
          <a:p>
            <a:r>
              <a:rPr lang="en-US" dirty="0"/>
              <a:t>Instructors would like to see their own progress in Class Progress</a:t>
            </a:r>
          </a:p>
        </p:txBody>
      </p:sp>
    </p:spTree>
    <p:extLst>
      <p:ext uri="{BB962C8B-B14F-4D97-AF65-F5344CB8AC3E}">
        <p14:creationId xmlns:p14="http://schemas.microsoft.com/office/powerpoint/2010/main" val="44366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6D7F-B0F0-744C-FC03-8E75E8616A49}"/>
              </a:ext>
            </a:extLst>
          </p:cNvPr>
          <p:cNvSpPr>
            <a:spLocks noGrp="1"/>
          </p:cNvSpPr>
          <p:nvPr>
            <p:ph type="title"/>
          </p:nvPr>
        </p:nvSpPr>
        <p:spPr/>
        <p:txBody>
          <a:bodyPr/>
          <a:lstStyle/>
          <a:p>
            <a:r>
              <a:rPr lang="en-US"/>
              <a:t>New LMS Support Model</a:t>
            </a:r>
          </a:p>
        </p:txBody>
      </p:sp>
      <p:sp>
        <p:nvSpPr>
          <p:cNvPr id="3" name="Content Placeholder 2">
            <a:extLst>
              <a:ext uri="{FF2B5EF4-FFF2-40B4-BE49-F238E27FC236}">
                <a16:creationId xmlns:a16="http://schemas.microsoft.com/office/drawing/2014/main" id="{F41F031F-603F-5EC7-51D6-1A5C74306961}"/>
              </a:ext>
            </a:extLst>
          </p:cNvPr>
          <p:cNvSpPr>
            <a:spLocks noGrp="1"/>
          </p:cNvSpPr>
          <p:nvPr>
            <p:ph idx="1"/>
          </p:nvPr>
        </p:nvSpPr>
        <p:spPr/>
        <p:txBody>
          <a:bodyPr/>
          <a:lstStyle/>
          <a:p>
            <a:r>
              <a:rPr lang="en-US" dirty="0"/>
              <a:t>All students contact the 24x7 Support Desk for D2L-related issues</a:t>
            </a:r>
          </a:p>
          <a:p>
            <a:pPr lvl="1"/>
            <a:r>
              <a:rPr lang="en-US" dirty="0"/>
              <a:t>Provides a consistent support experience for students</a:t>
            </a:r>
          </a:p>
          <a:p>
            <a:r>
              <a:rPr lang="en-US" dirty="0"/>
              <a:t>Extended hours for Tier 2 support now available to faculty and students via the 24 x 7 Support Desk:</a:t>
            </a:r>
          </a:p>
          <a:p>
            <a:pPr lvl="1"/>
            <a:r>
              <a:rPr lang="en-US" dirty="0"/>
              <a:t>Monday through Friday, 5 pm – 9 pm</a:t>
            </a:r>
          </a:p>
          <a:p>
            <a:pPr lvl="1"/>
            <a:r>
              <a:rPr lang="en-US" dirty="0"/>
              <a:t>Weekends, 8 am – 5 pm</a:t>
            </a:r>
          </a:p>
          <a:p>
            <a:r>
              <a:rPr lang="en-US" dirty="0"/>
              <a:t>Faculty continue to work with college Learning Technology departments on how to best get assistance</a:t>
            </a:r>
          </a:p>
          <a:p>
            <a:endParaRPr lang="en-US" dirty="0"/>
          </a:p>
        </p:txBody>
      </p:sp>
    </p:spTree>
    <p:extLst>
      <p:ext uri="{BB962C8B-B14F-4D97-AF65-F5344CB8AC3E}">
        <p14:creationId xmlns:p14="http://schemas.microsoft.com/office/powerpoint/2010/main" val="387858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2AE8-91C5-2421-F31A-009C2849A281}"/>
              </a:ext>
            </a:extLst>
          </p:cNvPr>
          <p:cNvSpPr>
            <a:spLocks noGrp="1"/>
          </p:cNvSpPr>
          <p:nvPr>
            <p:ph type="title"/>
          </p:nvPr>
        </p:nvSpPr>
        <p:spPr/>
        <p:txBody>
          <a:bodyPr/>
          <a:lstStyle/>
          <a:p>
            <a:r>
              <a:rPr lang="en-US"/>
              <a:t>Other Learning Technology Recommendations</a:t>
            </a:r>
          </a:p>
        </p:txBody>
      </p:sp>
      <p:sp>
        <p:nvSpPr>
          <p:cNvPr id="3" name="Content Placeholder 2">
            <a:extLst>
              <a:ext uri="{FF2B5EF4-FFF2-40B4-BE49-F238E27FC236}">
                <a16:creationId xmlns:a16="http://schemas.microsoft.com/office/drawing/2014/main" id="{1563B77C-D685-A3B8-7C49-549D0F84CA6F}"/>
              </a:ext>
            </a:extLst>
          </p:cNvPr>
          <p:cNvSpPr>
            <a:spLocks noGrp="1"/>
          </p:cNvSpPr>
          <p:nvPr>
            <p:ph idx="1"/>
          </p:nvPr>
        </p:nvSpPr>
        <p:spPr>
          <a:xfrm>
            <a:off x="628649" y="1098698"/>
            <a:ext cx="8376295" cy="3534025"/>
          </a:xfrm>
        </p:spPr>
        <p:txBody>
          <a:bodyPr/>
          <a:lstStyle/>
          <a:p>
            <a:r>
              <a:rPr lang="en-US" dirty="0"/>
              <a:t>A system-wide Zoom license</a:t>
            </a:r>
          </a:p>
          <a:p>
            <a:pPr lvl="1"/>
            <a:r>
              <a:rPr lang="en-US" dirty="0"/>
              <a:t>Equity, giving all instructors access to Zoom</a:t>
            </a:r>
          </a:p>
          <a:p>
            <a:pPr lvl="1"/>
            <a:r>
              <a:rPr lang="en-US" dirty="0"/>
              <a:t>Better learning experience for students when instructors use familiar tool</a:t>
            </a:r>
          </a:p>
          <a:p>
            <a:r>
              <a:rPr lang="en-US" dirty="0" err="1"/>
              <a:t>ReadSpeaker</a:t>
            </a:r>
            <a:endParaRPr lang="en-US" dirty="0"/>
          </a:p>
          <a:p>
            <a:pPr lvl="1"/>
            <a:r>
              <a:rPr lang="en-US" dirty="0"/>
              <a:t>Contributes to accessibility and universal design at each college</a:t>
            </a:r>
          </a:p>
          <a:p>
            <a:pPr lvl="1"/>
            <a:r>
              <a:rPr lang="en-US" dirty="0"/>
              <a:t>An essential tool for Hispanic serving colleges</a:t>
            </a:r>
          </a:p>
          <a:p>
            <a:pPr lvl="1"/>
            <a:endParaRPr lang="en-US" dirty="0"/>
          </a:p>
        </p:txBody>
      </p:sp>
    </p:spTree>
    <p:extLst>
      <p:ext uri="{BB962C8B-B14F-4D97-AF65-F5344CB8AC3E}">
        <p14:creationId xmlns:p14="http://schemas.microsoft.com/office/powerpoint/2010/main" val="1482499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5B9F9A4C8B345BC5D7DF51D048CEE" ma:contentTypeVersion="11" ma:contentTypeDescription="Create a new document." ma:contentTypeScope="" ma:versionID="3c7a3cd503e84f2c0e0fe44c01825831">
  <xsd:schema xmlns:xsd="http://www.w3.org/2001/XMLSchema" xmlns:xs="http://www.w3.org/2001/XMLSchema" xmlns:p="http://schemas.microsoft.com/office/2006/metadata/properties" xmlns:ns2="9ab936e1-5038-4400-9cb6-ccddf211baf2" xmlns:ns3="4fad15b3-6818-46a9-a4b7-ada528df5ad6" targetNamespace="http://schemas.microsoft.com/office/2006/metadata/properties" ma:root="true" ma:fieldsID="b7fe2e5190d380cb57a1d293ef9ee6eb" ns2:_="" ns3:_="">
    <xsd:import namespace="9ab936e1-5038-4400-9cb6-ccddf211baf2"/>
    <xsd:import namespace="4fad15b3-6818-46a9-a4b7-ada528df5a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itteeType" minOccurs="0"/>
                <xsd:element ref="ns2:MediaServiceDateTaken"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936e1-5038-4400-9cb6-ccddf211b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itteeType" ma:index="14" nillable="true" ma:displayName="Committee Type" ma:default="Project Team" ma:format="Dropdown" ma:internalName="CommitteeType">
      <xsd:complexType>
        <xsd:complexContent>
          <xsd:extension base="dms:MultiChoiceFillIn">
            <xsd:sequence>
              <xsd:element name="Value" maxOccurs="unbounded" minOccurs="0" nillable="true">
                <xsd:simpleType>
                  <xsd:union memberTypes="dms:Text">
                    <xsd:simpleType>
                      <xsd:restriction base="dms:Choice">
                        <xsd:enumeration value="Project Team"/>
                        <xsd:enumeration value="Academic Affairs"/>
                        <xsd:enumeration value="Student Services"/>
                        <xsd:enumeration value="Learning Design"/>
                        <xsd:enumeration value="Learning Resources"/>
                        <xsd:enumeration value="Technology"/>
                      </xsd:restriction>
                    </xsd:simpleType>
                  </xsd:union>
                </xsd:simpleType>
              </xsd:element>
            </xsd:sequence>
          </xsd:extension>
        </xsd:complexContent>
      </xsd:complex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Notes" ma:index="17"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ad15b3-6818-46a9-a4b7-ada528df5a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ab936e1-5038-4400-9cb6-ccddf211baf2" xsi:nil="true"/>
    <CommitteeType xmlns="9ab936e1-5038-4400-9cb6-ccddf211baf2">
      <Value>Project Team</Value>
    </CommitteeType>
  </documentManagement>
</p:properties>
</file>

<file path=customXml/itemProps1.xml><?xml version="1.0" encoding="utf-8"?>
<ds:datastoreItem xmlns:ds="http://schemas.openxmlformats.org/officeDocument/2006/customXml" ds:itemID="{2BE3C625-6F81-4EC9-BDD7-3CAF79D3C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936e1-5038-4400-9cb6-ccddf211baf2"/>
    <ds:schemaRef ds:uri="4fad15b3-6818-46a9-a4b7-ada528df5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2A18C-6C4A-49AA-A6EE-BBA686FBC8EA}">
  <ds:schemaRefs>
    <ds:schemaRef ds:uri="http://schemas.microsoft.com/sharepoint/v3/contenttype/forms"/>
  </ds:schemaRefs>
</ds:datastoreItem>
</file>

<file path=customXml/itemProps3.xml><?xml version="1.0" encoding="utf-8"?>
<ds:datastoreItem xmlns:ds="http://schemas.openxmlformats.org/officeDocument/2006/customXml" ds:itemID="{AEE21253-B883-4C7C-91C5-7D43FE7BA88A}">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4fad15b3-6818-46a9-a4b7-ada528df5ad6"/>
    <ds:schemaRef ds:uri="9ab936e1-5038-4400-9cb6-ccddf211baf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45677</TotalTime>
  <Words>617</Words>
  <Application>Microsoft Office PowerPoint</Application>
  <PresentationFormat>On-screen Show (16:9)</PresentationFormat>
  <Paragraphs>89</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 Neue</vt:lpstr>
      <vt:lpstr>Helvetica Neue Light</vt:lpstr>
      <vt:lpstr>Helvetica Neue Medium</vt:lpstr>
      <vt:lpstr>Office Theme</vt:lpstr>
      <vt:lpstr>Colorado Online @  Information Session:  LMS Governance</vt:lpstr>
      <vt:lpstr>Colorado Online @ Consortium Model Goals</vt:lpstr>
      <vt:lpstr>Learning Technology Subcommittee</vt:lpstr>
      <vt:lpstr>LMS Governance Structure</vt:lpstr>
      <vt:lpstr>What's the Change Advisory Board?</vt:lpstr>
      <vt:lpstr>Change  Advisory  Board  (CAB)  Members</vt:lpstr>
      <vt:lpstr>Examples of CAB Decisions</vt:lpstr>
      <vt:lpstr>New LMS Support Model</vt:lpstr>
      <vt:lpstr>Other Learning Technology Recommendations</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lastModifiedBy>Russell, Chin Ya</cp:lastModifiedBy>
  <cp:revision>358</cp:revision>
  <cp:lastPrinted>2023-01-25T14:50:21Z</cp:lastPrinted>
  <dcterms:created xsi:type="dcterms:W3CDTF">2021-07-08T13:59:42Z</dcterms:created>
  <dcterms:modified xsi:type="dcterms:W3CDTF">2023-07-11T15:31:06Z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0x0101002035B9F9A4C8B345BC5D7DF51D048CEE</vt:lpwstr>
  </property>
</Properties>
</file>