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1" r:id="rId5"/>
    <p:sldId id="500" r:id="rId6"/>
    <p:sldId id="614" r:id="rId7"/>
    <p:sldId id="262" r:id="rId8"/>
    <p:sldId id="616" r:id="rId9"/>
    <p:sldId id="502" r:id="rId10"/>
    <p:sldId id="503" r:id="rId11"/>
    <p:sldId id="504" r:id="rId12"/>
    <p:sldId id="505" r:id="rId13"/>
    <p:sldId id="615" r:id="rId14"/>
  </p:sldIdLst>
  <p:sldSz cx="9144000" cy="5143500" type="screen16x9"/>
  <p:notesSz cx="7099300" cy="93853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ADA09-F596-4FB2-A4D5-365FC1A20E5A}" v="135" dt="2023-03-08T14:59:42.103"/>
    <p1510:client id="{CA3689CE-445F-4BDA-B868-8FD000BCD6DB}" v="18" vWet="20" dt="2023-03-08T14:50:51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8" autoAdjust="0"/>
    <p:restoredTop sz="90180" autoAdjust="0"/>
  </p:normalViewPr>
  <p:slideViewPr>
    <p:cSldViewPr snapToGrid="0" snapToObjects="1">
      <p:cViewPr varScale="1">
        <p:scale>
          <a:sx n="81" d="100"/>
          <a:sy n="81" d="100"/>
        </p:scale>
        <p:origin x="68" y="2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40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, Chin Ya" userId="3c6f96c8-28c8-4836-8213-5632d6c516d5" providerId="ADAL" clId="{CA3689CE-445F-4BDA-B868-8FD000BCD6DB}"/>
    <pc:docChg chg="custSel modSld">
      <pc:chgData name="Russell, Chin Ya" userId="3c6f96c8-28c8-4836-8213-5632d6c516d5" providerId="ADAL" clId="{CA3689CE-445F-4BDA-B868-8FD000BCD6DB}" dt="2023-03-08T14:49:12.059" v="5" actId="1076"/>
      <pc:docMkLst>
        <pc:docMk/>
      </pc:docMkLst>
      <pc:sldChg chg="addSp delSp modSp mod">
        <pc:chgData name="Russell, Chin Ya" userId="3c6f96c8-28c8-4836-8213-5632d6c516d5" providerId="ADAL" clId="{CA3689CE-445F-4BDA-B868-8FD000BCD6DB}" dt="2023-03-08T14:49:12.059" v="5" actId="1076"/>
        <pc:sldMkLst>
          <pc:docMk/>
          <pc:sldMk cId="1482499481" sldId="262"/>
        </pc:sldMkLst>
        <pc:spChg chg="add del mod">
          <ac:chgData name="Russell, Chin Ya" userId="3c6f96c8-28c8-4836-8213-5632d6c516d5" providerId="ADAL" clId="{CA3689CE-445F-4BDA-B868-8FD000BCD6DB}" dt="2023-03-08T14:48:57.581" v="1" actId="22"/>
          <ac:spMkLst>
            <pc:docMk/>
            <pc:sldMk cId="1482499481" sldId="262"/>
            <ac:spMk id="10" creationId="{C1D6E596-282E-5B44-298C-609881AD92AD}"/>
          </ac:spMkLst>
        </pc:spChg>
        <pc:picChg chg="del">
          <ac:chgData name="Russell, Chin Ya" userId="3c6f96c8-28c8-4836-8213-5632d6c516d5" providerId="ADAL" clId="{CA3689CE-445F-4BDA-B868-8FD000BCD6DB}" dt="2023-03-08T14:48:55.747" v="0" actId="478"/>
          <ac:picMkLst>
            <pc:docMk/>
            <pc:sldMk cId="1482499481" sldId="262"/>
            <ac:picMk id="8" creationId="{16F9C72C-8C81-1DEB-2D3B-51D3A01934A7}"/>
          </ac:picMkLst>
        </pc:picChg>
        <pc:picChg chg="add mod ord">
          <ac:chgData name="Russell, Chin Ya" userId="3c6f96c8-28c8-4836-8213-5632d6c516d5" providerId="ADAL" clId="{CA3689CE-445F-4BDA-B868-8FD000BCD6DB}" dt="2023-03-08T14:49:12.059" v="5" actId="1076"/>
          <ac:picMkLst>
            <pc:docMk/>
            <pc:sldMk cId="1482499481" sldId="262"/>
            <ac:picMk id="12" creationId="{D99C6DD7-D951-393B-E9E9-5EA24E35DF8D}"/>
          </ac:picMkLst>
        </pc:picChg>
      </pc:sldChg>
    </pc:docChg>
  </pc:docChgLst>
  <pc:docChgLst>
    <pc:chgData name="Vercauteren, Tammy (CCCS)" userId="43388d8c-2e3a-4ca4-976d-13e89900aa2d" providerId="ADAL" clId="{63AADA09-F596-4FB2-A4D5-365FC1A20E5A}"/>
    <pc:docChg chg="custSel addSld delSld modSld">
      <pc:chgData name="Vercauteren, Tammy (CCCS)" userId="43388d8c-2e3a-4ca4-976d-13e89900aa2d" providerId="ADAL" clId="{63AADA09-F596-4FB2-A4D5-365FC1A20E5A}" dt="2023-03-08T14:59:42.103" v="131" actId="20577"/>
      <pc:docMkLst>
        <pc:docMk/>
      </pc:docMkLst>
      <pc:sldChg chg="modSp mod">
        <pc:chgData name="Vercauteren, Tammy (CCCS)" userId="43388d8c-2e3a-4ca4-976d-13e89900aa2d" providerId="ADAL" clId="{63AADA09-F596-4FB2-A4D5-365FC1A20E5A}" dt="2023-03-08T14:54:18.676" v="40" actId="1076"/>
        <pc:sldMkLst>
          <pc:docMk/>
          <pc:sldMk cId="1482499481" sldId="262"/>
        </pc:sldMkLst>
        <pc:spChg chg="mod">
          <ac:chgData name="Vercauteren, Tammy (CCCS)" userId="43388d8c-2e3a-4ca4-976d-13e89900aa2d" providerId="ADAL" clId="{63AADA09-F596-4FB2-A4D5-365FC1A20E5A}" dt="2023-03-08T14:54:18.676" v="40" actId="1076"/>
          <ac:spMkLst>
            <pc:docMk/>
            <pc:sldMk cId="1482499481" sldId="262"/>
            <ac:spMk id="3" creationId="{1563B77C-D685-A3B8-7C49-549D0F84CA6F}"/>
          </ac:spMkLst>
        </pc:spChg>
        <pc:picChg chg="mod">
          <ac:chgData name="Vercauteren, Tammy (CCCS)" userId="43388d8c-2e3a-4ca4-976d-13e89900aa2d" providerId="ADAL" clId="{63AADA09-F596-4FB2-A4D5-365FC1A20E5A}" dt="2023-03-08T14:42:01.828" v="0" actId="1076"/>
          <ac:picMkLst>
            <pc:docMk/>
            <pc:sldMk cId="1482499481" sldId="262"/>
            <ac:picMk id="8" creationId="{16F9C72C-8C81-1DEB-2D3B-51D3A01934A7}"/>
          </ac:picMkLst>
        </pc:picChg>
        <pc:picChg chg="mod">
          <ac:chgData name="Vercauteren, Tammy (CCCS)" userId="43388d8c-2e3a-4ca4-976d-13e89900aa2d" providerId="ADAL" clId="{63AADA09-F596-4FB2-A4D5-365FC1A20E5A}" dt="2023-03-08T14:50:50.399" v="29" actId="1076"/>
          <ac:picMkLst>
            <pc:docMk/>
            <pc:sldMk cId="1482499481" sldId="262"/>
            <ac:picMk id="12" creationId="{D99C6DD7-D951-393B-E9E9-5EA24E35DF8D}"/>
          </ac:picMkLst>
        </pc:picChg>
      </pc:sldChg>
      <pc:sldChg chg="add del">
        <pc:chgData name="Vercauteren, Tammy (CCCS)" userId="43388d8c-2e3a-4ca4-976d-13e89900aa2d" providerId="ADAL" clId="{63AADA09-F596-4FB2-A4D5-365FC1A20E5A}" dt="2023-03-08T14:54:05.659" v="39" actId="47"/>
        <pc:sldMkLst>
          <pc:docMk/>
          <pc:sldMk cId="717048672" sldId="306"/>
        </pc:sldMkLst>
      </pc:sldChg>
      <pc:sldChg chg="modSp mod">
        <pc:chgData name="Vercauteren, Tammy (CCCS)" userId="43388d8c-2e3a-4ca4-976d-13e89900aa2d" providerId="ADAL" clId="{63AADA09-F596-4FB2-A4D5-365FC1A20E5A}" dt="2023-03-08T14:59:42.103" v="131" actId="20577"/>
        <pc:sldMkLst>
          <pc:docMk/>
          <pc:sldMk cId="2434061156" sldId="502"/>
        </pc:sldMkLst>
        <pc:spChg chg="mod">
          <ac:chgData name="Vercauteren, Tammy (CCCS)" userId="43388d8c-2e3a-4ca4-976d-13e89900aa2d" providerId="ADAL" clId="{63AADA09-F596-4FB2-A4D5-365FC1A20E5A}" dt="2023-03-08T14:59:42.103" v="131" actId="20577"/>
          <ac:spMkLst>
            <pc:docMk/>
            <pc:sldMk cId="2434061156" sldId="502"/>
            <ac:spMk id="3" creationId="{B9F0AC02-F912-FB5E-6C9F-698A2AF5AFE6}"/>
          </ac:spMkLst>
        </pc:spChg>
      </pc:sldChg>
      <pc:sldChg chg="addSp modSp mod">
        <pc:chgData name="Vercauteren, Tammy (CCCS)" userId="43388d8c-2e3a-4ca4-976d-13e89900aa2d" providerId="ADAL" clId="{63AADA09-F596-4FB2-A4D5-365FC1A20E5A}" dt="2023-03-08T14:53:56.625" v="38" actId="1076"/>
        <pc:sldMkLst>
          <pc:docMk/>
          <pc:sldMk cId="2895359302" sldId="504"/>
        </pc:sldMkLst>
        <pc:spChg chg="mod">
          <ac:chgData name="Vercauteren, Tammy (CCCS)" userId="43388d8c-2e3a-4ca4-976d-13e89900aa2d" providerId="ADAL" clId="{63AADA09-F596-4FB2-A4D5-365FC1A20E5A}" dt="2023-03-08T14:53:52.834" v="37" actId="20577"/>
          <ac:spMkLst>
            <pc:docMk/>
            <pc:sldMk cId="2895359302" sldId="504"/>
            <ac:spMk id="3" creationId="{B9F0AC02-F912-FB5E-6C9F-698A2AF5AFE6}"/>
          </ac:spMkLst>
        </pc:spChg>
        <pc:picChg chg="add mod ord">
          <ac:chgData name="Vercauteren, Tammy (CCCS)" userId="43388d8c-2e3a-4ca4-976d-13e89900aa2d" providerId="ADAL" clId="{63AADA09-F596-4FB2-A4D5-365FC1A20E5A}" dt="2023-03-08T14:53:56.625" v="38" actId="1076"/>
          <ac:picMkLst>
            <pc:docMk/>
            <pc:sldMk cId="2895359302" sldId="504"/>
            <ac:picMk id="5" creationId="{0395AEB1-886F-C637-0889-B73573968367}"/>
          </ac:picMkLst>
        </pc:picChg>
      </pc:sldChg>
      <pc:sldChg chg="addSp modSp new mod">
        <pc:chgData name="Vercauteren, Tammy (CCCS)" userId="43388d8c-2e3a-4ca4-976d-13e89900aa2d" providerId="ADAL" clId="{63AADA09-F596-4FB2-A4D5-365FC1A20E5A}" dt="2023-03-08T14:50:54.921" v="30" actId="1076"/>
        <pc:sldMkLst>
          <pc:docMk/>
          <pc:sldMk cId="3222057131" sldId="616"/>
        </pc:sldMkLst>
        <pc:spChg chg="mod">
          <ac:chgData name="Vercauteren, Tammy (CCCS)" userId="43388d8c-2e3a-4ca4-976d-13e89900aa2d" providerId="ADAL" clId="{63AADA09-F596-4FB2-A4D5-365FC1A20E5A}" dt="2023-03-08T14:42:57.834" v="25" actId="5793"/>
          <ac:spMkLst>
            <pc:docMk/>
            <pc:sldMk cId="3222057131" sldId="616"/>
            <ac:spMk id="2" creationId="{4132249F-8656-FF0A-5ACD-D68B11B31987}"/>
          </ac:spMkLst>
        </pc:spChg>
        <pc:picChg chg="add mod">
          <ac:chgData name="Vercauteren, Tammy (CCCS)" userId="43388d8c-2e3a-4ca4-976d-13e89900aa2d" providerId="ADAL" clId="{63AADA09-F596-4FB2-A4D5-365FC1A20E5A}" dt="2023-03-08T14:50:54.921" v="30" actId="1076"/>
          <ac:picMkLst>
            <pc:docMk/>
            <pc:sldMk cId="3222057131" sldId="616"/>
            <ac:picMk id="6" creationId="{6F27D841-8B9B-3381-5F64-DD1398A781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Subcommittee charges, recommendations and membership</a:t>
            </a:r>
          </a:p>
          <a:p>
            <a:r>
              <a:rPr lang="en-US" dirty="0"/>
              <a:t>Healthy course checklist and access to training</a:t>
            </a:r>
          </a:p>
          <a:p>
            <a:r>
              <a:rPr lang="en-US" dirty="0"/>
              <a:t>Upcoming events and due dates</a:t>
            </a:r>
          </a:p>
          <a:p>
            <a:r>
              <a:rPr lang="en-US" dirty="0"/>
              <a:t>Course materials</a:t>
            </a:r>
          </a:p>
          <a:p>
            <a:r>
              <a:rPr lang="en-US" dirty="0"/>
              <a:t>Spring pilot</a:t>
            </a:r>
          </a:p>
          <a:p>
            <a:r>
              <a:rPr lang="en-US" dirty="0"/>
              <a:t>Info session recordings</a:t>
            </a:r>
          </a:p>
          <a:p>
            <a:r>
              <a:rPr lang="en-US" dirty="0"/>
              <a:t>Monthly updates</a:t>
            </a:r>
          </a:p>
          <a:p>
            <a:r>
              <a:rPr lang="en-US" dirty="0"/>
              <a:t>Resources: link to new CCCS Colorado Online SharePoint</a:t>
            </a:r>
          </a:p>
          <a:p>
            <a:r>
              <a:rPr lang="en-US" dirty="0"/>
              <a:t>Coming soon: Inside Colorado Online @ Web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access; Allow 1-2 days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Course Materials</a:t>
            </a:r>
          </a:p>
          <a:p>
            <a:pPr lvl="1"/>
            <a:r>
              <a:rPr lang="en-US" dirty="0"/>
              <a:t>Instructions for Selecting Course Materials</a:t>
            </a:r>
          </a:p>
          <a:p>
            <a:pPr lvl="1"/>
            <a:r>
              <a:rPr lang="en-US" dirty="0"/>
              <a:t>Required Materials for Pooled Sections</a:t>
            </a:r>
          </a:p>
          <a:p>
            <a:pPr lvl="1"/>
            <a:r>
              <a:rPr lang="en-US" dirty="0"/>
              <a:t>Existing Digital Integrations</a:t>
            </a:r>
          </a:p>
          <a:p>
            <a:r>
              <a:rPr lang="en-US" dirty="0"/>
              <a:t>Course Section Distribution</a:t>
            </a:r>
          </a:p>
          <a:p>
            <a:pPr lvl="1"/>
            <a:r>
              <a:rPr lang="en-US" dirty="0"/>
              <a:t>Section Distribution by Semester</a:t>
            </a:r>
          </a:p>
          <a:p>
            <a:pPr lvl="1"/>
            <a:r>
              <a:rPr lang="en-US" dirty="0"/>
              <a:t>Net Change by College</a:t>
            </a:r>
          </a:p>
          <a:p>
            <a:r>
              <a:rPr lang="en-US" dirty="0"/>
              <a:t>Course Transition Timeline</a:t>
            </a:r>
          </a:p>
          <a:p>
            <a:r>
              <a:rPr lang="en-US" dirty="0"/>
              <a:t>Instructor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4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ndon.pirius@cccs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inya.russell@cccs.edu" TargetMode="External"/><Relationship Id="rId4" Type="http://schemas.openxmlformats.org/officeDocument/2006/relationships/hyperlink" Target="mailto:tammy.vercauteren@ccc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online.cccs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ccs.sharepoint.com/sites/CCCSColoradoOnl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cccs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1AA1-30F3-4841-8DD5-2971C5D40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11" y="744186"/>
            <a:ext cx="3968989" cy="1734853"/>
          </a:xfrm>
        </p:spPr>
        <p:txBody>
          <a:bodyPr>
            <a:noAutofit/>
          </a:bodyPr>
          <a:lstStyle/>
          <a:p>
            <a:r>
              <a:rPr lang="en-US" sz="2400" dirty="0"/>
              <a:t>Colorado Online @ </a:t>
            </a:r>
            <a:br>
              <a:rPr lang="en-US" sz="2400" dirty="0"/>
            </a:br>
            <a:r>
              <a:rPr lang="en-US" sz="2400" dirty="0"/>
              <a:t>Information Session: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Finding Information</a:t>
            </a:r>
            <a:endParaRPr lang="en-US" sz="1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011" y="3400148"/>
            <a:ext cx="4183302" cy="1624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cs typeface="Helvetica Neue" panose="02000503000000020004" pitchFamily="2" charset="0"/>
              </a:rPr>
              <a:t>March 7, 2023</a:t>
            </a: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" y="3689427"/>
            <a:ext cx="2654540" cy="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B31B-1781-4C09-09C2-71CDD5AF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1019-870D-70C8-689A-BEEB74D7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Executive Sponsor, Landon Pirius –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landon.pirius@cccs.edu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Project Director, Tammy Vercauteren –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tammy.vercauteren@cccs.edu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Project Coordinator, Chin Ya Russell –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chinya.russell@cccs.edu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D7119-8215-3145-2569-C621F5E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Consortium Model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3403150"/>
              </p:ext>
            </p:extLst>
          </p:nvPr>
        </p:nvGraphicFramePr>
        <p:xfrm>
          <a:off x="738786" y="1106343"/>
          <a:ext cx="7648259" cy="354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04"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400" baseline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400">
                        <a:latin typeface="Helvetica Neue"/>
                        <a:cs typeface="Helvetica Neue"/>
                      </a:endParaRP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7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400" baseline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012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0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 marL="72456" marR="72456" marT="36228" marB="3622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 marL="72456" marR="72456" marT="36228" marB="362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1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D08F-1AAB-4027-B6F7-D0BC7B6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16B-F88C-45A4-B802-6D54671F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1317"/>
            <a:ext cx="7886700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Monthly email updates from Executive Sponsor, Landon Pirius</a:t>
            </a:r>
          </a:p>
          <a:p>
            <a:r>
              <a:rPr lang="en-US" dirty="0">
                <a:solidFill>
                  <a:schemeClr val="tx1"/>
                </a:solidFill>
              </a:rPr>
              <a:t>Colorado Online @ Project Blog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https://coloradoonline.cccs.edu</a:t>
            </a:r>
            <a:r>
              <a:rPr lang="en-US" sz="2000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Updates, FAQs, virtual suggestion box, recordings from open forums and training sessions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Member lists for Project Teams, Subcommittees, and the Online Faculty and Instructor Advisory Committee </a:t>
            </a:r>
          </a:p>
          <a:p>
            <a:r>
              <a:rPr lang="en-US" dirty="0">
                <a:solidFill>
                  <a:schemeClr val="tx1"/>
                </a:solidFill>
              </a:rPr>
              <a:t>Zoom Info Sessions every other week – Wednesdays @8:00 am - 8:30 am</a:t>
            </a:r>
          </a:p>
          <a:p>
            <a:r>
              <a:rPr lang="en-US" dirty="0">
                <a:solidFill>
                  <a:schemeClr val="tx1"/>
                </a:solidFill>
              </a:rPr>
              <a:t>New:  Q&amp;A Sessions on the opposite weeks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March 15 -- Academic Affairs – Tammy Vercauteren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March 29 -- Student Affairs – John Schmahl</a:t>
            </a:r>
          </a:p>
          <a:p>
            <a:r>
              <a:rPr lang="en-US" dirty="0">
                <a:solidFill>
                  <a:schemeClr val="tx1"/>
                </a:solidFill>
              </a:rPr>
              <a:t>Updates from college leadership and project / committee reps</a:t>
            </a: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233F0-B500-4450-A768-AA9BB2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2AE8-91C5-2421-F31A-009C2849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Online @ Blog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B77C-D685-A3B8-7C49-549D0F84C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823" y="1358955"/>
            <a:ext cx="388620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Subcommittee charges, </a:t>
            </a:r>
            <a:br>
              <a:rPr lang="en-US" dirty="0"/>
            </a:br>
            <a:r>
              <a:rPr lang="en-US" dirty="0"/>
              <a:t>recommendations and membership</a:t>
            </a:r>
          </a:p>
          <a:p>
            <a:r>
              <a:rPr lang="en-US" dirty="0"/>
              <a:t>Healthy course checklist </a:t>
            </a:r>
            <a:br>
              <a:rPr lang="en-US" dirty="0"/>
            </a:br>
            <a:r>
              <a:rPr lang="en-US" dirty="0"/>
              <a:t>and access to training</a:t>
            </a:r>
          </a:p>
          <a:p>
            <a:r>
              <a:rPr lang="en-US" dirty="0"/>
              <a:t>Upcoming events and due dates</a:t>
            </a:r>
          </a:p>
          <a:p>
            <a:r>
              <a:rPr lang="en-US" dirty="0"/>
              <a:t>Course materials</a:t>
            </a:r>
          </a:p>
          <a:p>
            <a:r>
              <a:rPr lang="en-US" dirty="0"/>
              <a:t>Spring pilot</a:t>
            </a:r>
          </a:p>
          <a:p>
            <a:r>
              <a:rPr lang="en-US" dirty="0"/>
              <a:t>Info session recordings</a:t>
            </a:r>
          </a:p>
          <a:p>
            <a:r>
              <a:rPr lang="en-US" dirty="0"/>
              <a:t>Monthly updates</a:t>
            </a:r>
          </a:p>
          <a:p>
            <a:r>
              <a:rPr lang="en-US" dirty="0"/>
              <a:t>Resources: </a:t>
            </a:r>
            <a:r>
              <a:rPr lang="en-US" dirty="0">
                <a:hlinkClick r:id="rId3"/>
              </a:rPr>
              <a:t>CCCS Colorado Online SharePoint</a:t>
            </a:r>
            <a:endParaRPr lang="en-US" dirty="0"/>
          </a:p>
          <a:p>
            <a:r>
              <a:rPr lang="en-US" b="1" dirty="0"/>
              <a:t>Coming soon: </a:t>
            </a:r>
            <a:r>
              <a:rPr lang="en-US" dirty="0"/>
              <a:t>Inside Colorado Online @ Web Site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99C6DD7-D951-393B-E9E9-5EA24E35D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38918" y="1049590"/>
            <a:ext cx="4666775" cy="2625061"/>
          </a:xfrm>
        </p:spPr>
      </p:pic>
    </p:spTree>
    <p:extLst>
      <p:ext uri="{BB962C8B-B14F-4D97-AF65-F5344CB8AC3E}">
        <p14:creationId xmlns:p14="http://schemas.microsoft.com/office/powerpoint/2010/main" val="14824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249F-8656-FF0A-5ACD-D68B11B3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A79B-E1BE-C9B5-D552-C56F312219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E226A-D423-B3FF-C5C5-A4A4B68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24CA0-EB03-188F-09C0-0E914C0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F27D841-8B9B-3381-5F64-DD1398A7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2" y="900376"/>
            <a:ext cx="7056498" cy="39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090-4130-0F74-2E4B-D61BDD0B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CCCS Colorado Online SharePoint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AC02-F912-FB5E-6C9F-698A2AF5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296321"/>
          </a:xfrm>
        </p:spPr>
        <p:txBody>
          <a:bodyPr/>
          <a:lstStyle/>
          <a:p>
            <a:r>
              <a:rPr lang="en-US" dirty="0"/>
              <a:t>First-time Users Request Access</a:t>
            </a:r>
          </a:p>
          <a:p>
            <a:r>
              <a:rPr lang="en-US" dirty="0"/>
              <a:t>Allow 1-2 days </a:t>
            </a:r>
          </a:p>
          <a:p>
            <a:r>
              <a:rPr lang="en-US" dirty="0"/>
              <a:t>View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Course Materials – instructions, required materials, existing integrations</a:t>
            </a:r>
          </a:p>
          <a:p>
            <a:pPr lvl="1"/>
            <a:r>
              <a:rPr lang="en-US" dirty="0"/>
              <a:t>Course Section Distribution – by semester, </a:t>
            </a:r>
            <a:r>
              <a:rPr lang="en-US"/>
              <a:t>next change</a:t>
            </a:r>
            <a:endParaRPr lang="en-US" dirty="0"/>
          </a:p>
          <a:p>
            <a:pPr lvl="1"/>
            <a:r>
              <a:rPr lang="en-US" dirty="0"/>
              <a:t>Course Transition Timeline</a:t>
            </a:r>
          </a:p>
          <a:p>
            <a:pPr lvl="1"/>
            <a:r>
              <a:rPr lang="en-US" dirty="0"/>
              <a:t>Instructor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CC877-9F4E-0054-D066-B0994DB7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090-4130-0F74-2E4B-D61BDD0B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D2L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AC02-F912-FB5E-6C9F-698A2AF5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98698"/>
            <a:ext cx="8126467" cy="3296321"/>
          </a:xfrm>
        </p:spPr>
        <p:txBody>
          <a:bodyPr/>
          <a:lstStyle/>
          <a:p>
            <a:r>
              <a:rPr lang="en-US" dirty="0"/>
              <a:t>Resources for Students in Pooled Sections in Navigation Bar </a:t>
            </a:r>
          </a:p>
          <a:p>
            <a:pPr lvl="1"/>
            <a:r>
              <a:rPr lang="en-US" dirty="0"/>
              <a:t>24x7 Support Desk and Tutoring</a:t>
            </a:r>
          </a:p>
          <a:p>
            <a:pPr lvl="1"/>
            <a:r>
              <a:rPr lang="en-US" dirty="0"/>
              <a:t>Students in pooled sections are automatically enrolled in Online Student Orientation that appears on course dashboard</a:t>
            </a:r>
          </a:p>
          <a:p>
            <a:r>
              <a:rPr lang="en-US" dirty="0"/>
              <a:t>Resources for Instructors</a:t>
            </a:r>
          </a:p>
          <a:p>
            <a:pPr lvl="1"/>
            <a:r>
              <a:rPr lang="en-US" dirty="0"/>
              <a:t>KB Articles</a:t>
            </a:r>
          </a:p>
          <a:p>
            <a:r>
              <a:rPr lang="en-US" dirty="0"/>
              <a:t>Blank course shells are created when instructor is assigned in Banner</a:t>
            </a:r>
          </a:p>
          <a:p>
            <a:r>
              <a:rPr lang="en-US" b="1" dirty="0"/>
              <a:t>Coming Soon (est. end of March):  </a:t>
            </a:r>
            <a:r>
              <a:rPr lang="en-US" dirty="0"/>
              <a:t>Form to request access to required course materials and resource shells in D2L (RTT, Interim Course Shells, Wireframe)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CC877-9F4E-0054-D066-B0994DB7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5AEB1-886F-C637-0889-B7357396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03" b="8203"/>
          <a:stretch>
            <a:fillRect/>
          </a:stretch>
        </p:blipFill>
        <p:spPr>
          <a:xfrm>
            <a:off x="2673880" y="957538"/>
            <a:ext cx="5967594" cy="267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8E090-4130-0F74-2E4B-D61BDD0B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dirty="0">
                <a:solidFill>
                  <a:srgbClr val="427CB1"/>
                </a:solidFill>
                <a:latin typeface="Helvetica Neue Medium" panose="02000503000000020004" pitchFamily="2" charset="0"/>
              </a:rPr>
              <a:t>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AC02-F912-FB5E-6C9F-698A2AF5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296321"/>
          </a:xfrm>
        </p:spPr>
        <p:txBody>
          <a:bodyPr/>
          <a:lstStyle/>
          <a:p>
            <a:r>
              <a:rPr lang="en-US" dirty="0"/>
              <a:t>Access class </a:t>
            </a:r>
            <a:br>
              <a:rPr lang="en-US" dirty="0"/>
            </a:br>
            <a:r>
              <a:rPr lang="en-US" dirty="0"/>
              <a:t>roster</a:t>
            </a:r>
          </a:p>
          <a:p>
            <a:r>
              <a:rPr lang="en-US" dirty="0"/>
              <a:t>Report </a:t>
            </a:r>
            <a:br>
              <a:rPr lang="en-US" dirty="0"/>
            </a:br>
            <a:r>
              <a:rPr lang="en-US" dirty="0"/>
              <a:t>no shows</a:t>
            </a:r>
          </a:p>
          <a:p>
            <a:r>
              <a:rPr lang="en-US" dirty="0"/>
              <a:t>Enter grades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CC877-9F4E-0054-D066-B0994DB7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5C70-3072-8751-EBF4-FD748DFA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Find Job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8B9FA-0FC0-B05A-DE21-6183F57E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job boards</a:t>
            </a:r>
          </a:p>
          <a:p>
            <a:r>
              <a:rPr lang="en-US" dirty="0"/>
              <a:t>Colleges are invited to post openings on central job board for additional exposure through social media and referrals: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https://jobs.cccs.edu/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A4E94-A5A5-C70F-20A1-5F507E61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32734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A00F64-EBB9-7E88-76D3-349021709A18}"/>
              </a:ext>
            </a:extLst>
          </p:cNvPr>
          <p:cNvGraphicFramePr>
            <a:graphicFrameLocks/>
          </p:cNvGraphicFramePr>
          <p:nvPr/>
        </p:nvGraphicFramePr>
        <p:xfrm>
          <a:off x="858152" y="2684225"/>
          <a:ext cx="742769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566">
                  <a:extLst>
                    <a:ext uri="{9D8B030D-6E8A-4147-A177-3AD203B41FA5}">
                      <a16:colId xmlns:a16="http://schemas.microsoft.com/office/drawing/2014/main" val="1284687056"/>
                    </a:ext>
                  </a:extLst>
                </a:gridCol>
                <a:gridCol w="4888129">
                  <a:extLst>
                    <a:ext uri="{9D8B030D-6E8A-4147-A177-3AD203B41FA5}">
                      <a16:colId xmlns:a16="http://schemas.microsoft.com/office/drawing/2014/main" val="389310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Teaching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Job Postings Typically Begin*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7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10074" marR="10074" marT="10074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February /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2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L="10074" marR="10074" marT="10074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98253"/>
                  </a:ext>
                </a:extLst>
              </a:tr>
              <a:tr h="24604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10074" marR="10074" marT="10074" marB="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September /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612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BDE518-05AC-2E79-55C2-7222D9CB9F9E}"/>
              </a:ext>
            </a:extLst>
          </p:cNvPr>
          <p:cNvSpPr txBox="1"/>
          <p:nvPr/>
        </p:nvSpPr>
        <p:spPr>
          <a:xfrm>
            <a:off x="5115827" y="41824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* Many colleges hire year round</a:t>
            </a:r>
          </a:p>
        </p:txBody>
      </p:sp>
    </p:spTree>
    <p:extLst>
      <p:ext uri="{BB962C8B-B14F-4D97-AF65-F5344CB8AC3E}">
        <p14:creationId xmlns:p14="http://schemas.microsoft.com/office/powerpoint/2010/main" val="210632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ab936e1-5038-4400-9cb6-ccddf211baf2" xsi:nil="true"/>
    <CommitteeType xmlns="9ab936e1-5038-4400-9cb6-ccddf211baf2">
      <Value>Project Team</Value>
    </CommitteeType>
    <SharedWithUsers xmlns="4fad15b3-6818-46a9-a4b7-ada528df5ad6">
      <UserInfo>
        <DisplayName>Vercauteren, Tammy (CCCS)</DisplayName>
        <AccountId>51</AccountId>
        <AccountType/>
      </UserInfo>
      <UserInfo>
        <DisplayName>Russell, Chin Ya</DisplayName>
        <AccountId>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9F9A4C8B345BC5D7DF51D048CEE" ma:contentTypeVersion="11" ma:contentTypeDescription="Create a new document." ma:contentTypeScope="" ma:versionID="3c7a3cd503e84f2c0e0fe44c01825831">
  <xsd:schema xmlns:xsd="http://www.w3.org/2001/XMLSchema" xmlns:xs="http://www.w3.org/2001/XMLSchema" xmlns:p="http://schemas.microsoft.com/office/2006/metadata/properties" xmlns:ns2="9ab936e1-5038-4400-9cb6-ccddf211baf2" xmlns:ns3="4fad15b3-6818-46a9-a4b7-ada528df5ad6" targetNamespace="http://schemas.microsoft.com/office/2006/metadata/properties" ma:root="true" ma:fieldsID="b7fe2e5190d380cb57a1d293ef9ee6eb" ns2:_="" ns3:_="">
    <xsd:import namespace="9ab936e1-5038-4400-9cb6-ccddf211baf2"/>
    <xsd:import namespace="4fad15b3-6818-46a9-a4b7-ada528df5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itteeType" minOccurs="0"/>
                <xsd:element ref="ns2:MediaServiceDateTaken" minOccurs="0"/>
                <xsd:element ref="ns2:MediaLengthInSecond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936e1-5038-4400-9cb6-ccddf211b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itteeType" ma:index="14" nillable="true" ma:displayName="Committee Type" ma:default="Project Team" ma:format="Dropdown" ma:internalName="Committe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ject Team"/>
                        <xsd:enumeration value="Academic Affairs"/>
                        <xsd:enumeration value="Student Services"/>
                        <xsd:enumeration value="Learning Design"/>
                        <xsd:enumeration value="Learning Resources"/>
                        <xsd:enumeration value="Technolo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15b3-6818-46a9-a4b7-ada528df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5D4B7-8567-4269-B99A-2BB1DB89AC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C4F9E3-9DCD-446C-95F1-FF28D1EC77D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ad15b3-6818-46a9-a4b7-ada528df5ad6"/>
    <ds:schemaRef ds:uri="9ab936e1-5038-4400-9cb6-ccddf211baf2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26C751-62E2-410B-B8A6-180EAEDF31C6}">
  <ds:schemaRefs>
    <ds:schemaRef ds:uri="4fad15b3-6818-46a9-a4b7-ada528df5ad6"/>
    <ds:schemaRef ds:uri="9ab936e1-5038-4400-9cb6-ccddf211ba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47901</TotalTime>
  <Words>600</Words>
  <Application>Microsoft Office PowerPoint</Application>
  <PresentationFormat>On-screen Show (16:9)</PresentationFormat>
  <Paragraphs>123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Colorado Online @  Information Session:  Finding Information</vt:lpstr>
      <vt:lpstr>Colorado Online @ Consortium Model Goals</vt:lpstr>
      <vt:lpstr>Communication</vt:lpstr>
      <vt:lpstr>Colorado Online @ Blog Site</vt:lpstr>
      <vt:lpstr>Coming Soon…</vt:lpstr>
      <vt:lpstr>CCCS Colorado Online SharePoint</vt:lpstr>
      <vt:lpstr>D2L</vt:lpstr>
      <vt:lpstr>Portal</vt:lpstr>
      <vt:lpstr>Where to Find Job Opportunities</vt:lpstr>
      <vt:lpstr>Contact Us!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lastModifiedBy>Vercauteren, Tammy (CCCS)</cp:lastModifiedBy>
  <cp:revision>360</cp:revision>
  <cp:lastPrinted>2023-03-08T14:31:30Z</cp:lastPrinted>
  <dcterms:created xsi:type="dcterms:W3CDTF">2021-07-08T13:59:42Z</dcterms:created>
  <dcterms:modified xsi:type="dcterms:W3CDTF">2023-03-08T14:59:46Z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0x0101002035B9F9A4C8B345BC5D7DF51D048CEE</vt:lpwstr>
  </property>
</Properties>
</file>