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91" r:id="rId5"/>
    <p:sldId id="323" r:id="rId6"/>
    <p:sldId id="566" r:id="rId7"/>
    <p:sldId id="554" r:id="rId8"/>
    <p:sldId id="578" r:id="rId9"/>
    <p:sldId id="568" r:id="rId10"/>
    <p:sldId id="569" r:id="rId11"/>
    <p:sldId id="570" r:id="rId12"/>
    <p:sldId id="571" r:id="rId13"/>
    <p:sldId id="574" r:id="rId14"/>
    <p:sldId id="577" r:id="rId15"/>
    <p:sldId id="584" r:id="rId1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ette Wiseman" initials="JW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D0C6"/>
    <a:srgbClr val="427CB1"/>
    <a:srgbClr val="7EA399"/>
    <a:srgbClr val="FDC5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1844" y="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cauteren, Tammy (CCCS)" userId="43388d8c-2e3a-4ca4-976d-13e89900aa2d" providerId="ADAL" clId="{033EC62F-07E3-4631-906E-C3289A13D72B}"/>
    <pc:docChg chg="modSld">
      <pc:chgData name="Vercauteren, Tammy (CCCS)" userId="43388d8c-2e3a-4ca4-976d-13e89900aa2d" providerId="ADAL" clId="{033EC62F-07E3-4631-906E-C3289A13D72B}" dt="2023-08-30T02:26:31.348" v="1" actId="20577"/>
      <pc:docMkLst>
        <pc:docMk/>
      </pc:docMkLst>
      <pc:sldChg chg="modSp mod">
        <pc:chgData name="Vercauteren, Tammy (CCCS)" userId="43388d8c-2e3a-4ca4-976d-13e89900aa2d" providerId="ADAL" clId="{033EC62F-07E3-4631-906E-C3289A13D72B}" dt="2023-08-30T02:26:31.348" v="1" actId="20577"/>
        <pc:sldMkLst>
          <pc:docMk/>
          <pc:sldMk cId="177989284" sldId="291"/>
        </pc:sldMkLst>
        <pc:spChg chg="mod">
          <ac:chgData name="Vercauteren, Tammy (CCCS)" userId="43388d8c-2e3a-4ca4-976d-13e89900aa2d" providerId="ADAL" clId="{033EC62F-07E3-4631-906E-C3289A13D72B}" dt="2023-08-30T02:26:31.348" v="1" actId="20577"/>
          <ac:spMkLst>
            <pc:docMk/>
            <pc:sldMk cId="177989284" sldId="291"/>
            <ac:spMk id="4" creationId="{8DB3E525-F93D-664B-A58A-065F6FA4AC0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D2E92-D147-604F-95CA-431B8E16FE89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B37E9-93E4-E149-9F8B-554ED85A7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386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E2FE0-3B95-9C48-B3ED-0D5973C269CE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29F02-9BD2-BA45-A26C-D4A5014B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375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Tammy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29F02-9BD2-BA45-A26C-D4A5014BFF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51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Thank you for taking the time to learn more about this important project and for your feedback.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29F02-9BD2-BA45-A26C-D4A5014BFF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95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011" y="1285794"/>
            <a:ext cx="4183302" cy="738935"/>
          </a:xfrm>
        </p:spPr>
        <p:txBody>
          <a:bodyPr anchor="b">
            <a:normAutofit/>
          </a:bodyPr>
          <a:lstStyle>
            <a:lvl1pPr algn="l">
              <a:defRPr sz="3200" b="1" i="0">
                <a:solidFill>
                  <a:srgbClr val="427CB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011" y="2025587"/>
            <a:ext cx="4183302" cy="807221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fld id="{602B7128-4101-C34E-934A-5A276CA757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BA9D820-BFF1-8848-BECE-DCF3F0EBBB5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3011" y="2902859"/>
            <a:ext cx="4183302" cy="1119187"/>
          </a:xfrm>
        </p:spPr>
        <p:txBody>
          <a:bodyPr>
            <a:normAutofit/>
          </a:bodyPr>
          <a:lstStyle>
            <a:lvl1pPr marL="0" indent="0">
              <a:lnSpc>
                <a:spcPts val="1760"/>
              </a:lnSpc>
              <a:spcBef>
                <a:spcPts val="0"/>
              </a:spcBef>
              <a:spcAft>
                <a:spcPts val="0"/>
              </a:spcAft>
              <a:buNone/>
              <a:defRPr sz="1300"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defRPr>
            </a:lvl1pPr>
          </a:lstStyle>
          <a:p>
            <a:pPr lvl="0"/>
            <a:r>
              <a:rPr lang="en-US"/>
              <a:t>Click to edit Master author information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65EB46-61DF-DF44-9262-6E902E8DC2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</a:blip>
          <a:srcRect l="5619" r="52059"/>
          <a:stretch/>
        </p:blipFill>
        <p:spPr>
          <a:xfrm>
            <a:off x="4786313" y="0"/>
            <a:ext cx="4357687" cy="514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9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98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27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427CB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8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629295"/>
            <a:ext cx="7886700" cy="1792562"/>
          </a:xfrm>
        </p:spPr>
        <p:txBody>
          <a:bodyPr anchor="t">
            <a:normAutofit/>
          </a:bodyPr>
          <a:lstStyle>
            <a:lvl1pPr>
              <a:defRPr sz="3200" b="1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9415D3-0A25-D247-B9A8-D3D1F1321D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</a:blip>
          <a:srcRect t="47318"/>
          <a:stretch/>
        </p:blipFill>
        <p:spPr>
          <a:xfrm>
            <a:off x="0" y="2734886"/>
            <a:ext cx="9144000" cy="240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ctr" anchorCtr="0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ctr" anchorCtr="0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3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8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9C7FDA-A241-6248-9794-E1A2934F4935}"/>
              </a:ext>
            </a:extLst>
          </p:cNvPr>
          <p:cNvSpPr/>
          <p:nvPr userDrawn="1"/>
        </p:nvSpPr>
        <p:spPr>
          <a:xfrm>
            <a:off x="574766" y="4476206"/>
            <a:ext cx="1053737" cy="600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61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67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98698"/>
            <a:ext cx="7886700" cy="3534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fld id="{3AF5B793-A8FE-CB4C-BEAD-E0D98F0CF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8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00" b="0" i="0" kern="1200">
          <a:solidFill>
            <a:srgbClr val="427CB1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17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145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13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13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decoloradoonline.cccs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hinya.russell@cccs.edu" TargetMode="External"/><Relationship Id="rId5" Type="http://schemas.openxmlformats.org/officeDocument/2006/relationships/hyperlink" Target="mailto:tammy.vercauteren@cccs.edu" TargetMode="External"/><Relationship Id="rId4" Type="http://schemas.openxmlformats.org/officeDocument/2006/relationships/hyperlink" Target="mailto:landon.pirius@cccs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al.cccs.edu/wp-content/uploads/documents/Consortial-Model-Report_1.19.2021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E1AA1-30F3-4841-8DD5-2971C5D40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011" y="744186"/>
            <a:ext cx="3968989" cy="1734853"/>
          </a:xfrm>
        </p:spPr>
        <p:txBody>
          <a:bodyPr>
            <a:noAutofit/>
          </a:bodyPr>
          <a:lstStyle/>
          <a:p>
            <a:r>
              <a:rPr lang="en-US" sz="2400">
                <a:latin typeface="Helvetica Neue"/>
              </a:rPr>
              <a:t>Colorado Online @ </a:t>
            </a:r>
            <a:br>
              <a:rPr lang="en-US" sz="2400"/>
            </a:br>
            <a:r>
              <a:rPr lang="en-US" sz="2400">
                <a:latin typeface="Helvetica Neue"/>
              </a:rPr>
              <a:t>Fall 2023 Update</a:t>
            </a:r>
            <a:endParaRPr lang="en-US" sz="1800" i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B3E525-F93D-664B-A58A-065F6FA4AC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3011" y="3400148"/>
            <a:ext cx="4183302" cy="16246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US" sz="1100" dirty="0">
              <a:cs typeface="Helvetica Neue" panose="02000503000000020004" pitchFamily="2" charset="0"/>
            </a:endParaRPr>
          </a:p>
          <a:p>
            <a:pPr>
              <a:lnSpc>
                <a:spcPct val="100000"/>
              </a:lnSpc>
            </a:pPr>
            <a:endParaRPr lang="en-US" sz="1100" dirty="0">
              <a:cs typeface="Helvetica Neue" panose="02000503000000020004" pitchFamily="2" charset="0"/>
            </a:endParaRPr>
          </a:p>
          <a:p>
            <a:pPr>
              <a:lnSpc>
                <a:spcPct val="100000"/>
              </a:lnSpc>
            </a:pPr>
            <a:endParaRPr lang="en-US" sz="1100" dirty="0">
              <a:cs typeface="Helvetica Neue" panose="02000503000000020004" pitchFamily="2" charset="0"/>
            </a:endParaRPr>
          </a:p>
          <a:p>
            <a:pPr>
              <a:lnSpc>
                <a:spcPct val="100000"/>
              </a:lnSpc>
            </a:pPr>
            <a:endParaRPr lang="en-US" sz="1100" dirty="0">
              <a:cs typeface="Helvetica Neue" panose="02000503000000020004" pitchFamily="2" charset="0"/>
            </a:endParaRPr>
          </a:p>
          <a:p>
            <a:pPr>
              <a:lnSpc>
                <a:spcPct val="100000"/>
              </a:lnSpc>
            </a:pPr>
            <a:endParaRPr lang="en-US" sz="1100" dirty="0">
              <a:cs typeface="Helvetica Neue" panose="02000503000000020004" pitchFamily="2" charset="0"/>
            </a:endParaRPr>
          </a:p>
          <a:p>
            <a:pPr>
              <a:lnSpc>
                <a:spcPct val="100000"/>
              </a:lnSpc>
            </a:pPr>
            <a:endParaRPr lang="en-US" sz="1100" dirty="0">
              <a:cs typeface="Helvetica Neue" panose="02000503000000020004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1100" dirty="0">
                <a:cs typeface="Helvetica Neue" panose="02000503000000020004" pitchFamily="2" charset="0"/>
              </a:rPr>
              <a:t>August 30, 2023</a:t>
            </a:r>
          </a:p>
        </p:txBody>
      </p:sp>
      <p:pic>
        <p:nvPicPr>
          <p:cNvPr id="5" name="Picture 4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DF90A56E-1AB0-FA4F-9F86-9A5CD0D0E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11" y="2563786"/>
            <a:ext cx="2654540" cy="52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9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E54AC-741B-DDCA-F903-4807116B7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67657"/>
          </a:xfrm>
        </p:spPr>
        <p:txBody>
          <a:bodyPr/>
          <a:lstStyle/>
          <a:p>
            <a:r>
              <a:rPr lang="en-US"/>
              <a:t>Changes moving forward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48A3E-91E2-50FE-6A45-C79491468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98698"/>
            <a:ext cx="7886700" cy="35340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Helvetica Neue Light"/>
              </a:rPr>
              <a:t>Apply co-req controls to Z sections in Banner to avoid manual placements</a:t>
            </a:r>
          </a:p>
          <a:p>
            <a:r>
              <a:rPr lang="en-US">
                <a:latin typeface="Helvetica Neue Light"/>
              </a:rPr>
              <a:t>Continue to refine </a:t>
            </a:r>
            <a:r>
              <a:rPr lang="en-US" err="1">
                <a:latin typeface="Helvetica Neue Light"/>
              </a:rPr>
              <a:t>sectionizer</a:t>
            </a:r>
            <a:r>
              <a:rPr lang="en-US">
                <a:latin typeface="Helvetica Neue Light"/>
              </a:rPr>
              <a:t> / Banner integration: </a:t>
            </a:r>
            <a:endParaRPr lang="en-US"/>
          </a:p>
          <a:p>
            <a:pPr lvl="1"/>
            <a:r>
              <a:rPr lang="en-US">
                <a:latin typeface="Helvetica Neue Light"/>
              </a:rPr>
              <a:t>X sections to show up in more reports</a:t>
            </a:r>
          </a:p>
          <a:p>
            <a:pPr lvl="1"/>
            <a:r>
              <a:rPr lang="en-US">
                <a:latin typeface="Helvetica Neue Light"/>
              </a:rPr>
              <a:t>Student and instructor emails included in export files</a:t>
            </a:r>
          </a:p>
          <a:p>
            <a:pPr lvl="1"/>
            <a:r>
              <a:rPr lang="en-US">
                <a:latin typeface="Helvetica Neue Light"/>
              </a:rPr>
              <a:t>Other issues as identified (e.g. automatically resetting caps to 0 in teaching sections is preventing instructors from reporting no shows)</a:t>
            </a:r>
          </a:p>
          <a:p>
            <a:r>
              <a:rPr lang="en-US">
                <a:latin typeface="Helvetica Neue Light"/>
              </a:rPr>
              <a:t>Find ways to incentivize colleges to volunteer for extra sections in advance</a:t>
            </a:r>
          </a:p>
          <a:p>
            <a:pPr lvl="1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331C2-3107-6E4A-F007-C2D8E9A0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3AF5B793-A8FE-CB4C-BEAD-E0D98F0CF84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17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797AC-A015-2562-DA0F-E9ADCABC3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67657"/>
          </a:xfrm>
        </p:spPr>
        <p:txBody>
          <a:bodyPr/>
          <a:lstStyle/>
          <a:p>
            <a:r>
              <a:rPr lang="en-US"/>
              <a:t>Other steps being considered: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C7B06-BA32-0880-262D-EE3A38918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98698"/>
            <a:ext cx="8071054" cy="35340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Helvetica Neue Light"/>
                <a:cs typeface="Calibri"/>
              </a:rPr>
              <a:t>Processes for adding home college sections in specific circumstances </a:t>
            </a:r>
          </a:p>
          <a:p>
            <a:r>
              <a:rPr lang="en-US" dirty="0">
                <a:latin typeface="Helvetica Neue Light"/>
                <a:cs typeface="Calibri"/>
              </a:rPr>
              <a:t>Incentivize colleges to assign instructors to pooled sections</a:t>
            </a:r>
          </a:p>
          <a:p>
            <a:pPr lvl="1"/>
            <a:r>
              <a:rPr lang="en-US" sz="1400" dirty="0">
                <a:latin typeface="Helvetica Neue Light"/>
              </a:rPr>
              <a:t>Reimburse colleges for inconvenience fees if pooled teaching sections need to be canceled within two weeks of term start </a:t>
            </a:r>
          </a:p>
          <a:p>
            <a:pPr lvl="1"/>
            <a:r>
              <a:rPr lang="en-US" sz="1400" dirty="0">
                <a:latin typeface="Helvetica Neue Light"/>
              </a:rPr>
              <a:t>Sections without instructors assigned are the first to be canceled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0FF3C-E117-F7FF-A18B-B33066A24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3AF5B793-A8FE-CB4C-BEAD-E0D98F0CF84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56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7D08F-1AAB-4027-B6F7-D0BC7B61F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Find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8916B-F88C-45A4-B802-6D54671F0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071317"/>
            <a:ext cx="7886700" cy="3408476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Info Sessions (8:00 am every other Wednesday)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Monthly email updates from Executive Sponsor, Landon Pirius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Updates from college leadership and project / committee reps</a:t>
            </a:r>
          </a:p>
          <a:p>
            <a:r>
              <a:rPr lang="en-US" b="1" dirty="0">
                <a:solidFill>
                  <a:schemeClr val="tx1"/>
                </a:solidFill>
                <a:latin typeface="+mj-lt"/>
                <a:hlinkClick r:id="rId3"/>
              </a:rPr>
              <a:t>Inside Colorado Online </a:t>
            </a:r>
            <a:r>
              <a:rPr lang="en-US" sz="2000" dirty="0">
                <a:latin typeface="+mj-lt"/>
              </a:rPr>
              <a:t>(</a:t>
            </a:r>
            <a:r>
              <a:rPr lang="en-US" sz="2000" dirty="0">
                <a:latin typeface="+mj-lt"/>
                <a:hlinkClick r:id="rId3"/>
              </a:rPr>
              <a:t>https://insidecoloradoonline.cccs.edu</a:t>
            </a:r>
            <a:r>
              <a:rPr lang="en-US" sz="2000" dirty="0">
                <a:latin typeface="+mj-lt"/>
              </a:rPr>
              <a:t>)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dirty="0">
                <a:solidFill>
                  <a:schemeClr val="tx1"/>
                </a:solidFill>
                <a:latin typeface="+mj-lt"/>
              </a:rPr>
              <a:t>Bi-weekly updates, FAQs, virtual suggestion box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j-lt"/>
              </a:rPr>
              <a:t>Member lists for Project Teams, Subcommittees, and the Online Faculty and Instructor Advisory Committee </a:t>
            </a:r>
          </a:p>
          <a:p>
            <a:r>
              <a:rPr lang="en-US" u="sng" kern="0" dirty="0">
                <a:solidFill>
                  <a:srgbClr val="0563C1"/>
                </a:solidFill>
                <a:effectLst/>
                <a:latin typeface="+mj-lt"/>
                <a:ea typeface="Times New Roman" panose="02020603050405020304" pitchFamily="18" charset="0"/>
                <a:hlinkClick r:id="rId3"/>
              </a:rPr>
              <a:t>CCCS Colorado Online SharePoint</a:t>
            </a:r>
            <a:r>
              <a:rPr lang="en-US" u="sng" kern="0" dirty="0">
                <a:solidFill>
                  <a:srgbClr val="0563C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for documents (course section distribution, enrollment reports, course materials selections, etc.) -- Access must be approved at first login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Contact us!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j-lt"/>
              </a:rPr>
              <a:t>Executive Sponsor, Landon Pirius – </a:t>
            </a:r>
            <a:r>
              <a:rPr lang="en-US" dirty="0">
                <a:solidFill>
                  <a:schemeClr val="tx1"/>
                </a:solidFill>
                <a:latin typeface="+mj-lt"/>
                <a:hlinkClick r:id="rId4"/>
              </a:rPr>
              <a:t>landon.pirius@cccs.edu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dirty="0">
                <a:solidFill>
                  <a:schemeClr val="tx1"/>
                </a:solidFill>
                <a:latin typeface="+mj-lt"/>
              </a:rPr>
              <a:t>Project Director, Tammy Vercauteren – </a:t>
            </a:r>
            <a:r>
              <a:rPr lang="en-US" dirty="0">
                <a:solidFill>
                  <a:schemeClr val="tx1"/>
                </a:solidFill>
                <a:latin typeface="+mj-lt"/>
                <a:hlinkClick r:id="rId5"/>
              </a:rPr>
              <a:t>tammy.vercauteren@cccs.edu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dirty="0">
                <a:solidFill>
                  <a:schemeClr val="tx1"/>
                </a:solidFill>
                <a:latin typeface="+mj-lt"/>
              </a:rPr>
              <a:t>Project Coordinator, Chin Ya Russell – </a:t>
            </a:r>
            <a:r>
              <a:rPr lang="en-US" dirty="0">
                <a:solidFill>
                  <a:schemeClr val="tx1"/>
                </a:solidFill>
                <a:latin typeface="+mj-lt"/>
                <a:hlinkClick r:id="rId6"/>
              </a:rPr>
              <a:t>chinya.russell@cccs.edu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marL="3429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233F0-B500-4450-A768-AA9BB25E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104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Colorado Online @ Consortium Model Goals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/>
              <a:pPr/>
              <a:t>2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747870" y="1025630"/>
          <a:ext cx="7648259" cy="354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0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7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8504">
                <a:tc>
                  <a:txBody>
                    <a:bodyPr/>
                    <a:lstStyle/>
                    <a:p>
                      <a:r>
                        <a:rPr lang="en-US" sz="1400">
                          <a:latin typeface="Helvetica Neue"/>
                          <a:cs typeface="Helvetica Neue"/>
                        </a:rPr>
                        <a:t>Rationale</a:t>
                      </a:r>
                    </a:p>
                  </a:txBody>
                  <a:tcPr marL="72456" marR="72456" marT="36228" marB="36228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Helvetica Neue"/>
                          <a:cs typeface="Helvetica Neue"/>
                        </a:rPr>
                        <a:t>Goals</a:t>
                      </a:r>
                    </a:p>
                  </a:txBody>
                  <a:tcPr marL="72456" marR="72456" marT="36228" marB="362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674"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>
                          <a:latin typeface="Helvetica Neue"/>
                          <a:cs typeface="Helvetica Neue"/>
                        </a:rPr>
                        <a:t>Meet student needs</a:t>
                      </a:r>
                    </a:p>
                  </a:txBody>
                  <a:tcPr marL="72456" marR="72456" marT="36228" marB="36228"/>
                </a:tc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>
                          <a:latin typeface="Helvetica Neue"/>
                          <a:cs typeface="Helvetica Neue"/>
                        </a:rPr>
                        <a:t>Ensure equity of access &amp; success</a:t>
                      </a: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>
                          <a:latin typeface="Helvetica Neue"/>
                          <a:cs typeface="Helvetica Neue"/>
                        </a:rPr>
                        <a:t>Improve ease</a:t>
                      </a:r>
                      <a:r>
                        <a:rPr lang="en-US" sz="1400" baseline="0">
                          <a:latin typeface="Helvetica Neue"/>
                          <a:cs typeface="Helvetica Neue"/>
                        </a:rPr>
                        <a:t> of use for students</a:t>
                      </a:r>
                      <a:endParaRPr lang="en-US" sz="1400">
                        <a:latin typeface="Helvetica Neue"/>
                        <a:cs typeface="Helvetica Neue"/>
                      </a:endParaRPr>
                    </a:p>
                  </a:txBody>
                  <a:tcPr marL="72456" marR="72456" marT="36228" marB="362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674"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>
                          <a:latin typeface="Helvetica Neue"/>
                          <a:cs typeface="Helvetica Neue"/>
                        </a:rPr>
                        <a:t>Compliance with accreditation criteria</a:t>
                      </a:r>
                    </a:p>
                  </a:txBody>
                  <a:tcPr marL="72456" marR="72456" marT="36228" marB="36228"/>
                </a:tc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>
                          <a:latin typeface="Helvetica Neue"/>
                          <a:cs typeface="Helvetica Neue"/>
                        </a:rPr>
                        <a:t>College oversight, improve efficiency, leverage existing state online investments</a:t>
                      </a:r>
                    </a:p>
                  </a:txBody>
                  <a:tcPr marL="72456" marR="72456" marT="36228" marB="362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1012"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>
                          <a:latin typeface="Helvetica Neue"/>
                          <a:cs typeface="Helvetica Neue"/>
                        </a:rPr>
                        <a:t>Growing student demand for online learning</a:t>
                      </a:r>
                    </a:p>
                  </a:txBody>
                  <a:tcPr marL="72456" marR="72456" marT="36228" marB="36228"/>
                </a:tc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>
                          <a:latin typeface="Helvetica Neue"/>
                          <a:cs typeface="Helvetica Neue"/>
                        </a:rPr>
                        <a:t>Increase capacity, grow enrollment</a:t>
                      </a: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>
                          <a:latin typeface="Helvetica Neue"/>
                          <a:cs typeface="Helvetica Neue"/>
                        </a:rPr>
                        <a:t>Offer more fully online programs</a:t>
                      </a: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>
                          <a:latin typeface="Helvetica Neue"/>
                          <a:cs typeface="Helvetica Neue"/>
                        </a:rPr>
                        <a:t>Increase workforce &amp;</a:t>
                      </a:r>
                      <a:r>
                        <a:rPr lang="en-US" sz="1400" baseline="0">
                          <a:latin typeface="Helvetica Neue"/>
                          <a:cs typeface="Helvetica Neue"/>
                        </a:rPr>
                        <a:t> noncredit options</a:t>
                      </a: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>
                          <a:latin typeface="Helvetica Neue"/>
                          <a:cs typeface="Helvetica Neue"/>
                        </a:rPr>
                        <a:t>Attract new markets</a:t>
                      </a:r>
                    </a:p>
                  </a:txBody>
                  <a:tcPr marL="72456" marR="72456" marT="36228" marB="3622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1012"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>
                          <a:latin typeface="Helvetica Neue"/>
                          <a:cs typeface="Helvetica Neue"/>
                        </a:rPr>
                        <a:t>Economic ability to serve current &amp; future students</a:t>
                      </a:r>
                    </a:p>
                  </a:txBody>
                  <a:tcPr marL="72456" marR="72456" marT="36228" marB="36228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>
                          <a:latin typeface="Helvetica Neue"/>
                          <a:cs typeface="Helvetica Neue"/>
                        </a:rPr>
                        <a:t>Reduce internal competition, become more competitive externally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>
                          <a:latin typeface="Helvetica Neue"/>
                          <a:cs typeface="Helvetica Neue"/>
                        </a:rPr>
                        <a:t>Increase revenue, improve use of resources at a lower cost to students</a:t>
                      </a:r>
                    </a:p>
                  </a:txBody>
                  <a:tcPr marL="72456" marR="72456" marT="36228" marB="3622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504"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>
                          <a:latin typeface="Helvetica Neue"/>
                          <a:cs typeface="Helvetica Neue"/>
                        </a:rPr>
                        <a:t>Support existing CCCS efforts</a:t>
                      </a:r>
                    </a:p>
                  </a:txBody>
                  <a:tcPr marL="72456" marR="72456" marT="36228" marB="36228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>
                          <a:latin typeface="Helvetica Neue"/>
                          <a:cs typeface="Helvetica Neue"/>
                        </a:rPr>
                        <a:t>Expand opportunities via technology</a:t>
                      </a:r>
                    </a:p>
                  </a:txBody>
                  <a:tcPr marL="72456" marR="72456" marT="36228" marB="3622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0A9AE4F-BBAB-6ACA-1C35-958BF24D1C76}"/>
              </a:ext>
            </a:extLst>
          </p:cNvPr>
          <p:cNvSpPr txBox="1"/>
          <p:nvPr/>
        </p:nvSpPr>
        <p:spPr>
          <a:xfrm>
            <a:off x="3499682" y="4635761"/>
            <a:ext cx="501566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3"/>
              </a:rPr>
              <a:t>Colorado Online @ Consortial Model Overview (November 11, 2020)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40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E54AC-741B-DDCA-F903-4807116B7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Fall 2023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48A3E-91E2-50FE-6A45-C79491468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Helvetica Neue Light"/>
              </a:rPr>
              <a:t>Home College Sections</a:t>
            </a:r>
          </a:p>
          <a:p>
            <a:pPr lvl="1"/>
            <a:r>
              <a:rPr lang="en-US">
                <a:latin typeface="Helvetica Neue Light"/>
              </a:rPr>
              <a:t>482 sections – all parts of term</a:t>
            </a:r>
          </a:p>
          <a:p>
            <a:r>
              <a:rPr lang="en-US">
                <a:latin typeface="Helvetica Neue Light"/>
              </a:rPr>
              <a:t>Pooled Teaching Sections</a:t>
            </a:r>
            <a:endParaRPr lang="en-US"/>
          </a:p>
          <a:p>
            <a:pPr lvl="1"/>
            <a:r>
              <a:rPr lang="en-US">
                <a:latin typeface="Helvetica Neue Light"/>
              </a:rPr>
              <a:t>15 – week – 199</a:t>
            </a:r>
            <a:endParaRPr lang="en-US"/>
          </a:p>
          <a:p>
            <a:pPr lvl="1"/>
            <a:r>
              <a:rPr lang="en-US">
                <a:latin typeface="Helvetica Neue Light"/>
              </a:rPr>
              <a:t>1st 7-week – 29</a:t>
            </a:r>
          </a:p>
          <a:p>
            <a:pPr lvl="1"/>
            <a:r>
              <a:rPr lang="en-US">
                <a:latin typeface="Helvetica Neue Light"/>
              </a:rPr>
              <a:t>As of the Split meeting (8/16/2023), colleges had not yet built 12 sections in Banner; 14 sections were built, but no instructor was assigned </a:t>
            </a:r>
            <a:endParaRPr lang="en-US"/>
          </a:p>
          <a:p>
            <a:pPr lvl="1"/>
            <a:r>
              <a:rPr lang="en-US">
                <a:latin typeface="Helvetica Neue Light"/>
              </a:rPr>
              <a:t>We requested an additional 13 15-week sections and 3 7-week teaching sections at the split meeting</a:t>
            </a:r>
          </a:p>
          <a:p>
            <a:pPr lvl="1"/>
            <a:r>
              <a:rPr lang="en-US">
                <a:latin typeface="Helvetica Neue Light"/>
              </a:rPr>
              <a:t>23 sections were added between the split meeting and 8/23</a:t>
            </a:r>
            <a:endParaRPr lang="en-US"/>
          </a:p>
          <a:p>
            <a:pPr lvl="1"/>
            <a:endParaRPr lang="en-US">
              <a:latin typeface="Helvetica Neue Ligh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331C2-3107-6E4A-F007-C2D8E9A0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36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 Neue Medium"/>
              </a:rPr>
              <a:t>CO@ Enrollment analysis </a:t>
            </a:r>
            <a:r>
              <a:rPr lang="mr-IN">
                <a:latin typeface="Helvetica Neue Medium"/>
              </a:rPr>
              <a:t>–</a:t>
            </a:r>
            <a:r>
              <a:rPr lang="en-US">
                <a:latin typeface="Helvetica Neue Medium"/>
              </a:rPr>
              <a:t> Fall 2023 15, and 1st 7-week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326357"/>
            <a:ext cx="7886700" cy="181918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Helvetica Neue Light"/>
              </a:rPr>
              <a:t>Late surge in enrollments required adding several additional Pooled Teaching sections.</a:t>
            </a:r>
            <a:endParaRPr lang="en-US"/>
          </a:p>
          <a:p>
            <a:r>
              <a:rPr lang="en-US">
                <a:latin typeface="Helvetica Neue Light"/>
              </a:rPr>
              <a:t>6 Pooled Teaching sections canceled due to lower than expected enrollments in those courses.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2811013"/>
              </p:ext>
            </p:extLst>
          </p:nvPr>
        </p:nvGraphicFramePr>
        <p:xfrm>
          <a:off x="690863" y="1034487"/>
          <a:ext cx="7893932" cy="2293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3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3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3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3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2397">
                <a:tc>
                  <a:txBody>
                    <a:bodyPr/>
                    <a:lstStyle/>
                    <a:p>
                      <a:endParaRPr lang="en-US" sz="160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Helvetica Neue"/>
                          <a:cs typeface="Helvetica Neue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Helvetica Neue"/>
                          <a:cs typeface="Helvetica Neue"/>
                        </a:rPr>
                        <a:t>Home College</a:t>
                      </a:r>
                      <a:r>
                        <a:rPr lang="en-US" sz="1600" baseline="0">
                          <a:latin typeface="Helvetica Neue"/>
                          <a:cs typeface="Helvetica Neue"/>
                        </a:rPr>
                        <a:t> sections</a:t>
                      </a:r>
                      <a:endParaRPr lang="en-US" sz="160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Helvetica Neue"/>
                          <a:cs typeface="Helvetica Neue"/>
                        </a:rPr>
                        <a:t>Teaching</a:t>
                      </a:r>
                      <a:r>
                        <a:rPr lang="en-US" sz="1600" baseline="0">
                          <a:latin typeface="Helvetica Neue"/>
                          <a:cs typeface="Helvetica Neue"/>
                        </a:rPr>
                        <a:t> sections from pooled reg. </a:t>
                      </a:r>
                      <a:endParaRPr lang="en-US" sz="160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78">
                <a:tc>
                  <a:txBody>
                    <a:bodyPr/>
                    <a:lstStyle/>
                    <a:p>
                      <a:r>
                        <a:rPr lang="en-US" sz="1600">
                          <a:latin typeface="Helvetica Neue"/>
                          <a:cs typeface="Helvetica Neue"/>
                        </a:rPr>
                        <a:t>Enrollment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Helvetica Neue"/>
                          <a:cs typeface="Helvetica Neue"/>
                        </a:rPr>
                        <a:t>19,402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>
                          <a:latin typeface="Helvetica Neue"/>
                          <a:cs typeface="Helvetica Neue"/>
                        </a:rPr>
                        <a:t>12,848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>
                          <a:latin typeface="Helvetica Neue"/>
                        </a:rPr>
                        <a:t>6,554*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78">
                <a:tc>
                  <a:txBody>
                    <a:bodyPr/>
                    <a:lstStyle/>
                    <a:p>
                      <a:r>
                        <a:rPr lang="en-US" sz="1600">
                          <a:latin typeface="Helvetica Neue"/>
                          <a:cs typeface="Helvetica Neue"/>
                        </a:rPr>
                        <a:t>Final # sections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>
                          <a:latin typeface="Helvetica Neue"/>
                          <a:cs typeface="Helvetica Neue"/>
                        </a:rPr>
                        <a:t>710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>
                          <a:latin typeface="Helvetica Neue"/>
                          <a:cs typeface="Helvetica Neue"/>
                        </a:rPr>
                        <a:t>482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>
                          <a:latin typeface="Helvetica Neue"/>
                          <a:cs typeface="Helvetica Neue"/>
                        </a:rPr>
                        <a:t>228*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78">
                <a:tc>
                  <a:txBody>
                    <a:bodyPr/>
                    <a:lstStyle/>
                    <a:p>
                      <a:r>
                        <a:rPr lang="en-US" sz="1600">
                          <a:latin typeface="Helvetica Neue"/>
                          <a:cs typeface="Helvetica Neue"/>
                        </a:rPr>
                        <a:t>Avg</a:t>
                      </a:r>
                      <a:r>
                        <a:rPr lang="en-US" sz="1600" baseline="0">
                          <a:latin typeface="Helvetica Neue"/>
                          <a:cs typeface="Helvetica Neue"/>
                        </a:rPr>
                        <a:t> section size</a:t>
                      </a:r>
                      <a:endParaRPr lang="en-US" sz="160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>
                          <a:latin typeface="Helvetica Neue"/>
                          <a:cs typeface="Helvetica Neue"/>
                        </a:rPr>
                        <a:t>27.3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>
                          <a:latin typeface="Helvetica Neue"/>
                          <a:cs typeface="Helvetica Neue"/>
                        </a:rPr>
                        <a:t>26.7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>
                          <a:latin typeface="Helvetica Neue"/>
                          <a:cs typeface="Helvetica Neue"/>
                        </a:rPr>
                        <a:t>28.8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957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100">
                          <a:latin typeface="Helvetica Neue"/>
                          <a:cs typeface="Helvetica Neue"/>
                        </a:rPr>
                        <a:t>Totals do not include sessions that have not started.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60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60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60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7186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A06A5-5C5A-8E12-E7B2-CD006C746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 Neue Medium"/>
              </a:rPr>
              <a:t>Colorado Online - Projected vs. Actual Enrollment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8D4CA9-4D78-84F5-AB0F-A449D5541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 descr="A graph of a number of individuals&#10;&#10;Description automatically generated">
            <a:extLst>
              <a:ext uri="{FF2B5EF4-FFF2-40B4-BE49-F238E27FC236}">
                <a16:creationId xmlns:a16="http://schemas.microsoft.com/office/drawing/2014/main" id="{30E22831-9BB2-4CEC-56CC-3DD007C07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385" y="1034493"/>
            <a:ext cx="5932536" cy="340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57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E54AC-741B-DDCA-F903-4807116B7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worked well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48A3E-91E2-50FE-6A45-C79491468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 err="1"/>
              <a:t>Sectionizer</a:t>
            </a:r>
            <a:endParaRPr lang="en-US"/>
          </a:p>
          <a:p>
            <a:r>
              <a:rPr lang="en-US"/>
              <a:t>Aggregating enrollments</a:t>
            </a:r>
          </a:p>
          <a:p>
            <a:r>
              <a:rPr lang="en-US"/>
              <a:t>Prioritizing placement of students in sections taught by home colleges where possible</a:t>
            </a:r>
          </a:p>
          <a:p>
            <a:r>
              <a:rPr lang="en-US"/>
              <a:t>Quick, collaborative response by colleges to add sections when there was a critical need (actual enrollment)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331C2-3107-6E4A-F007-C2D8E9A0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4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E54AC-741B-DDCA-F903-4807116B7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Improvements over summer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48A3E-91E2-50FE-6A45-C79491468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Helvetica Neue Light"/>
              </a:rPr>
              <a:t>Establishment of Learning Design Community of Practice – co-chaired by reps from colleges and CCCS team</a:t>
            </a:r>
          </a:p>
          <a:p>
            <a:r>
              <a:rPr lang="en-US">
                <a:latin typeface="Helvetica Neue Light"/>
              </a:rPr>
              <a:t>Development of extended support resources for faculty and instructors </a:t>
            </a:r>
            <a:endParaRPr lang="en-US"/>
          </a:p>
          <a:p>
            <a:r>
              <a:rPr lang="en-US">
                <a:latin typeface="Helvetica Neue Light"/>
              </a:rPr>
              <a:t>Learning Resource Coordinator hired in July to support course materials processes, closer link with learning design</a:t>
            </a:r>
          </a:p>
          <a:p>
            <a:r>
              <a:rPr lang="en-US">
                <a:latin typeface="Helvetica Neue Light"/>
              </a:rPr>
              <a:t>College Implementation Leads identified by all colleges, began meeting jointly in July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331C2-3107-6E4A-F007-C2D8E9A0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81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E54AC-741B-DDCA-F903-4807116B7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67657"/>
          </a:xfrm>
        </p:spPr>
        <p:txBody>
          <a:bodyPr/>
          <a:lstStyle/>
          <a:p>
            <a:r>
              <a:rPr lang="en-US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48A3E-91E2-50FE-6A45-C79491468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98698"/>
            <a:ext cx="8126361" cy="3534025"/>
          </a:xfrm>
        </p:spPr>
        <p:txBody>
          <a:bodyPr/>
          <a:lstStyle/>
          <a:p>
            <a:r>
              <a:rPr lang="en-US"/>
              <a:t>Higher enrollment than anticipated, including concurrent enrollment</a:t>
            </a:r>
          </a:p>
          <a:p>
            <a:r>
              <a:rPr lang="en-US"/>
              <a:t>Capacity in Z-sections not linked to capacity in teaching sections, allowing enrollment to quickly exceed teaching capacity</a:t>
            </a:r>
          </a:p>
          <a:p>
            <a:r>
              <a:rPr lang="en-US"/>
              <a:t>Planned sections not completely built out by colleges / instructors not assigned by first day of class</a:t>
            </a:r>
          </a:p>
          <a:p>
            <a:r>
              <a:rPr lang="en-US"/>
              <a:t>Reluctance to build or staff too many sections</a:t>
            </a:r>
          </a:p>
          <a:p>
            <a:pPr lvl="1"/>
            <a:r>
              <a:rPr lang="en-US"/>
              <a:t>High number of fraudulent enrollments over summer</a:t>
            </a:r>
          </a:p>
          <a:p>
            <a:pPr lvl="1"/>
            <a:r>
              <a:rPr lang="en-US"/>
              <a:t>Concerns regarding inconvenience fee </a:t>
            </a:r>
          </a:p>
          <a:p>
            <a:r>
              <a:rPr lang="en-US"/>
              <a:t>Co-</a:t>
            </a:r>
            <a:r>
              <a:rPr lang="en-US" err="1"/>
              <a:t>reqs</a:t>
            </a:r>
            <a:r>
              <a:rPr lang="en-US"/>
              <a:t> not set in Banner for Z sections required manual placement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331C2-3107-6E4A-F007-C2D8E9A0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3AF5B793-A8FE-CB4C-BEAD-E0D98F0CF84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0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E54AC-741B-DDCA-F903-4807116B7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67657"/>
          </a:xfrm>
        </p:spPr>
        <p:txBody>
          <a:bodyPr/>
          <a:lstStyle/>
          <a:p>
            <a:r>
              <a:rPr lang="en-US"/>
              <a:t>Changes moving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48A3E-91E2-50FE-6A45-C79491468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98550"/>
            <a:ext cx="8219171" cy="35337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Helvetica Neue Light"/>
              </a:rPr>
              <a:t>Continued training of college and CCCS staff</a:t>
            </a:r>
          </a:p>
          <a:p>
            <a:r>
              <a:rPr lang="en-US">
                <a:latin typeface="Helvetica Neue Light"/>
              </a:rPr>
              <a:t>Fill vacant scheduler and online success liaison positions</a:t>
            </a:r>
          </a:p>
          <a:p>
            <a:r>
              <a:rPr lang="en-US">
                <a:latin typeface="Helvetica Neue Light"/>
              </a:rPr>
              <a:t>Verify that section builds are complete and accurate in Banner</a:t>
            </a:r>
          </a:p>
          <a:p>
            <a:r>
              <a:rPr lang="en-US">
                <a:latin typeface="Helvetica Neue Light"/>
              </a:rPr>
              <a:t>Section numbers for spring will reflect the order in which they will be filled, streamlining and adding predictability to the course cancelation process</a:t>
            </a:r>
          </a:p>
          <a:p>
            <a:r>
              <a:rPr lang="en-US">
                <a:latin typeface="Helvetica Neue Light"/>
              </a:rPr>
              <a:t>Simplify and distribute information gathering processes using online forms and workflows</a:t>
            </a:r>
          </a:p>
          <a:p>
            <a:r>
              <a:rPr lang="en-US">
                <a:latin typeface="Helvetica Neue Light"/>
              </a:rPr>
              <a:t>Strengthen college implementation teams and communication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331C2-3107-6E4A-F007-C2D8E9A0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3AF5B793-A8FE-CB4C-BEAD-E0D98F0CF84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96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dWires Lumen Preso 202001" id="{C29EFE92-581F-5D47-B2AF-0C9127E203EF}" vid="{1501041B-CFA7-2044-9492-6B0AC2F62F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35B9F9A4C8B345BC5D7DF51D048CEE" ma:contentTypeVersion="12" ma:contentTypeDescription="Create a new document." ma:contentTypeScope="" ma:versionID="defef409dd3fd2a81dfc2be9d1a9fb47">
  <xsd:schema xmlns:xsd="http://www.w3.org/2001/XMLSchema" xmlns:xs="http://www.w3.org/2001/XMLSchema" xmlns:p="http://schemas.microsoft.com/office/2006/metadata/properties" xmlns:ns2="9ab936e1-5038-4400-9cb6-ccddf211baf2" xmlns:ns3="4fad15b3-6818-46a9-a4b7-ada528df5ad6" targetNamespace="http://schemas.microsoft.com/office/2006/metadata/properties" ma:root="true" ma:fieldsID="55949f3b280a620ddccb287f74134a57" ns2:_="" ns3:_="">
    <xsd:import namespace="9ab936e1-5038-4400-9cb6-ccddf211baf2"/>
    <xsd:import namespace="4fad15b3-6818-46a9-a4b7-ada528df5a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CommitteeType" minOccurs="0"/>
                <xsd:element ref="ns2:MediaServiceDateTaken" minOccurs="0"/>
                <xsd:element ref="ns2:MediaLengthInSeconds" minOccurs="0"/>
                <xsd:element ref="ns2:Not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b936e1-5038-4400-9cb6-ccddf211ba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CommitteeType" ma:index="14" nillable="true" ma:displayName="Committee Type" ma:default="Project Team" ma:format="Dropdown" ma:internalName="CommitteeTyp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Project Team"/>
                        <xsd:enumeration value="Academic Affairs"/>
                        <xsd:enumeration value="Student Services"/>
                        <xsd:enumeration value="Learning Design"/>
                        <xsd:enumeration value="Learning Resources"/>
                        <xsd:enumeration value="Technology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Notes" ma:index="17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ad15b3-6818-46a9-a4b7-ada528df5ad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9ab936e1-5038-4400-9cb6-ccddf211baf2" xsi:nil="true"/>
    <CommitteeType xmlns="9ab936e1-5038-4400-9cb6-ccddf211baf2">
      <Value>Project Team</Value>
    </CommitteeType>
  </documentManagement>
</p:properties>
</file>

<file path=customXml/itemProps1.xml><?xml version="1.0" encoding="utf-8"?>
<ds:datastoreItem xmlns:ds="http://schemas.openxmlformats.org/officeDocument/2006/customXml" ds:itemID="{753BECDD-9FDD-43A1-AB2C-AE4AD72A7C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50304D-4F04-42B6-AA9E-0D9244AF651A}">
  <ds:schemaRefs>
    <ds:schemaRef ds:uri="4fad15b3-6818-46a9-a4b7-ada528df5ad6"/>
    <ds:schemaRef ds:uri="9ab936e1-5038-4400-9cb6-ccddf211baf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AF537AF-052B-4180-A9D5-2076331DDF3C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4fad15b3-6818-46a9-a4b7-ada528df5ad6"/>
    <ds:schemaRef ds:uri="9ab936e1-5038-4400-9cb6-ccddf211baf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826</Words>
  <Application>Microsoft Office PowerPoint</Application>
  <PresentationFormat>On-screen Show (16:9)</PresentationFormat>
  <Paragraphs>121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Helvetica Neue</vt:lpstr>
      <vt:lpstr>Helvetica Neue Light</vt:lpstr>
      <vt:lpstr>Helvetica Neue Medium</vt:lpstr>
      <vt:lpstr>Office Theme</vt:lpstr>
      <vt:lpstr>Colorado Online @  Fall 2023 Update</vt:lpstr>
      <vt:lpstr>Colorado Online @ Consortium Model Goals</vt:lpstr>
      <vt:lpstr>Fall 2023 Courses</vt:lpstr>
      <vt:lpstr>CO@ Enrollment analysis – Fall 2023 15, and 1st 7-week</vt:lpstr>
      <vt:lpstr>Colorado Online - Projected vs. Actual Enrollment</vt:lpstr>
      <vt:lpstr>What worked well</vt:lpstr>
      <vt:lpstr>Improvements over summer</vt:lpstr>
      <vt:lpstr>Challenges</vt:lpstr>
      <vt:lpstr>Changes moving forward</vt:lpstr>
      <vt:lpstr>Changes moving forward (continued)</vt:lpstr>
      <vt:lpstr>Other steps being considered:</vt:lpstr>
      <vt:lpstr>Where to Find Information</vt:lpstr>
    </vt:vector>
  </TitlesOfParts>
  <Manager/>
  <Company>MindWires, LLC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Colorado Online @ Steering Committee Update</dc:title>
  <dc:subject/>
  <dc:creator>Kevin Kelly and Phil Hill</dc:creator>
  <cp:keywords/>
  <dc:description/>
  <cp:lastModifiedBy>Vercauteren, Tammy (CCCS)</cp:lastModifiedBy>
  <cp:revision>3</cp:revision>
  <dcterms:created xsi:type="dcterms:W3CDTF">2021-07-08T13:59:42Z</dcterms:created>
  <dcterms:modified xsi:type="dcterms:W3CDTF">2023-08-30T02:26:34Z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0x0101002035B9F9A4C8B345BC5D7DF51D048CEE</vt:lpwstr>
  </property>
</Properties>
</file>