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handoutMasterIdLst>
    <p:handoutMasterId r:id="rId23"/>
  </p:handoutMasterIdLst>
  <p:sldIdLst>
    <p:sldId id="291" r:id="rId5"/>
    <p:sldId id="600" r:id="rId6"/>
    <p:sldId id="588" r:id="rId7"/>
    <p:sldId id="601" r:id="rId8"/>
    <p:sldId id="635" r:id="rId9"/>
    <p:sldId id="538" r:id="rId10"/>
    <p:sldId id="602" r:id="rId11"/>
    <p:sldId id="603" r:id="rId12"/>
    <p:sldId id="604" r:id="rId13"/>
    <p:sldId id="314" r:id="rId14"/>
    <p:sldId id="598" r:id="rId15"/>
    <p:sldId id="636" r:id="rId16"/>
    <p:sldId id="626" r:id="rId17"/>
    <p:sldId id="627" r:id="rId18"/>
    <p:sldId id="628" r:id="rId19"/>
    <p:sldId id="629" r:id="rId20"/>
    <p:sldId id="634"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ette Wiseman" initials="JW"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7CB1"/>
    <a:srgbClr val="F3D0C6"/>
    <a:srgbClr val="7EA399"/>
    <a:srgbClr val="FDC5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28" autoAdjust="0"/>
    <p:restoredTop sz="94660"/>
  </p:normalViewPr>
  <p:slideViewPr>
    <p:cSldViewPr snapToGrid="0">
      <p:cViewPr varScale="1">
        <p:scale>
          <a:sx n="141" d="100"/>
          <a:sy n="141" d="100"/>
        </p:scale>
        <p:origin x="1456" y="72"/>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2A1B1-0FB6-084B-AA3A-0850A7C253B7}"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B52B9B54-DFCC-5F49-939B-18B0164A40FD}">
      <dgm:prSet phldrT="[Text]" custT="1"/>
      <dgm:spPr>
        <a:solidFill>
          <a:srgbClr val="000090"/>
        </a:solidFill>
      </dgm:spPr>
      <dgm:t>
        <a:bodyPr/>
        <a:lstStyle/>
        <a:p>
          <a:r>
            <a:rPr lang="en-US" sz="2400" dirty="0">
              <a:latin typeface="Helvetica Neue"/>
              <a:cs typeface="Helvetica Neue"/>
            </a:rPr>
            <a:t>Phased Implementation</a:t>
          </a:r>
        </a:p>
      </dgm:t>
    </dgm:pt>
    <dgm:pt modelId="{BB11C484-4F48-814D-94A8-469DED86EC96}" type="parTrans" cxnId="{10C7207E-6BD4-1D49-8D74-432AA28303F6}">
      <dgm:prSet/>
      <dgm:spPr/>
      <dgm:t>
        <a:bodyPr/>
        <a:lstStyle/>
        <a:p>
          <a:endParaRPr lang="en-US"/>
        </a:p>
      </dgm:t>
    </dgm:pt>
    <dgm:pt modelId="{686EA8E9-27A8-5948-83C6-CD40876440F5}" type="sibTrans" cxnId="{10C7207E-6BD4-1D49-8D74-432AA28303F6}">
      <dgm:prSet/>
      <dgm:spPr/>
      <dgm:t>
        <a:bodyPr/>
        <a:lstStyle/>
        <a:p>
          <a:endParaRPr lang="en-US"/>
        </a:p>
      </dgm:t>
    </dgm:pt>
    <dgm:pt modelId="{5DCC078E-D951-E447-96EF-21344EBEA1B2}">
      <dgm:prSet phldrT="[Text]" custT="1"/>
      <dgm:spPr/>
      <dgm:t>
        <a:bodyPr/>
        <a:lstStyle/>
        <a:p>
          <a:r>
            <a:rPr lang="en-US" sz="1200" dirty="0">
              <a:latin typeface="Helvetica Neue"/>
              <a:cs typeface="Helvetica Neue"/>
            </a:rPr>
            <a:t>Spring 2023</a:t>
          </a:r>
          <a:br>
            <a:rPr lang="en-US" sz="1200" dirty="0">
              <a:latin typeface="Helvetica Neue"/>
              <a:cs typeface="Helvetica Neue"/>
            </a:rPr>
          </a:br>
          <a:r>
            <a:rPr lang="en-US" sz="1200" dirty="0">
              <a:latin typeface="Helvetica Neue"/>
              <a:cs typeface="Helvetica Neue"/>
            </a:rPr>
            <a:t>Pilot</a:t>
          </a:r>
        </a:p>
      </dgm:t>
    </dgm:pt>
    <dgm:pt modelId="{8D9741FB-C9B0-5C48-9D0F-305B7A9D49F8}" type="parTrans" cxnId="{9E2A1070-511E-5A41-9139-3247509B0F3C}">
      <dgm:prSet/>
      <dgm:spPr/>
      <dgm:t>
        <a:bodyPr/>
        <a:lstStyle/>
        <a:p>
          <a:endParaRPr lang="en-US"/>
        </a:p>
      </dgm:t>
    </dgm:pt>
    <dgm:pt modelId="{DC686F5A-70B7-814F-B187-98B6CBF23A69}" type="sibTrans" cxnId="{9E2A1070-511E-5A41-9139-3247509B0F3C}">
      <dgm:prSet/>
      <dgm:spPr/>
      <dgm:t>
        <a:bodyPr/>
        <a:lstStyle/>
        <a:p>
          <a:endParaRPr lang="en-US"/>
        </a:p>
      </dgm:t>
    </dgm:pt>
    <dgm:pt modelId="{A75EC7F0-39AC-C540-9287-1171A0B202CD}">
      <dgm:prSet phldrT="[Text]" custT="1"/>
      <dgm:spPr/>
      <dgm:t>
        <a:bodyPr/>
        <a:lstStyle/>
        <a:p>
          <a:r>
            <a:rPr lang="en-US" sz="1200" dirty="0">
              <a:latin typeface="Helvetica Neue"/>
              <a:cs typeface="Helvetica Neue"/>
            </a:rPr>
            <a:t>Summer 2023</a:t>
          </a:r>
          <a:br>
            <a:rPr lang="en-US" sz="1200" dirty="0">
              <a:latin typeface="Helvetica Neue"/>
              <a:cs typeface="Helvetica Neue"/>
            </a:rPr>
          </a:br>
          <a:r>
            <a:rPr lang="en-US" sz="1200" dirty="0">
              <a:latin typeface="Helvetica Neue"/>
              <a:cs typeface="Helvetica Neue"/>
            </a:rPr>
            <a:t>Mix CCCO/CO@/ Colleges Online</a:t>
          </a:r>
        </a:p>
      </dgm:t>
    </dgm:pt>
    <dgm:pt modelId="{E0E221D5-DBE8-3745-8783-D353EB42C184}" type="parTrans" cxnId="{EE743987-21C6-6341-B6C9-F3A1757A2F43}">
      <dgm:prSet/>
      <dgm:spPr/>
      <dgm:t>
        <a:bodyPr/>
        <a:lstStyle/>
        <a:p>
          <a:endParaRPr lang="en-US"/>
        </a:p>
      </dgm:t>
    </dgm:pt>
    <dgm:pt modelId="{05D70E64-E555-024D-95C0-3ABA6CD6B8EB}" type="sibTrans" cxnId="{EE743987-21C6-6341-B6C9-F3A1757A2F43}">
      <dgm:prSet/>
      <dgm:spPr/>
      <dgm:t>
        <a:bodyPr/>
        <a:lstStyle/>
        <a:p>
          <a:endParaRPr lang="en-US"/>
        </a:p>
      </dgm:t>
    </dgm:pt>
    <dgm:pt modelId="{0FC3DD19-6FF8-3347-BD7F-6CB0308ED0FB}">
      <dgm:prSet phldrT="[Text]" custT="1"/>
      <dgm:spPr/>
      <dgm:t>
        <a:bodyPr/>
        <a:lstStyle/>
        <a:p>
          <a:r>
            <a:rPr lang="en-US" sz="1200" dirty="0">
              <a:latin typeface="Helvetica Neue"/>
              <a:cs typeface="Helvetica Neue"/>
            </a:rPr>
            <a:t>Fall 2023</a:t>
          </a:r>
          <a:br>
            <a:rPr lang="en-US" sz="1200" dirty="0">
              <a:latin typeface="Helvetica Neue"/>
              <a:cs typeface="Helvetica Neue"/>
            </a:rPr>
          </a:br>
          <a:r>
            <a:rPr lang="en-US" sz="1200" dirty="0">
              <a:latin typeface="Helvetica Neue"/>
              <a:cs typeface="Helvetica Neue"/>
            </a:rPr>
            <a:t>Mix CCCO/CO@/ Colleges Online</a:t>
          </a:r>
        </a:p>
      </dgm:t>
    </dgm:pt>
    <dgm:pt modelId="{BDF4AC8C-B4BF-A847-BB2B-AC3C25AA9AEF}" type="parTrans" cxnId="{4AD66DBD-1663-674C-BAE2-64233B4C600D}">
      <dgm:prSet/>
      <dgm:spPr/>
      <dgm:t>
        <a:bodyPr/>
        <a:lstStyle/>
        <a:p>
          <a:endParaRPr lang="en-US"/>
        </a:p>
      </dgm:t>
    </dgm:pt>
    <dgm:pt modelId="{8ED0AF1F-4F5B-6743-B7C0-81392291628E}" type="sibTrans" cxnId="{4AD66DBD-1663-674C-BAE2-64233B4C600D}">
      <dgm:prSet/>
      <dgm:spPr/>
      <dgm:t>
        <a:bodyPr/>
        <a:lstStyle/>
        <a:p>
          <a:endParaRPr lang="en-US"/>
        </a:p>
      </dgm:t>
    </dgm:pt>
    <dgm:pt modelId="{9A884E3B-4F92-C44B-8374-C32C43B48AD5}">
      <dgm:prSet phldrT="[Text]" custT="1"/>
      <dgm:spPr/>
      <dgm:t>
        <a:bodyPr/>
        <a:lstStyle/>
        <a:p>
          <a:r>
            <a:rPr lang="en-US" sz="1200" dirty="0">
              <a:latin typeface="Helvetica Neue"/>
              <a:cs typeface="Helvetica Neue"/>
            </a:rPr>
            <a:t>Spring 2024</a:t>
          </a:r>
          <a:br>
            <a:rPr lang="en-US" sz="1200" dirty="0">
              <a:latin typeface="Helvetica Neue"/>
              <a:cs typeface="Helvetica Neue"/>
            </a:rPr>
          </a:br>
          <a:r>
            <a:rPr lang="en-US" sz="1200" dirty="0">
              <a:latin typeface="Helvetica Neue"/>
              <a:cs typeface="Helvetica Neue"/>
            </a:rPr>
            <a:t>Mix CCCO/CO@/ Colleges Online</a:t>
          </a:r>
        </a:p>
      </dgm:t>
    </dgm:pt>
    <dgm:pt modelId="{7427032A-7073-424B-B34E-26D4436C4F5B}" type="parTrans" cxnId="{58649336-7B9B-2F49-9209-35CA29DA9305}">
      <dgm:prSet/>
      <dgm:spPr/>
      <dgm:t>
        <a:bodyPr/>
        <a:lstStyle/>
        <a:p>
          <a:endParaRPr lang="en-US"/>
        </a:p>
      </dgm:t>
    </dgm:pt>
    <dgm:pt modelId="{C748A705-0298-4E47-9519-04CFCE1CA943}" type="sibTrans" cxnId="{58649336-7B9B-2F49-9209-35CA29DA9305}">
      <dgm:prSet/>
      <dgm:spPr/>
      <dgm:t>
        <a:bodyPr/>
        <a:lstStyle/>
        <a:p>
          <a:endParaRPr lang="en-US"/>
        </a:p>
      </dgm:t>
    </dgm:pt>
    <dgm:pt modelId="{3B1C668A-44C5-894F-B6F9-DCFE33D6FC76}">
      <dgm:prSet phldrT="[Text]" custT="1"/>
      <dgm:spPr/>
      <dgm:t>
        <a:bodyPr/>
        <a:lstStyle/>
        <a:p>
          <a:r>
            <a:rPr lang="en-US" sz="1200" dirty="0">
              <a:latin typeface="Helvetica Neue"/>
              <a:cs typeface="Helvetica Neue"/>
            </a:rPr>
            <a:t>Summer 2024</a:t>
          </a:r>
          <a:br>
            <a:rPr lang="en-US" sz="1200" dirty="0">
              <a:latin typeface="Helvetica Neue"/>
              <a:cs typeface="Helvetica Neue"/>
            </a:rPr>
          </a:br>
          <a:r>
            <a:rPr lang="en-US" sz="1200" dirty="0">
              <a:latin typeface="Helvetica Neue"/>
              <a:cs typeface="Helvetica Neue"/>
            </a:rPr>
            <a:t>100% CO@</a:t>
          </a:r>
        </a:p>
      </dgm:t>
    </dgm:pt>
    <dgm:pt modelId="{AD07CFEB-1C8C-6D4D-AE09-5EE69CFD49CD}" type="parTrans" cxnId="{226F268C-FDA9-004D-B929-C94308493E9A}">
      <dgm:prSet/>
      <dgm:spPr/>
      <dgm:t>
        <a:bodyPr/>
        <a:lstStyle/>
        <a:p>
          <a:endParaRPr lang="en-US"/>
        </a:p>
      </dgm:t>
    </dgm:pt>
    <dgm:pt modelId="{3AAE2D05-47F8-2644-A718-13EEB6794F6E}" type="sibTrans" cxnId="{226F268C-FDA9-004D-B929-C94308493E9A}">
      <dgm:prSet/>
      <dgm:spPr/>
      <dgm:t>
        <a:bodyPr/>
        <a:lstStyle/>
        <a:p>
          <a:endParaRPr lang="en-US"/>
        </a:p>
      </dgm:t>
    </dgm:pt>
    <dgm:pt modelId="{A7AB1633-F0B3-4047-880A-C7A50636F3C0}">
      <dgm:prSet phldrT="[Text]" custT="1"/>
      <dgm:spPr/>
      <dgm:t>
        <a:bodyPr/>
        <a:lstStyle/>
        <a:p>
          <a:r>
            <a:rPr lang="en-US" sz="1200" dirty="0">
              <a:latin typeface="Helvetica Neue"/>
              <a:cs typeface="Helvetica Neue"/>
            </a:rPr>
            <a:t>Fall 2024</a:t>
          </a:r>
          <a:br>
            <a:rPr lang="en-US" sz="1200" dirty="0">
              <a:latin typeface="Helvetica Neue"/>
              <a:cs typeface="Helvetica Neue"/>
            </a:rPr>
          </a:br>
          <a:r>
            <a:rPr lang="en-US" sz="1200" dirty="0">
              <a:latin typeface="Helvetica Neue"/>
              <a:cs typeface="Helvetica Neue"/>
            </a:rPr>
            <a:t>100% CO@</a:t>
          </a:r>
        </a:p>
      </dgm:t>
    </dgm:pt>
    <dgm:pt modelId="{00E8309B-BF59-504E-A897-980F74DA6C24}" type="parTrans" cxnId="{5956F0BC-7FB1-0B44-98E1-CC72F5901AF6}">
      <dgm:prSet/>
      <dgm:spPr/>
      <dgm:t>
        <a:bodyPr/>
        <a:lstStyle/>
        <a:p>
          <a:endParaRPr lang="en-US"/>
        </a:p>
      </dgm:t>
    </dgm:pt>
    <dgm:pt modelId="{EF1E0F23-30FB-314F-A080-BA486A2CF104}" type="sibTrans" cxnId="{5956F0BC-7FB1-0B44-98E1-CC72F5901AF6}">
      <dgm:prSet/>
      <dgm:spPr/>
      <dgm:t>
        <a:bodyPr/>
        <a:lstStyle/>
        <a:p>
          <a:endParaRPr lang="en-US"/>
        </a:p>
      </dgm:t>
    </dgm:pt>
    <dgm:pt modelId="{01CCB281-B766-7546-AD52-B6F60E503434}" type="pres">
      <dgm:prSet presAssocID="{3282A1B1-0FB6-084B-AA3A-0850A7C253B7}" presName="Name0" presStyleCnt="0">
        <dgm:presLayoutVars>
          <dgm:chPref val="1"/>
          <dgm:dir/>
          <dgm:animOne val="branch"/>
          <dgm:animLvl val="lvl"/>
          <dgm:resizeHandles val="exact"/>
        </dgm:presLayoutVars>
      </dgm:prSet>
      <dgm:spPr/>
    </dgm:pt>
    <dgm:pt modelId="{9632DE91-FABC-3246-B258-4D26AED7A40D}" type="pres">
      <dgm:prSet presAssocID="{B52B9B54-DFCC-5F49-939B-18B0164A40FD}" presName="root1" presStyleCnt="0"/>
      <dgm:spPr/>
    </dgm:pt>
    <dgm:pt modelId="{1960B534-510D-6E46-A3D3-5C6D8F65657C}" type="pres">
      <dgm:prSet presAssocID="{B52B9B54-DFCC-5F49-939B-18B0164A40FD}" presName="LevelOneTextNode" presStyleLbl="node0" presStyleIdx="0" presStyleCnt="1" custScaleX="269206" custScaleY="116673">
        <dgm:presLayoutVars>
          <dgm:chPref val="3"/>
        </dgm:presLayoutVars>
      </dgm:prSet>
      <dgm:spPr/>
    </dgm:pt>
    <dgm:pt modelId="{56CF8DD9-A7E7-0047-B9CD-9F34BBEB56B3}" type="pres">
      <dgm:prSet presAssocID="{B52B9B54-DFCC-5F49-939B-18B0164A40FD}" presName="level2hierChild" presStyleCnt="0"/>
      <dgm:spPr/>
    </dgm:pt>
    <dgm:pt modelId="{52EAB1EA-FAF6-AF49-B539-CB590CFE50F9}" type="pres">
      <dgm:prSet presAssocID="{8D9741FB-C9B0-5C48-9D0F-305B7A9D49F8}" presName="conn2-1" presStyleLbl="parChTrans1D2" presStyleIdx="0" presStyleCnt="6"/>
      <dgm:spPr/>
    </dgm:pt>
    <dgm:pt modelId="{1A1B9D46-8D38-D042-A194-65CFFE6134A5}" type="pres">
      <dgm:prSet presAssocID="{8D9741FB-C9B0-5C48-9D0F-305B7A9D49F8}" presName="connTx" presStyleLbl="parChTrans1D2" presStyleIdx="0" presStyleCnt="6"/>
      <dgm:spPr/>
    </dgm:pt>
    <dgm:pt modelId="{F3341386-C098-A843-9DE0-E8323DEF6C5B}" type="pres">
      <dgm:prSet presAssocID="{5DCC078E-D951-E447-96EF-21344EBEA1B2}" presName="root2" presStyleCnt="0"/>
      <dgm:spPr/>
    </dgm:pt>
    <dgm:pt modelId="{ECA5C78C-E56C-EC42-96BA-87E3523297F0}" type="pres">
      <dgm:prSet presAssocID="{5DCC078E-D951-E447-96EF-21344EBEA1B2}" presName="LevelTwoTextNode" presStyleLbl="node2" presStyleIdx="0" presStyleCnt="6" custScaleX="110804" custScaleY="105630">
        <dgm:presLayoutVars>
          <dgm:chPref val="3"/>
        </dgm:presLayoutVars>
      </dgm:prSet>
      <dgm:spPr/>
    </dgm:pt>
    <dgm:pt modelId="{E15E7295-8832-9B48-9BD8-E799E095319B}" type="pres">
      <dgm:prSet presAssocID="{5DCC078E-D951-E447-96EF-21344EBEA1B2}" presName="level3hierChild" presStyleCnt="0"/>
      <dgm:spPr/>
    </dgm:pt>
    <dgm:pt modelId="{33DC38B6-8BCE-5C42-A94E-19D022BA5C9C}" type="pres">
      <dgm:prSet presAssocID="{E0E221D5-DBE8-3745-8783-D353EB42C184}" presName="conn2-1" presStyleLbl="parChTrans1D2" presStyleIdx="1" presStyleCnt="6"/>
      <dgm:spPr/>
    </dgm:pt>
    <dgm:pt modelId="{6E50143F-4A00-764F-BE7B-AE87AFC07DE3}" type="pres">
      <dgm:prSet presAssocID="{E0E221D5-DBE8-3745-8783-D353EB42C184}" presName="connTx" presStyleLbl="parChTrans1D2" presStyleIdx="1" presStyleCnt="6"/>
      <dgm:spPr/>
    </dgm:pt>
    <dgm:pt modelId="{86794095-4703-4243-BE6F-62448D86B5E5}" type="pres">
      <dgm:prSet presAssocID="{A75EC7F0-39AC-C540-9287-1171A0B202CD}" presName="root2" presStyleCnt="0"/>
      <dgm:spPr/>
    </dgm:pt>
    <dgm:pt modelId="{781DE128-C35C-2D49-98EA-B721B3BAD294}" type="pres">
      <dgm:prSet presAssocID="{A75EC7F0-39AC-C540-9287-1171A0B202CD}" presName="LevelTwoTextNode" presStyleLbl="node2" presStyleIdx="1" presStyleCnt="6" custScaleX="110804" custScaleY="150436">
        <dgm:presLayoutVars>
          <dgm:chPref val="3"/>
        </dgm:presLayoutVars>
      </dgm:prSet>
      <dgm:spPr/>
    </dgm:pt>
    <dgm:pt modelId="{2757E199-FA9D-3E47-8922-9F2A410789C6}" type="pres">
      <dgm:prSet presAssocID="{A75EC7F0-39AC-C540-9287-1171A0B202CD}" presName="level3hierChild" presStyleCnt="0"/>
      <dgm:spPr/>
    </dgm:pt>
    <dgm:pt modelId="{51D666FD-47B9-4340-BDFF-E1A18DFFD3CD}" type="pres">
      <dgm:prSet presAssocID="{BDF4AC8C-B4BF-A847-BB2B-AC3C25AA9AEF}" presName="conn2-1" presStyleLbl="parChTrans1D2" presStyleIdx="2" presStyleCnt="6"/>
      <dgm:spPr/>
    </dgm:pt>
    <dgm:pt modelId="{6871AAE3-2219-914C-A579-DA66804E12E7}" type="pres">
      <dgm:prSet presAssocID="{BDF4AC8C-B4BF-A847-BB2B-AC3C25AA9AEF}" presName="connTx" presStyleLbl="parChTrans1D2" presStyleIdx="2" presStyleCnt="6"/>
      <dgm:spPr/>
    </dgm:pt>
    <dgm:pt modelId="{32E84A9A-B096-3A49-B5EE-03ACD7F95D51}" type="pres">
      <dgm:prSet presAssocID="{0FC3DD19-6FF8-3347-BD7F-6CB0308ED0FB}" presName="root2" presStyleCnt="0"/>
      <dgm:spPr/>
    </dgm:pt>
    <dgm:pt modelId="{CE60F0C1-DAA3-044F-A853-E79989066D24}" type="pres">
      <dgm:prSet presAssocID="{0FC3DD19-6FF8-3347-BD7F-6CB0308ED0FB}" presName="LevelTwoTextNode" presStyleLbl="node2" presStyleIdx="2" presStyleCnt="6" custScaleX="110804" custScaleY="151693">
        <dgm:presLayoutVars>
          <dgm:chPref val="3"/>
        </dgm:presLayoutVars>
      </dgm:prSet>
      <dgm:spPr/>
    </dgm:pt>
    <dgm:pt modelId="{5EAC06A7-2ECB-7C48-9800-E8E77CFA66A9}" type="pres">
      <dgm:prSet presAssocID="{0FC3DD19-6FF8-3347-BD7F-6CB0308ED0FB}" presName="level3hierChild" presStyleCnt="0"/>
      <dgm:spPr/>
    </dgm:pt>
    <dgm:pt modelId="{FAAC4224-45EB-A249-83EE-30C0BEFF80B6}" type="pres">
      <dgm:prSet presAssocID="{7427032A-7073-424B-B34E-26D4436C4F5B}" presName="conn2-1" presStyleLbl="parChTrans1D2" presStyleIdx="3" presStyleCnt="6"/>
      <dgm:spPr/>
    </dgm:pt>
    <dgm:pt modelId="{8B8C71B0-BBC6-4D49-855F-5E82DB170946}" type="pres">
      <dgm:prSet presAssocID="{7427032A-7073-424B-B34E-26D4436C4F5B}" presName="connTx" presStyleLbl="parChTrans1D2" presStyleIdx="3" presStyleCnt="6"/>
      <dgm:spPr/>
    </dgm:pt>
    <dgm:pt modelId="{07B54E80-07AD-6C43-A88F-B983DBD4B191}" type="pres">
      <dgm:prSet presAssocID="{9A884E3B-4F92-C44B-8374-C32C43B48AD5}" presName="root2" presStyleCnt="0"/>
      <dgm:spPr/>
    </dgm:pt>
    <dgm:pt modelId="{293D71E4-0853-F042-A62B-260510FDDB20}" type="pres">
      <dgm:prSet presAssocID="{9A884E3B-4F92-C44B-8374-C32C43B48AD5}" presName="LevelTwoTextNode" presStyleLbl="node2" presStyleIdx="3" presStyleCnt="6" custScaleX="110804" custScaleY="148368">
        <dgm:presLayoutVars>
          <dgm:chPref val="3"/>
        </dgm:presLayoutVars>
      </dgm:prSet>
      <dgm:spPr/>
    </dgm:pt>
    <dgm:pt modelId="{5E9E75F7-D4C5-2E44-A37C-41D501363175}" type="pres">
      <dgm:prSet presAssocID="{9A884E3B-4F92-C44B-8374-C32C43B48AD5}" presName="level3hierChild" presStyleCnt="0"/>
      <dgm:spPr/>
    </dgm:pt>
    <dgm:pt modelId="{6AE81E15-67F9-304F-B709-569D959FBF52}" type="pres">
      <dgm:prSet presAssocID="{AD07CFEB-1C8C-6D4D-AE09-5EE69CFD49CD}" presName="conn2-1" presStyleLbl="parChTrans1D2" presStyleIdx="4" presStyleCnt="6"/>
      <dgm:spPr/>
    </dgm:pt>
    <dgm:pt modelId="{95188BA9-676B-C640-BFBD-20A53A273109}" type="pres">
      <dgm:prSet presAssocID="{AD07CFEB-1C8C-6D4D-AE09-5EE69CFD49CD}" presName="connTx" presStyleLbl="parChTrans1D2" presStyleIdx="4" presStyleCnt="6"/>
      <dgm:spPr/>
    </dgm:pt>
    <dgm:pt modelId="{883FBE86-EF96-924F-A3E5-35A5CB088DCC}" type="pres">
      <dgm:prSet presAssocID="{3B1C668A-44C5-894F-B6F9-DCFE33D6FC76}" presName="root2" presStyleCnt="0"/>
      <dgm:spPr/>
    </dgm:pt>
    <dgm:pt modelId="{E2A983D0-6D23-5B40-8270-E8BB8A5C4663}" type="pres">
      <dgm:prSet presAssocID="{3B1C668A-44C5-894F-B6F9-DCFE33D6FC76}" presName="LevelTwoTextNode" presStyleLbl="node2" presStyleIdx="4" presStyleCnt="6" custScaleX="110804" custScaleY="145152">
        <dgm:presLayoutVars>
          <dgm:chPref val="3"/>
        </dgm:presLayoutVars>
      </dgm:prSet>
      <dgm:spPr/>
    </dgm:pt>
    <dgm:pt modelId="{C5F4742B-578E-7746-937D-14B3DE327CB8}" type="pres">
      <dgm:prSet presAssocID="{3B1C668A-44C5-894F-B6F9-DCFE33D6FC76}" presName="level3hierChild" presStyleCnt="0"/>
      <dgm:spPr/>
    </dgm:pt>
    <dgm:pt modelId="{DD0B604D-58E5-1347-97C2-05403D78B5A8}" type="pres">
      <dgm:prSet presAssocID="{00E8309B-BF59-504E-A897-980F74DA6C24}" presName="conn2-1" presStyleLbl="parChTrans1D2" presStyleIdx="5" presStyleCnt="6"/>
      <dgm:spPr/>
    </dgm:pt>
    <dgm:pt modelId="{04C6ACD0-C1C5-6443-87FA-B9D542D7CFB4}" type="pres">
      <dgm:prSet presAssocID="{00E8309B-BF59-504E-A897-980F74DA6C24}" presName="connTx" presStyleLbl="parChTrans1D2" presStyleIdx="5" presStyleCnt="6"/>
      <dgm:spPr/>
    </dgm:pt>
    <dgm:pt modelId="{5E66195A-7D98-044B-BA77-5557C9120284}" type="pres">
      <dgm:prSet presAssocID="{A7AB1633-F0B3-4047-880A-C7A50636F3C0}" presName="root2" presStyleCnt="0"/>
      <dgm:spPr/>
    </dgm:pt>
    <dgm:pt modelId="{FD85FC4B-ADD6-6448-9F30-48455A10207B}" type="pres">
      <dgm:prSet presAssocID="{A7AB1633-F0B3-4047-880A-C7A50636F3C0}" presName="LevelTwoTextNode" presStyleLbl="node2" presStyleIdx="5" presStyleCnt="6" custScaleX="110804" custScaleY="77789">
        <dgm:presLayoutVars>
          <dgm:chPref val="3"/>
        </dgm:presLayoutVars>
      </dgm:prSet>
      <dgm:spPr/>
    </dgm:pt>
    <dgm:pt modelId="{689AC2CF-B1B2-764E-BB62-1E688C9BF0A5}" type="pres">
      <dgm:prSet presAssocID="{A7AB1633-F0B3-4047-880A-C7A50636F3C0}" presName="level3hierChild" presStyleCnt="0"/>
      <dgm:spPr/>
    </dgm:pt>
  </dgm:ptLst>
  <dgm:cxnLst>
    <dgm:cxn modelId="{00E12C04-F7DB-4840-ADF2-C08C0FDA88FF}" type="presOf" srcId="{3B1C668A-44C5-894F-B6F9-DCFE33D6FC76}" destId="{E2A983D0-6D23-5B40-8270-E8BB8A5C4663}" srcOrd="0" destOrd="0" presId="urn:microsoft.com/office/officeart/2008/layout/HorizontalMultiLevelHierarchy"/>
    <dgm:cxn modelId="{D1DFCE19-A06A-4142-9555-915864300CFD}" type="presOf" srcId="{9A884E3B-4F92-C44B-8374-C32C43B48AD5}" destId="{293D71E4-0853-F042-A62B-260510FDDB20}" srcOrd="0" destOrd="0" presId="urn:microsoft.com/office/officeart/2008/layout/HorizontalMultiLevelHierarchy"/>
    <dgm:cxn modelId="{A1C5D635-F12A-9048-AFE7-ED1ABA2505BB}" type="presOf" srcId="{BDF4AC8C-B4BF-A847-BB2B-AC3C25AA9AEF}" destId="{51D666FD-47B9-4340-BDFF-E1A18DFFD3CD}" srcOrd="0" destOrd="0" presId="urn:microsoft.com/office/officeart/2008/layout/HorizontalMultiLevelHierarchy"/>
    <dgm:cxn modelId="{58649336-7B9B-2F49-9209-35CA29DA9305}" srcId="{B52B9B54-DFCC-5F49-939B-18B0164A40FD}" destId="{9A884E3B-4F92-C44B-8374-C32C43B48AD5}" srcOrd="3" destOrd="0" parTransId="{7427032A-7073-424B-B34E-26D4436C4F5B}" sibTransId="{C748A705-0298-4E47-9519-04CFCE1CA943}"/>
    <dgm:cxn modelId="{8D4DDD3C-2023-884E-B2C1-2C0BB2A9A7C1}" type="presOf" srcId="{B52B9B54-DFCC-5F49-939B-18B0164A40FD}" destId="{1960B534-510D-6E46-A3D3-5C6D8F65657C}" srcOrd="0" destOrd="0" presId="urn:microsoft.com/office/officeart/2008/layout/HorizontalMultiLevelHierarchy"/>
    <dgm:cxn modelId="{DEC7843E-23F3-FC41-BA93-F29515E82C55}" type="presOf" srcId="{AD07CFEB-1C8C-6D4D-AE09-5EE69CFD49CD}" destId="{6AE81E15-67F9-304F-B709-569D959FBF52}" srcOrd="0" destOrd="0" presId="urn:microsoft.com/office/officeart/2008/layout/HorizontalMultiLevelHierarchy"/>
    <dgm:cxn modelId="{1E4CCF5D-A18F-DF47-9F60-5BEF4B8E4DB7}" type="presOf" srcId="{0FC3DD19-6FF8-3347-BD7F-6CB0308ED0FB}" destId="{CE60F0C1-DAA3-044F-A853-E79989066D24}" srcOrd="0" destOrd="0" presId="urn:microsoft.com/office/officeart/2008/layout/HorizontalMultiLevelHierarchy"/>
    <dgm:cxn modelId="{23271562-5536-2545-9EE2-E6D7F5E75BE5}" type="presOf" srcId="{E0E221D5-DBE8-3745-8783-D353EB42C184}" destId="{33DC38B6-8BCE-5C42-A94E-19D022BA5C9C}" srcOrd="0" destOrd="0" presId="urn:microsoft.com/office/officeart/2008/layout/HorizontalMultiLevelHierarchy"/>
    <dgm:cxn modelId="{B9C8F644-CC82-A743-8198-0C6A163FCF59}" type="presOf" srcId="{A7AB1633-F0B3-4047-880A-C7A50636F3C0}" destId="{FD85FC4B-ADD6-6448-9F30-48455A10207B}" srcOrd="0" destOrd="0" presId="urn:microsoft.com/office/officeart/2008/layout/HorizontalMultiLevelHierarchy"/>
    <dgm:cxn modelId="{A07D476C-9CE4-AC46-A191-96BAD01EB8BD}" type="presOf" srcId="{5DCC078E-D951-E447-96EF-21344EBEA1B2}" destId="{ECA5C78C-E56C-EC42-96BA-87E3523297F0}" srcOrd="0" destOrd="0" presId="urn:microsoft.com/office/officeart/2008/layout/HorizontalMultiLevelHierarchy"/>
    <dgm:cxn modelId="{9E2A1070-511E-5A41-9139-3247509B0F3C}" srcId="{B52B9B54-DFCC-5F49-939B-18B0164A40FD}" destId="{5DCC078E-D951-E447-96EF-21344EBEA1B2}" srcOrd="0" destOrd="0" parTransId="{8D9741FB-C9B0-5C48-9D0F-305B7A9D49F8}" sibTransId="{DC686F5A-70B7-814F-B187-98B6CBF23A69}"/>
    <dgm:cxn modelId="{67CA0956-26AE-AD40-A18C-37C805533437}" type="presOf" srcId="{3282A1B1-0FB6-084B-AA3A-0850A7C253B7}" destId="{01CCB281-B766-7546-AD52-B6F60E503434}" srcOrd="0" destOrd="0" presId="urn:microsoft.com/office/officeart/2008/layout/HorizontalMultiLevelHierarchy"/>
    <dgm:cxn modelId="{5A8A147D-26A1-8E43-909C-94882264BE44}" type="presOf" srcId="{8D9741FB-C9B0-5C48-9D0F-305B7A9D49F8}" destId="{1A1B9D46-8D38-D042-A194-65CFFE6134A5}" srcOrd="1" destOrd="0" presId="urn:microsoft.com/office/officeart/2008/layout/HorizontalMultiLevelHierarchy"/>
    <dgm:cxn modelId="{10C7207E-6BD4-1D49-8D74-432AA28303F6}" srcId="{3282A1B1-0FB6-084B-AA3A-0850A7C253B7}" destId="{B52B9B54-DFCC-5F49-939B-18B0164A40FD}" srcOrd="0" destOrd="0" parTransId="{BB11C484-4F48-814D-94A8-469DED86EC96}" sibTransId="{686EA8E9-27A8-5948-83C6-CD40876440F5}"/>
    <dgm:cxn modelId="{EE743987-21C6-6341-B6C9-F3A1757A2F43}" srcId="{B52B9B54-DFCC-5F49-939B-18B0164A40FD}" destId="{A75EC7F0-39AC-C540-9287-1171A0B202CD}" srcOrd="1" destOrd="0" parTransId="{E0E221D5-DBE8-3745-8783-D353EB42C184}" sibTransId="{05D70E64-E555-024D-95C0-3ABA6CD6B8EB}"/>
    <dgm:cxn modelId="{226F268C-FDA9-004D-B929-C94308493E9A}" srcId="{B52B9B54-DFCC-5F49-939B-18B0164A40FD}" destId="{3B1C668A-44C5-894F-B6F9-DCFE33D6FC76}" srcOrd="4" destOrd="0" parTransId="{AD07CFEB-1C8C-6D4D-AE09-5EE69CFD49CD}" sibTransId="{3AAE2D05-47F8-2644-A718-13EEB6794F6E}"/>
    <dgm:cxn modelId="{5F1579A2-D153-F441-A2C2-44F963A8B5A7}" type="presOf" srcId="{00E8309B-BF59-504E-A897-980F74DA6C24}" destId="{04C6ACD0-C1C5-6443-87FA-B9D542D7CFB4}" srcOrd="1" destOrd="0" presId="urn:microsoft.com/office/officeart/2008/layout/HorizontalMultiLevelHierarchy"/>
    <dgm:cxn modelId="{6AA255A7-4B80-F745-8C45-AF82A5FA35D0}" type="presOf" srcId="{A75EC7F0-39AC-C540-9287-1171A0B202CD}" destId="{781DE128-C35C-2D49-98EA-B721B3BAD294}" srcOrd="0" destOrd="0" presId="urn:microsoft.com/office/officeart/2008/layout/HorizontalMultiLevelHierarchy"/>
    <dgm:cxn modelId="{21A621AD-C74F-434F-9CCE-A0CE3193B6AB}" type="presOf" srcId="{BDF4AC8C-B4BF-A847-BB2B-AC3C25AA9AEF}" destId="{6871AAE3-2219-914C-A579-DA66804E12E7}" srcOrd="1" destOrd="0" presId="urn:microsoft.com/office/officeart/2008/layout/HorizontalMultiLevelHierarchy"/>
    <dgm:cxn modelId="{5956F0BC-7FB1-0B44-98E1-CC72F5901AF6}" srcId="{B52B9B54-DFCC-5F49-939B-18B0164A40FD}" destId="{A7AB1633-F0B3-4047-880A-C7A50636F3C0}" srcOrd="5" destOrd="0" parTransId="{00E8309B-BF59-504E-A897-980F74DA6C24}" sibTransId="{EF1E0F23-30FB-314F-A080-BA486A2CF104}"/>
    <dgm:cxn modelId="{4AD66DBD-1663-674C-BAE2-64233B4C600D}" srcId="{B52B9B54-DFCC-5F49-939B-18B0164A40FD}" destId="{0FC3DD19-6FF8-3347-BD7F-6CB0308ED0FB}" srcOrd="2" destOrd="0" parTransId="{BDF4AC8C-B4BF-A847-BB2B-AC3C25AA9AEF}" sibTransId="{8ED0AF1F-4F5B-6743-B7C0-81392291628E}"/>
    <dgm:cxn modelId="{74BD58CB-2D55-EC44-BC87-C2FB5CF26F8E}" type="presOf" srcId="{00E8309B-BF59-504E-A897-980F74DA6C24}" destId="{DD0B604D-58E5-1347-97C2-05403D78B5A8}" srcOrd="0" destOrd="0" presId="urn:microsoft.com/office/officeart/2008/layout/HorizontalMultiLevelHierarchy"/>
    <dgm:cxn modelId="{480F38CC-2201-AF40-B696-E0A15542CEC3}" type="presOf" srcId="{7427032A-7073-424B-B34E-26D4436C4F5B}" destId="{8B8C71B0-BBC6-4D49-855F-5E82DB170946}" srcOrd="1" destOrd="0" presId="urn:microsoft.com/office/officeart/2008/layout/HorizontalMultiLevelHierarchy"/>
    <dgm:cxn modelId="{089D70DF-AC1D-6246-99DA-52656FFFEDE2}" type="presOf" srcId="{E0E221D5-DBE8-3745-8783-D353EB42C184}" destId="{6E50143F-4A00-764F-BE7B-AE87AFC07DE3}" srcOrd="1" destOrd="0" presId="urn:microsoft.com/office/officeart/2008/layout/HorizontalMultiLevelHierarchy"/>
    <dgm:cxn modelId="{8C47DCE1-12D7-6349-ADF8-7BB1B039B602}" type="presOf" srcId="{AD07CFEB-1C8C-6D4D-AE09-5EE69CFD49CD}" destId="{95188BA9-676B-C640-BFBD-20A53A273109}" srcOrd="1" destOrd="0" presId="urn:microsoft.com/office/officeart/2008/layout/HorizontalMultiLevelHierarchy"/>
    <dgm:cxn modelId="{A41EC2E9-6599-C344-9CF7-AC19C5BF2A3C}" type="presOf" srcId="{7427032A-7073-424B-B34E-26D4436C4F5B}" destId="{FAAC4224-45EB-A249-83EE-30C0BEFF80B6}" srcOrd="0" destOrd="0" presId="urn:microsoft.com/office/officeart/2008/layout/HorizontalMultiLevelHierarchy"/>
    <dgm:cxn modelId="{B9EF39FE-2366-C541-9216-BBF1DB5BA8DD}" type="presOf" srcId="{8D9741FB-C9B0-5C48-9D0F-305B7A9D49F8}" destId="{52EAB1EA-FAF6-AF49-B539-CB590CFE50F9}" srcOrd="0" destOrd="0" presId="urn:microsoft.com/office/officeart/2008/layout/HorizontalMultiLevelHierarchy"/>
    <dgm:cxn modelId="{1B188491-9A1C-5A48-937D-0B0F8CDAFB27}" type="presParOf" srcId="{01CCB281-B766-7546-AD52-B6F60E503434}" destId="{9632DE91-FABC-3246-B258-4D26AED7A40D}" srcOrd="0" destOrd="0" presId="urn:microsoft.com/office/officeart/2008/layout/HorizontalMultiLevelHierarchy"/>
    <dgm:cxn modelId="{E8879E31-2449-E045-B71D-6DC2E8D1B9B8}" type="presParOf" srcId="{9632DE91-FABC-3246-B258-4D26AED7A40D}" destId="{1960B534-510D-6E46-A3D3-5C6D8F65657C}" srcOrd="0" destOrd="0" presId="urn:microsoft.com/office/officeart/2008/layout/HorizontalMultiLevelHierarchy"/>
    <dgm:cxn modelId="{9BCD08A7-F548-9F4D-80DF-4768E77E8FFA}" type="presParOf" srcId="{9632DE91-FABC-3246-B258-4D26AED7A40D}" destId="{56CF8DD9-A7E7-0047-B9CD-9F34BBEB56B3}" srcOrd="1" destOrd="0" presId="urn:microsoft.com/office/officeart/2008/layout/HorizontalMultiLevelHierarchy"/>
    <dgm:cxn modelId="{F307884F-7841-5A4F-8961-3AFCF06F9E98}" type="presParOf" srcId="{56CF8DD9-A7E7-0047-B9CD-9F34BBEB56B3}" destId="{52EAB1EA-FAF6-AF49-B539-CB590CFE50F9}" srcOrd="0" destOrd="0" presId="urn:microsoft.com/office/officeart/2008/layout/HorizontalMultiLevelHierarchy"/>
    <dgm:cxn modelId="{A5D0A153-CA7F-4749-9620-CD7A89D62965}" type="presParOf" srcId="{52EAB1EA-FAF6-AF49-B539-CB590CFE50F9}" destId="{1A1B9D46-8D38-D042-A194-65CFFE6134A5}" srcOrd="0" destOrd="0" presId="urn:microsoft.com/office/officeart/2008/layout/HorizontalMultiLevelHierarchy"/>
    <dgm:cxn modelId="{812AA03A-C655-4048-8146-EF89F1A31754}" type="presParOf" srcId="{56CF8DD9-A7E7-0047-B9CD-9F34BBEB56B3}" destId="{F3341386-C098-A843-9DE0-E8323DEF6C5B}" srcOrd="1" destOrd="0" presId="urn:microsoft.com/office/officeart/2008/layout/HorizontalMultiLevelHierarchy"/>
    <dgm:cxn modelId="{A4D2A8D0-BA21-3A49-9286-06ABB1F79586}" type="presParOf" srcId="{F3341386-C098-A843-9DE0-E8323DEF6C5B}" destId="{ECA5C78C-E56C-EC42-96BA-87E3523297F0}" srcOrd="0" destOrd="0" presId="urn:microsoft.com/office/officeart/2008/layout/HorizontalMultiLevelHierarchy"/>
    <dgm:cxn modelId="{BC87D238-007E-1A44-AC2C-04D5820F566A}" type="presParOf" srcId="{F3341386-C098-A843-9DE0-E8323DEF6C5B}" destId="{E15E7295-8832-9B48-9BD8-E799E095319B}" srcOrd="1" destOrd="0" presId="urn:microsoft.com/office/officeart/2008/layout/HorizontalMultiLevelHierarchy"/>
    <dgm:cxn modelId="{66D4CEAD-0AD7-544E-AF02-1F48713E7243}" type="presParOf" srcId="{56CF8DD9-A7E7-0047-B9CD-9F34BBEB56B3}" destId="{33DC38B6-8BCE-5C42-A94E-19D022BA5C9C}" srcOrd="2" destOrd="0" presId="urn:microsoft.com/office/officeart/2008/layout/HorizontalMultiLevelHierarchy"/>
    <dgm:cxn modelId="{4FE25F11-2689-7F4F-A89F-C942B130224E}" type="presParOf" srcId="{33DC38B6-8BCE-5C42-A94E-19D022BA5C9C}" destId="{6E50143F-4A00-764F-BE7B-AE87AFC07DE3}" srcOrd="0" destOrd="0" presId="urn:microsoft.com/office/officeart/2008/layout/HorizontalMultiLevelHierarchy"/>
    <dgm:cxn modelId="{D4652DC5-A94C-C046-9E77-8240DD0D5F6A}" type="presParOf" srcId="{56CF8DD9-A7E7-0047-B9CD-9F34BBEB56B3}" destId="{86794095-4703-4243-BE6F-62448D86B5E5}" srcOrd="3" destOrd="0" presId="urn:microsoft.com/office/officeart/2008/layout/HorizontalMultiLevelHierarchy"/>
    <dgm:cxn modelId="{4303E887-B854-1345-AECA-01D40996E961}" type="presParOf" srcId="{86794095-4703-4243-BE6F-62448D86B5E5}" destId="{781DE128-C35C-2D49-98EA-B721B3BAD294}" srcOrd="0" destOrd="0" presId="urn:microsoft.com/office/officeart/2008/layout/HorizontalMultiLevelHierarchy"/>
    <dgm:cxn modelId="{869149B4-798D-264F-B477-B8FEF0D8F7EF}" type="presParOf" srcId="{86794095-4703-4243-BE6F-62448D86B5E5}" destId="{2757E199-FA9D-3E47-8922-9F2A410789C6}" srcOrd="1" destOrd="0" presId="urn:microsoft.com/office/officeart/2008/layout/HorizontalMultiLevelHierarchy"/>
    <dgm:cxn modelId="{7FA66278-EB1A-C14B-8F27-3345E561BF48}" type="presParOf" srcId="{56CF8DD9-A7E7-0047-B9CD-9F34BBEB56B3}" destId="{51D666FD-47B9-4340-BDFF-E1A18DFFD3CD}" srcOrd="4" destOrd="0" presId="urn:microsoft.com/office/officeart/2008/layout/HorizontalMultiLevelHierarchy"/>
    <dgm:cxn modelId="{9E6B69BB-C533-3942-9C65-74B876933657}" type="presParOf" srcId="{51D666FD-47B9-4340-BDFF-E1A18DFFD3CD}" destId="{6871AAE3-2219-914C-A579-DA66804E12E7}" srcOrd="0" destOrd="0" presId="urn:microsoft.com/office/officeart/2008/layout/HorizontalMultiLevelHierarchy"/>
    <dgm:cxn modelId="{79325DC4-172C-2244-A7E2-36AA1C15A30A}" type="presParOf" srcId="{56CF8DD9-A7E7-0047-B9CD-9F34BBEB56B3}" destId="{32E84A9A-B096-3A49-B5EE-03ACD7F95D51}" srcOrd="5" destOrd="0" presId="urn:microsoft.com/office/officeart/2008/layout/HorizontalMultiLevelHierarchy"/>
    <dgm:cxn modelId="{F4B252D9-5EFF-E045-AC8C-2443271D75C5}" type="presParOf" srcId="{32E84A9A-B096-3A49-B5EE-03ACD7F95D51}" destId="{CE60F0C1-DAA3-044F-A853-E79989066D24}" srcOrd="0" destOrd="0" presId="urn:microsoft.com/office/officeart/2008/layout/HorizontalMultiLevelHierarchy"/>
    <dgm:cxn modelId="{4978B20F-1D48-A84D-B4E5-CC0DF424F748}" type="presParOf" srcId="{32E84A9A-B096-3A49-B5EE-03ACD7F95D51}" destId="{5EAC06A7-2ECB-7C48-9800-E8E77CFA66A9}" srcOrd="1" destOrd="0" presId="urn:microsoft.com/office/officeart/2008/layout/HorizontalMultiLevelHierarchy"/>
    <dgm:cxn modelId="{9D7CB3BE-8976-0D4F-80CE-2DA52A32211D}" type="presParOf" srcId="{56CF8DD9-A7E7-0047-B9CD-9F34BBEB56B3}" destId="{FAAC4224-45EB-A249-83EE-30C0BEFF80B6}" srcOrd="6" destOrd="0" presId="urn:microsoft.com/office/officeart/2008/layout/HorizontalMultiLevelHierarchy"/>
    <dgm:cxn modelId="{04370F4B-FF60-8640-BD10-4F62BF418719}" type="presParOf" srcId="{FAAC4224-45EB-A249-83EE-30C0BEFF80B6}" destId="{8B8C71B0-BBC6-4D49-855F-5E82DB170946}" srcOrd="0" destOrd="0" presId="urn:microsoft.com/office/officeart/2008/layout/HorizontalMultiLevelHierarchy"/>
    <dgm:cxn modelId="{470709A0-F4F3-BA4C-A9C8-37B4008F0DDE}" type="presParOf" srcId="{56CF8DD9-A7E7-0047-B9CD-9F34BBEB56B3}" destId="{07B54E80-07AD-6C43-A88F-B983DBD4B191}" srcOrd="7" destOrd="0" presId="urn:microsoft.com/office/officeart/2008/layout/HorizontalMultiLevelHierarchy"/>
    <dgm:cxn modelId="{CC5004EA-E576-C34C-A346-FA1C10AA58C3}" type="presParOf" srcId="{07B54E80-07AD-6C43-A88F-B983DBD4B191}" destId="{293D71E4-0853-F042-A62B-260510FDDB20}" srcOrd="0" destOrd="0" presId="urn:microsoft.com/office/officeart/2008/layout/HorizontalMultiLevelHierarchy"/>
    <dgm:cxn modelId="{16FB4298-E5C8-C741-80ED-38B72F44AB43}" type="presParOf" srcId="{07B54E80-07AD-6C43-A88F-B983DBD4B191}" destId="{5E9E75F7-D4C5-2E44-A37C-41D501363175}" srcOrd="1" destOrd="0" presId="urn:microsoft.com/office/officeart/2008/layout/HorizontalMultiLevelHierarchy"/>
    <dgm:cxn modelId="{2A5CAEDD-AA86-874E-B28D-D03590F6D628}" type="presParOf" srcId="{56CF8DD9-A7E7-0047-B9CD-9F34BBEB56B3}" destId="{6AE81E15-67F9-304F-B709-569D959FBF52}" srcOrd="8" destOrd="0" presId="urn:microsoft.com/office/officeart/2008/layout/HorizontalMultiLevelHierarchy"/>
    <dgm:cxn modelId="{9FF2A31E-E344-6747-8A78-ED2D71C35E18}" type="presParOf" srcId="{6AE81E15-67F9-304F-B709-569D959FBF52}" destId="{95188BA9-676B-C640-BFBD-20A53A273109}" srcOrd="0" destOrd="0" presId="urn:microsoft.com/office/officeart/2008/layout/HorizontalMultiLevelHierarchy"/>
    <dgm:cxn modelId="{72B08269-5A11-AD46-8D3A-10B85C11496C}" type="presParOf" srcId="{56CF8DD9-A7E7-0047-B9CD-9F34BBEB56B3}" destId="{883FBE86-EF96-924F-A3E5-35A5CB088DCC}" srcOrd="9" destOrd="0" presId="urn:microsoft.com/office/officeart/2008/layout/HorizontalMultiLevelHierarchy"/>
    <dgm:cxn modelId="{EDCD7253-659D-B04B-A58F-B4BFFA1F5ABB}" type="presParOf" srcId="{883FBE86-EF96-924F-A3E5-35A5CB088DCC}" destId="{E2A983D0-6D23-5B40-8270-E8BB8A5C4663}" srcOrd="0" destOrd="0" presId="urn:microsoft.com/office/officeart/2008/layout/HorizontalMultiLevelHierarchy"/>
    <dgm:cxn modelId="{E1117568-5785-C243-A0FF-4B60E330424A}" type="presParOf" srcId="{883FBE86-EF96-924F-A3E5-35A5CB088DCC}" destId="{C5F4742B-578E-7746-937D-14B3DE327CB8}" srcOrd="1" destOrd="0" presId="urn:microsoft.com/office/officeart/2008/layout/HorizontalMultiLevelHierarchy"/>
    <dgm:cxn modelId="{4F7DFFDB-03FD-6944-91D7-287F41EB41EC}" type="presParOf" srcId="{56CF8DD9-A7E7-0047-B9CD-9F34BBEB56B3}" destId="{DD0B604D-58E5-1347-97C2-05403D78B5A8}" srcOrd="10" destOrd="0" presId="urn:microsoft.com/office/officeart/2008/layout/HorizontalMultiLevelHierarchy"/>
    <dgm:cxn modelId="{4226ABBB-7549-B844-AAF0-32E3EF5F844B}" type="presParOf" srcId="{DD0B604D-58E5-1347-97C2-05403D78B5A8}" destId="{04C6ACD0-C1C5-6443-87FA-B9D542D7CFB4}" srcOrd="0" destOrd="0" presId="urn:microsoft.com/office/officeart/2008/layout/HorizontalMultiLevelHierarchy"/>
    <dgm:cxn modelId="{4833DE18-A020-9740-8E17-5100833D671E}" type="presParOf" srcId="{56CF8DD9-A7E7-0047-B9CD-9F34BBEB56B3}" destId="{5E66195A-7D98-044B-BA77-5557C9120284}" srcOrd="11" destOrd="0" presId="urn:microsoft.com/office/officeart/2008/layout/HorizontalMultiLevelHierarchy"/>
    <dgm:cxn modelId="{656195F6-E042-1942-A110-8F34AC5A6A04}" type="presParOf" srcId="{5E66195A-7D98-044B-BA77-5557C9120284}" destId="{FD85FC4B-ADD6-6448-9F30-48455A10207B}" srcOrd="0" destOrd="0" presId="urn:microsoft.com/office/officeart/2008/layout/HorizontalMultiLevelHierarchy"/>
    <dgm:cxn modelId="{12D74B21-2391-1D4F-A68A-082381D52B95}" type="presParOf" srcId="{5E66195A-7D98-044B-BA77-5557C9120284}" destId="{689AC2CF-B1B2-764E-BB62-1E688C9BF0A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B604D-58E5-1347-97C2-05403D78B5A8}">
      <dsp:nvSpPr>
        <dsp:cNvPr id="0" name=""/>
        <dsp:cNvSpPr/>
      </dsp:nvSpPr>
      <dsp:spPr>
        <a:xfrm>
          <a:off x="1389362" y="1916820"/>
          <a:ext cx="277837" cy="1749780"/>
        </a:xfrm>
        <a:custGeom>
          <a:avLst/>
          <a:gdLst/>
          <a:ahLst/>
          <a:cxnLst/>
          <a:rect l="0" t="0" r="0" b="0"/>
          <a:pathLst>
            <a:path>
              <a:moveTo>
                <a:pt x="0" y="0"/>
              </a:moveTo>
              <a:lnTo>
                <a:pt x="138918" y="0"/>
              </a:lnTo>
              <a:lnTo>
                <a:pt x="138918" y="1749780"/>
              </a:lnTo>
              <a:lnTo>
                <a:pt x="277837" y="174978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83988" y="2747417"/>
        <a:ext cx="88585" cy="88585"/>
      </dsp:txXfrm>
    </dsp:sp>
    <dsp:sp modelId="{6AE81E15-67F9-304F-B709-569D959FBF52}">
      <dsp:nvSpPr>
        <dsp:cNvPr id="0" name=""/>
        <dsp:cNvSpPr/>
      </dsp:nvSpPr>
      <dsp:spPr>
        <a:xfrm>
          <a:off x="1389362" y="1916820"/>
          <a:ext cx="277837" cy="1171783"/>
        </a:xfrm>
        <a:custGeom>
          <a:avLst/>
          <a:gdLst/>
          <a:ahLst/>
          <a:cxnLst/>
          <a:rect l="0" t="0" r="0" b="0"/>
          <a:pathLst>
            <a:path>
              <a:moveTo>
                <a:pt x="0" y="0"/>
              </a:moveTo>
              <a:lnTo>
                <a:pt x="138918" y="0"/>
              </a:lnTo>
              <a:lnTo>
                <a:pt x="138918" y="1171783"/>
              </a:lnTo>
              <a:lnTo>
                <a:pt x="277837" y="117178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98173" y="2472604"/>
        <a:ext cx="60213" cy="60213"/>
      </dsp:txXfrm>
    </dsp:sp>
    <dsp:sp modelId="{FAAC4224-45EB-A249-83EE-30C0BEFF80B6}">
      <dsp:nvSpPr>
        <dsp:cNvPr id="0" name=""/>
        <dsp:cNvSpPr/>
      </dsp:nvSpPr>
      <dsp:spPr>
        <a:xfrm>
          <a:off x="1389362" y="1916820"/>
          <a:ext cx="277837" cy="444323"/>
        </a:xfrm>
        <a:custGeom>
          <a:avLst/>
          <a:gdLst/>
          <a:ahLst/>
          <a:cxnLst/>
          <a:rect l="0" t="0" r="0" b="0"/>
          <a:pathLst>
            <a:path>
              <a:moveTo>
                <a:pt x="0" y="0"/>
              </a:moveTo>
              <a:lnTo>
                <a:pt x="138918" y="0"/>
              </a:lnTo>
              <a:lnTo>
                <a:pt x="138918" y="444323"/>
              </a:lnTo>
              <a:lnTo>
                <a:pt x="277837" y="444323"/>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15179" y="2125880"/>
        <a:ext cx="26201" cy="26201"/>
      </dsp:txXfrm>
    </dsp:sp>
    <dsp:sp modelId="{51D666FD-47B9-4340-BDFF-E1A18DFFD3CD}">
      <dsp:nvSpPr>
        <dsp:cNvPr id="0" name=""/>
        <dsp:cNvSpPr/>
      </dsp:nvSpPr>
      <dsp:spPr>
        <a:xfrm>
          <a:off x="1389362" y="1619832"/>
          <a:ext cx="277837" cy="296987"/>
        </a:xfrm>
        <a:custGeom>
          <a:avLst/>
          <a:gdLst/>
          <a:ahLst/>
          <a:cxnLst/>
          <a:rect l="0" t="0" r="0" b="0"/>
          <a:pathLst>
            <a:path>
              <a:moveTo>
                <a:pt x="0" y="296987"/>
              </a:moveTo>
              <a:lnTo>
                <a:pt x="138918" y="296987"/>
              </a:lnTo>
              <a:lnTo>
                <a:pt x="138918" y="0"/>
              </a:lnTo>
              <a:lnTo>
                <a:pt x="277837"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18113" y="1758159"/>
        <a:ext cx="20334" cy="20334"/>
      </dsp:txXfrm>
    </dsp:sp>
    <dsp:sp modelId="{33DC38B6-8BCE-5C42-A94E-19D022BA5C9C}">
      <dsp:nvSpPr>
        <dsp:cNvPr id="0" name=""/>
        <dsp:cNvSpPr/>
      </dsp:nvSpPr>
      <dsp:spPr>
        <a:xfrm>
          <a:off x="1389362" y="874141"/>
          <a:ext cx="277837" cy="1042678"/>
        </a:xfrm>
        <a:custGeom>
          <a:avLst/>
          <a:gdLst/>
          <a:ahLst/>
          <a:cxnLst/>
          <a:rect l="0" t="0" r="0" b="0"/>
          <a:pathLst>
            <a:path>
              <a:moveTo>
                <a:pt x="0" y="1042678"/>
              </a:moveTo>
              <a:lnTo>
                <a:pt x="138918" y="1042678"/>
              </a:lnTo>
              <a:lnTo>
                <a:pt x="138918" y="0"/>
              </a:lnTo>
              <a:lnTo>
                <a:pt x="277837"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01304" y="1368504"/>
        <a:ext cx="53953" cy="53953"/>
      </dsp:txXfrm>
    </dsp:sp>
    <dsp:sp modelId="{52EAB1EA-FAF6-AF49-B539-CB590CFE50F9}">
      <dsp:nvSpPr>
        <dsp:cNvPr id="0" name=""/>
        <dsp:cNvSpPr/>
      </dsp:nvSpPr>
      <dsp:spPr>
        <a:xfrm>
          <a:off x="1389362" y="225997"/>
          <a:ext cx="277837" cy="1690822"/>
        </a:xfrm>
        <a:custGeom>
          <a:avLst/>
          <a:gdLst/>
          <a:ahLst/>
          <a:cxnLst/>
          <a:rect l="0" t="0" r="0" b="0"/>
          <a:pathLst>
            <a:path>
              <a:moveTo>
                <a:pt x="0" y="1690822"/>
              </a:moveTo>
              <a:lnTo>
                <a:pt x="138918" y="1690822"/>
              </a:lnTo>
              <a:lnTo>
                <a:pt x="138918" y="0"/>
              </a:lnTo>
              <a:lnTo>
                <a:pt x="277837" y="0"/>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485443" y="1028571"/>
        <a:ext cx="85674" cy="85674"/>
      </dsp:txXfrm>
    </dsp:sp>
    <dsp:sp modelId="{1960B534-510D-6E46-A3D3-5C6D8F65657C}">
      <dsp:nvSpPr>
        <dsp:cNvPr id="0" name=""/>
        <dsp:cNvSpPr/>
      </dsp:nvSpPr>
      <dsp:spPr>
        <a:xfrm rot="16200000">
          <a:off x="-481115" y="1346732"/>
          <a:ext cx="2600780" cy="1140175"/>
        </a:xfrm>
        <a:prstGeom prst="rect">
          <a:avLst/>
        </a:prstGeom>
        <a:solidFill>
          <a:srgbClr val="00009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elvetica Neue"/>
              <a:cs typeface="Helvetica Neue"/>
            </a:rPr>
            <a:t>Phased Implementation</a:t>
          </a:r>
        </a:p>
      </dsp:txBody>
      <dsp:txXfrm>
        <a:off x="-481115" y="1346732"/>
        <a:ext cx="2600780" cy="1140175"/>
      </dsp:txXfrm>
    </dsp:sp>
    <dsp:sp modelId="{ECA5C78C-E56C-EC42-96BA-87E3523297F0}">
      <dsp:nvSpPr>
        <dsp:cNvPr id="0" name=""/>
        <dsp:cNvSpPr/>
      </dsp:nvSpPr>
      <dsp:spPr>
        <a:xfrm>
          <a:off x="1667199" y="2308"/>
          <a:ext cx="1539274" cy="44737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Neue"/>
              <a:cs typeface="Helvetica Neue"/>
            </a:rPr>
            <a:t>Spring 2023</a:t>
          </a:r>
          <a:br>
            <a:rPr lang="en-US" sz="1200" kern="1200" dirty="0">
              <a:latin typeface="Helvetica Neue"/>
              <a:cs typeface="Helvetica Neue"/>
            </a:rPr>
          </a:br>
          <a:r>
            <a:rPr lang="en-US" sz="1200" kern="1200" dirty="0">
              <a:latin typeface="Helvetica Neue"/>
              <a:cs typeface="Helvetica Neue"/>
            </a:rPr>
            <a:t>Pilot</a:t>
          </a:r>
        </a:p>
      </dsp:txBody>
      <dsp:txXfrm>
        <a:off x="1667199" y="2308"/>
        <a:ext cx="1539274" cy="447377"/>
      </dsp:txXfrm>
    </dsp:sp>
    <dsp:sp modelId="{781DE128-C35C-2D49-98EA-B721B3BAD294}">
      <dsp:nvSpPr>
        <dsp:cNvPr id="0" name=""/>
        <dsp:cNvSpPr/>
      </dsp:nvSpPr>
      <dsp:spPr>
        <a:xfrm>
          <a:off x="1667199" y="555569"/>
          <a:ext cx="1539274" cy="6371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Neue"/>
              <a:cs typeface="Helvetica Neue"/>
            </a:rPr>
            <a:t>Summer 2023</a:t>
          </a:r>
          <a:br>
            <a:rPr lang="en-US" sz="1200" kern="1200" dirty="0">
              <a:latin typeface="Helvetica Neue"/>
              <a:cs typeface="Helvetica Neue"/>
            </a:rPr>
          </a:br>
          <a:r>
            <a:rPr lang="en-US" sz="1200" kern="1200" dirty="0">
              <a:latin typeface="Helvetica Neue"/>
              <a:cs typeface="Helvetica Neue"/>
            </a:rPr>
            <a:t>Mix CCCO/CO@/ Colleges Online</a:t>
          </a:r>
        </a:p>
      </dsp:txBody>
      <dsp:txXfrm>
        <a:off x="1667199" y="555569"/>
        <a:ext cx="1539274" cy="637145"/>
      </dsp:txXfrm>
    </dsp:sp>
    <dsp:sp modelId="{CE60F0C1-DAA3-044F-A853-E79989066D24}">
      <dsp:nvSpPr>
        <dsp:cNvPr id="0" name=""/>
        <dsp:cNvSpPr/>
      </dsp:nvSpPr>
      <dsp:spPr>
        <a:xfrm>
          <a:off x="1667199" y="1298597"/>
          <a:ext cx="1539274" cy="64246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Neue"/>
              <a:cs typeface="Helvetica Neue"/>
            </a:rPr>
            <a:t>Fall 2023</a:t>
          </a:r>
          <a:br>
            <a:rPr lang="en-US" sz="1200" kern="1200" dirty="0">
              <a:latin typeface="Helvetica Neue"/>
              <a:cs typeface="Helvetica Neue"/>
            </a:rPr>
          </a:br>
          <a:r>
            <a:rPr lang="en-US" sz="1200" kern="1200" dirty="0">
              <a:latin typeface="Helvetica Neue"/>
              <a:cs typeface="Helvetica Neue"/>
            </a:rPr>
            <a:t>Mix CCCO/CO@/ Colleges Online</a:t>
          </a:r>
        </a:p>
      </dsp:txBody>
      <dsp:txXfrm>
        <a:off x="1667199" y="1298597"/>
        <a:ext cx="1539274" cy="642469"/>
      </dsp:txXfrm>
    </dsp:sp>
    <dsp:sp modelId="{293D71E4-0853-F042-A62B-260510FDDB20}">
      <dsp:nvSpPr>
        <dsp:cNvPr id="0" name=""/>
        <dsp:cNvSpPr/>
      </dsp:nvSpPr>
      <dsp:spPr>
        <a:xfrm>
          <a:off x="1667199" y="2046950"/>
          <a:ext cx="1539274" cy="62838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Neue"/>
              <a:cs typeface="Helvetica Neue"/>
            </a:rPr>
            <a:t>Spring 2024</a:t>
          </a:r>
          <a:br>
            <a:rPr lang="en-US" sz="1200" kern="1200" dirty="0">
              <a:latin typeface="Helvetica Neue"/>
              <a:cs typeface="Helvetica Neue"/>
            </a:rPr>
          </a:br>
          <a:r>
            <a:rPr lang="en-US" sz="1200" kern="1200" dirty="0">
              <a:latin typeface="Helvetica Neue"/>
              <a:cs typeface="Helvetica Neue"/>
            </a:rPr>
            <a:t>Mix CCCO/CO@/ Colleges Online</a:t>
          </a:r>
        </a:p>
      </dsp:txBody>
      <dsp:txXfrm>
        <a:off x="1667199" y="2046950"/>
        <a:ext cx="1539274" cy="628386"/>
      </dsp:txXfrm>
    </dsp:sp>
    <dsp:sp modelId="{E2A983D0-6D23-5B40-8270-E8BB8A5C4663}">
      <dsp:nvSpPr>
        <dsp:cNvPr id="0" name=""/>
        <dsp:cNvSpPr/>
      </dsp:nvSpPr>
      <dsp:spPr>
        <a:xfrm>
          <a:off x="1667199" y="2781220"/>
          <a:ext cx="1539274" cy="61476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Neue"/>
              <a:cs typeface="Helvetica Neue"/>
            </a:rPr>
            <a:t>Summer 2024</a:t>
          </a:r>
          <a:br>
            <a:rPr lang="en-US" sz="1200" kern="1200" dirty="0">
              <a:latin typeface="Helvetica Neue"/>
              <a:cs typeface="Helvetica Neue"/>
            </a:rPr>
          </a:br>
          <a:r>
            <a:rPr lang="en-US" sz="1200" kern="1200" dirty="0">
              <a:latin typeface="Helvetica Neue"/>
              <a:cs typeface="Helvetica Neue"/>
            </a:rPr>
            <a:t>100% CO@</a:t>
          </a:r>
        </a:p>
      </dsp:txBody>
      <dsp:txXfrm>
        <a:off x="1667199" y="2781220"/>
        <a:ext cx="1539274" cy="614766"/>
      </dsp:txXfrm>
    </dsp:sp>
    <dsp:sp modelId="{FD85FC4B-ADD6-6448-9F30-48455A10207B}">
      <dsp:nvSpPr>
        <dsp:cNvPr id="0" name=""/>
        <dsp:cNvSpPr/>
      </dsp:nvSpPr>
      <dsp:spPr>
        <a:xfrm>
          <a:off x="1667199" y="3501869"/>
          <a:ext cx="1539274" cy="3294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Helvetica Neue"/>
              <a:cs typeface="Helvetica Neue"/>
            </a:rPr>
            <a:t>Fall 2024</a:t>
          </a:r>
          <a:br>
            <a:rPr lang="en-US" sz="1200" kern="1200" dirty="0">
              <a:latin typeface="Helvetica Neue"/>
              <a:cs typeface="Helvetica Neue"/>
            </a:rPr>
          </a:br>
          <a:r>
            <a:rPr lang="en-US" sz="1200" kern="1200" dirty="0">
              <a:latin typeface="Helvetica Neue"/>
              <a:cs typeface="Helvetica Neue"/>
            </a:rPr>
            <a:t>100% CO@</a:t>
          </a:r>
        </a:p>
      </dsp:txBody>
      <dsp:txXfrm>
        <a:off x="1667199" y="3501869"/>
        <a:ext cx="1539274" cy="32946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DD2E92-D147-604F-95CA-431B8E16FE89}" type="datetimeFigureOut">
              <a:rPr lang="en-US" smtClean="0"/>
              <a:t>10/24/2023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9B37E9-93E4-E149-9F8B-554ED85A76CA}" type="slidenum">
              <a:rPr lang="en-US" smtClean="0"/>
              <a:t>‹#›</a:t>
            </a:fld>
            <a:endParaRPr lang="en-US"/>
          </a:p>
        </p:txBody>
      </p:sp>
    </p:spTree>
    <p:extLst>
      <p:ext uri="{BB962C8B-B14F-4D97-AF65-F5344CB8AC3E}">
        <p14:creationId xmlns:p14="http://schemas.microsoft.com/office/powerpoint/2010/main" val="1551638639"/>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22:39:26.796"/>
    </inkml:context>
    <inkml:brush xml:id="br0">
      <inkml:brushProperty name="width" value="0.05" units="cm"/>
      <inkml:brushProperty name="height" value="0.05" units="cm"/>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22:39:26.796"/>
    </inkml:context>
    <inkml:brush xml:id="br0">
      <inkml:brushProperty name="width" value="0.05" units="cm"/>
      <inkml:brushProperty name="height" value="0.05" units="cm"/>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22:39:26.796"/>
    </inkml:context>
    <inkml:brush xml:id="br0">
      <inkml:brushProperty name="width" value="0.05" units="cm"/>
      <inkml:brushProperty name="height" value="0.05" units="cm"/>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20T22:39:26.796"/>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E2FE0-3B95-9C48-B3ED-0D5973C269CE}"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29F02-9BD2-BA45-A26C-D4A5014BFF99}" type="slidenum">
              <a:rPr lang="en-US" smtClean="0"/>
              <a:t>‹#›</a:t>
            </a:fld>
            <a:endParaRPr lang="en-US"/>
          </a:p>
        </p:txBody>
      </p:sp>
    </p:spTree>
    <p:extLst>
      <p:ext uri="{BB962C8B-B14F-4D97-AF65-F5344CB8AC3E}">
        <p14:creationId xmlns:p14="http://schemas.microsoft.com/office/powerpoint/2010/main" val="13825375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2</a:t>
            </a:fld>
            <a:endParaRPr lang="en-US"/>
          </a:p>
        </p:txBody>
      </p:sp>
    </p:spTree>
    <p:extLst>
      <p:ext uri="{BB962C8B-B14F-4D97-AF65-F5344CB8AC3E}">
        <p14:creationId xmlns:p14="http://schemas.microsoft.com/office/powerpoint/2010/main" val="383875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29F02-9BD2-BA45-A26C-D4A5014BFF99}" type="slidenum">
              <a:rPr lang="en-US" smtClean="0"/>
              <a:t>7</a:t>
            </a:fld>
            <a:endParaRPr lang="en-US"/>
          </a:p>
        </p:txBody>
      </p:sp>
    </p:spTree>
    <p:extLst>
      <p:ext uri="{BB962C8B-B14F-4D97-AF65-F5344CB8AC3E}">
        <p14:creationId xmlns:p14="http://schemas.microsoft.com/office/powerpoint/2010/main" val="128357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taking the time to learn more about this important project and for your feedback.</a:t>
            </a:r>
          </a:p>
          <a:p>
            <a:endParaRPr lang="en-US"/>
          </a:p>
        </p:txBody>
      </p:sp>
      <p:sp>
        <p:nvSpPr>
          <p:cNvPr id="4" name="Slide Number Placeholder 3"/>
          <p:cNvSpPr>
            <a:spLocks noGrp="1"/>
          </p:cNvSpPr>
          <p:nvPr>
            <p:ph type="sldNum" sz="quarter" idx="5"/>
          </p:nvPr>
        </p:nvSpPr>
        <p:spPr/>
        <p:txBody>
          <a:bodyPr/>
          <a:lstStyle/>
          <a:p>
            <a:fld id="{78629F02-9BD2-BA45-A26C-D4A5014BFF99}" type="slidenum">
              <a:rPr lang="en-US" smtClean="0"/>
              <a:t>11</a:t>
            </a:fld>
            <a:endParaRPr lang="en-US"/>
          </a:p>
        </p:txBody>
      </p:sp>
    </p:spTree>
    <p:extLst>
      <p:ext uri="{BB962C8B-B14F-4D97-AF65-F5344CB8AC3E}">
        <p14:creationId xmlns:p14="http://schemas.microsoft.com/office/powerpoint/2010/main" val="900395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will start registering for Summer 23 and Fall 23 online courses in March, so our focus is on determining the common course materials to be used in the sections that transition to Colorado Online @ during those semesters only.   The full list of courses is listed on the next slide.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13</a:t>
            </a:fld>
            <a:endParaRPr lang="en-US"/>
          </a:p>
        </p:txBody>
      </p:sp>
    </p:spTree>
    <p:extLst>
      <p:ext uri="{BB962C8B-B14F-4D97-AF65-F5344CB8AC3E}">
        <p14:creationId xmlns:p14="http://schemas.microsoft.com/office/powerpoint/2010/main" val="15189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will start registering for Summer 23 and Fall 23 online courses in March, so our focus is on determining the common course materials to be used in the sections that transition to Colorado Online @ during those semesters only.   The full list of courses is listed on the next slide.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14</a:t>
            </a:fld>
            <a:endParaRPr lang="en-US"/>
          </a:p>
        </p:txBody>
      </p:sp>
    </p:spTree>
    <p:extLst>
      <p:ext uri="{BB962C8B-B14F-4D97-AF65-F5344CB8AC3E}">
        <p14:creationId xmlns:p14="http://schemas.microsoft.com/office/powerpoint/2010/main" val="253333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will start registering for Summer 23 and Fall 23 online courses in March, so our focus is on determining the common course materials to be used in the sections that transition to Colorado Online @ during those semesters only.   The full list of courses is listed on the next slide.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15</a:t>
            </a:fld>
            <a:endParaRPr lang="en-US"/>
          </a:p>
        </p:txBody>
      </p:sp>
    </p:spTree>
    <p:extLst>
      <p:ext uri="{BB962C8B-B14F-4D97-AF65-F5344CB8AC3E}">
        <p14:creationId xmlns:p14="http://schemas.microsoft.com/office/powerpoint/2010/main" val="970349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Students will start registering for Summer 23 and Fall 23 online courses in March, so our focus is on determining the common course materials to be used in the sections that transition to Colorado Online @ during those semesters only.   The full list of courses is listed on the next slide. </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8629F02-9BD2-BA45-A26C-D4A5014BFF99}" type="slidenum">
              <a:rPr lang="en-US" smtClean="0"/>
              <a:t>16</a:t>
            </a:fld>
            <a:endParaRPr lang="en-US"/>
          </a:p>
        </p:txBody>
      </p:sp>
    </p:spTree>
    <p:extLst>
      <p:ext uri="{BB962C8B-B14F-4D97-AF65-F5344CB8AC3E}">
        <p14:creationId xmlns:p14="http://schemas.microsoft.com/office/powerpoint/2010/main" val="4230711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29F02-9BD2-BA45-A26C-D4A5014BFF99}" type="slidenum">
              <a:rPr lang="en-US" smtClean="0"/>
              <a:t>17</a:t>
            </a:fld>
            <a:endParaRPr lang="en-US"/>
          </a:p>
        </p:txBody>
      </p:sp>
    </p:spTree>
    <p:extLst>
      <p:ext uri="{BB962C8B-B14F-4D97-AF65-F5344CB8AC3E}">
        <p14:creationId xmlns:p14="http://schemas.microsoft.com/office/powerpoint/2010/main" val="42114299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3011" y="1285794"/>
            <a:ext cx="4183302" cy="738935"/>
          </a:xfrm>
        </p:spPr>
        <p:txBody>
          <a:bodyPr anchor="b">
            <a:normAutofit/>
          </a:bodyPr>
          <a:lstStyle>
            <a:lvl1pPr algn="l">
              <a:defRPr sz="3200" b="1" i="0">
                <a:solidFill>
                  <a:srgbClr val="427CB1"/>
                </a:solidFill>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3" name="Subtitle 2"/>
          <p:cNvSpPr>
            <a:spLocks noGrp="1"/>
          </p:cNvSpPr>
          <p:nvPr>
            <p:ph type="subTitle" idx="1"/>
          </p:nvPr>
        </p:nvSpPr>
        <p:spPr>
          <a:xfrm>
            <a:off x="603011" y="2025587"/>
            <a:ext cx="4183302" cy="807221"/>
          </a:xfrm>
        </p:spPr>
        <p:txBody>
          <a:bodyPr>
            <a:normAutofit/>
          </a:bodyPr>
          <a:lstStyle>
            <a:lvl1pPr marL="0" indent="0" algn="l">
              <a:buNone/>
              <a:defRPr sz="2000" b="0" i="0">
                <a:latin typeface="Helvetica Neue Light" panose="02000403000000020004" pitchFamily="2" charset="0"/>
                <a:ea typeface="Helvetica Neue Light" panose="0200040300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602B7128-4101-C34E-934A-5A276CA757BA}" type="slidenum">
              <a:rPr lang="en-US" smtClean="0"/>
              <a:pPr/>
              <a:t>‹#›</a:t>
            </a:fld>
            <a:endParaRPr lang="en-US"/>
          </a:p>
        </p:txBody>
      </p:sp>
      <p:sp>
        <p:nvSpPr>
          <p:cNvPr id="8" name="Content Placeholder 7">
            <a:extLst>
              <a:ext uri="{FF2B5EF4-FFF2-40B4-BE49-F238E27FC236}">
                <a16:creationId xmlns:a16="http://schemas.microsoft.com/office/drawing/2014/main" id="{6BA9D820-BFF1-8848-BECE-DCF3F0EBBB59}"/>
              </a:ext>
            </a:extLst>
          </p:cNvPr>
          <p:cNvSpPr>
            <a:spLocks noGrp="1"/>
          </p:cNvSpPr>
          <p:nvPr>
            <p:ph sz="quarter" idx="13" hasCustomPrompt="1"/>
          </p:nvPr>
        </p:nvSpPr>
        <p:spPr>
          <a:xfrm>
            <a:off x="603011" y="2902859"/>
            <a:ext cx="4183302" cy="1119187"/>
          </a:xfrm>
        </p:spPr>
        <p:txBody>
          <a:bodyPr>
            <a:normAutofit/>
          </a:bodyPr>
          <a:lstStyle>
            <a:lvl1pPr marL="0" indent="0">
              <a:lnSpc>
                <a:spcPts val="1760"/>
              </a:lnSpc>
              <a:spcBef>
                <a:spcPts val="0"/>
              </a:spcBef>
              <a:spcAft>
                <a:spcPts val="0"/>
              </a:spcAft>
              <a:buNone/>
              <a:defRPr sz="1300" b="0" i="0">
                <a:latin typeface="Helvetica Neue Light" panose="02000403000000020004" pitchFamily="2" charset="0"/>
                <a:ea typeface="Helvetica Neue Light" panose="02000403000000020004" pitchFamily="2" charset="0"/>
                <a:cs typeface="Helvetica Neue Medium" panose="02000503000000020004" pitchFamily="2" charset="0"/>
              </a:defRPr>
            </a:lvl1pPr>
          </a:lstStyle>
          <a:p>
            <a:pPr lvl="0"/>
            <a:r>
              <a:rPr lang="en-US"/>
              <a:t>Click to edit Master author information style</a:t>
            </a:r>
          </a:p>
        </p:txBody>
      </p:sp>
      <p:pic>
        <p:nvPicPr>
          <p:cNvPr id="7" name="Picture 6">
            <a:extLst>
              <a:ext uri="{FF2B5EF4-FFF2-40B4-BE49-F238E27FC236}">
                <a16:creationId xmlns:a16="http://schemas.microsoft.com/office/drawing/2014/main" id="{C165EB46-61DF-DF44-9262-6E902E8DC20C}"/>
              </a:ext>
            </a:extLst>
          </p:cNvPr>
          <p:cNvPicPr>
            <a:picLocks noChangeAspect="1"/>
          </p:cNvPicPr>
          <p:nvPr userDrawn="1"/>
        </p:nvPicPr>
        <p:blipFill rotWithShape="1">
          <a:blip r:embed="rId2">
            <a:alphaModFix amt="70000"/>
          </a:blip>
          <a:srcRect l="5619" r="52059"/>
          <a:stretch/>
        </p:blipFill>
        <p:spPr>
          <a:xfrm>
            <a:off x="4786313" y="0"/>
            <a:ext cx="4357687" cy="5148321"/>
          </a:xfrm>
          <a:prstGeom prst="rect">
            <a:avLst/>
          </a:prstGeom>
        </p:spPr>
      </p:pic>
    </p:spTree>
    <p:extLst>
      <p:ext uri="{BB962C8B-B14F-4D97-AF65-F5344CB8AC3E}">
        <p14:creationId xmlns:p14="http://schemas.microsoft.com/office/powerpoint/2010/main" val="92519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80789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1102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6461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r>
              <a:rPr lang="en-US"/>
              <a:t>Click to edit Master title style</a:t>
            </a:r>
          </a:p>
        </p:txBody>
      </p:sp>
      <p:sp>
        <p:nvSpPr>
          <p:cNvPr id="3" name="Content Placeholder 2"/>
          <p:cNvSpPr>
            <a:spLocks noGrp="1"/>
          </p:cNvSpPr>
          <p:nvPr>
            <p:ph idx="1"/>
          </p:nvPr>
        </p:nvSpPr>
        <p:spPr/>
        <p:txBody>
          <a:bodyPr>
            <a:noAutofit/>
          </a:bodyPr>
          <a:lstStyle>
            <a:lvl1pPr>
              <a:defRPr b="0" i="0">
                <a:latin typeface="Helvetica Neue Light" panose="02000403000000020004" pitchFamily="2" charset="0"/>
                <a:ea typeface="Helvetica Neue Light" panose="02000403000000020004" pitchFamily="2" charset="0"/>
                <a:cs typeface="Helvetica Neue" panose="02000503000000020004" pitchFamily="2" charset="0"/>
              </a:defRPr>
            </a:lvl1pPr>
            <a:lvl2pPr>
              <a:spcBef>
                <a:spcPts val="300"/>
              </a:spcBef>
              <a:spcAft>
                <a:spcPts val="300"/>
              </a:spcAft>
              <a:defRPr b="0" i="0">
                <a:latin typeface="Helvetica Neue Light" panose="02000403000000020004" pitchFamily="2" charset="0"/>
                <a:ea typeface="Helvetica Neue Light" panose="02000403000000020004" pitchFamily="2" charset="0"/>
                <a:cs typeface="Helvetica Neue" panose="02000503000000020004" pitchFamily="2" charset="0"/>
              </a:defRPr>
            </a:lvl2pPr>
            <a:lvl3pPr>
              <a:defRPr b="0" i="0">
                <a:latin typeface="Helvetica Neue Light" panose="02000403000000020004" pitchFamily="2" charset="0"/>
                <a:ea typeface="Helvetica Neue Light" panose="02000403000000020004" pitchFamily="2" charset="0"/>
                <a:cs typeface="Helvetica Neue" panose="02000503000000020004" pitchFamily="2" charset="0"/>
              </a:defRPr>
            </a:lvl3pPr>
            <a:lvl4pPr>
              <a:defRPr b="0" i="0">
                <a:latin typeface="Helvetica Neue Light" panose="02000403000000020004" pitchFamily="2" charset="0"/>
                <a:ea typeface="Helvetica Neue Light" panose="02000403000000020004" pitchFamily="2" charset="0"/>
                <a:cs typeface="Helvetica Neue" panose="02000503000000020004" pitchFamily="2" charset="0"/>
              </a:defRPr>
            </a:lvl4pPr>
            <a:lvl5pPr>
              <a:defRPr b="0" i="0">
                <a:latin typeface="Helvetica Neue Light" panose="02000403000000020004" pitchFamily="2" charset="0"/>
                <a:ea typeface="Helvetica Neue Light" panose="020004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875887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629295"/>
            <a:ext cx="7886700" cy="1792562"/>
          </a:xfrm>
        </p:spPr>
        <p:txBody>
          <a:bodyPr anchor="t">
            <a:normAutofit/>
          </a:bodyPr>
          <a:lstStyle>
            <a:lvl1pPr>
              <a:defRPr sz="3200" b="1" i="0">
                <a:latin typeface="Helvetica Neue" panose="02000503000000020004" pitchFamily="2"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AF5B793-A8FE-CB4C-BEAD-E0D98F0CF84B}" type="slidenum">
              <a:rPr lang="en-US" smtClean="0"/>
              <a:t>‹#›</a:t>
            </a:fld>
            <a:endParaRPr lang="en-US"/>
          </a:p>
        </p:txBody>
      </p:sp>
      <p:pic>
        <p:nvPicPr>
          <p:cNvPr id="8" name="Picture 7">
            <a:extLst>
              <a:ext uri="{FF2B5EF4-FFF2-40B4-BE49-F238E27FC236}">
                <a16:creationId xmlns:a16="http://schemas.microsoft.com/office/drawing/2014/main" id="{7C9415D3-0A25-D247-B9A8-D3D1F1321D55}"/>
              </a:ext>
            </a:extLst>
          </p:cNvPr>
          <p:cNvPicPr>
            <a:picLocks noChangeAspect="1"/>
          </p:cNvPicPr>
          <p:nvPr userDrawn="1"/>
        </p:nvPicPr>
        <p:blipFill rotWithShape="1">
          <a:blip r:embed="rId2">
            <a:alphaModFix amt="70000"/>
          </a:blip>
          <a:srcRect t="47318"/>
          <a:stretch/>
        </p:blipFill>
        <p:spPr>
          <a:xfrm>
            <a:off x="0" y="2734886"/>
            <a:ext cx="9144000" cy="2408613"/>
          </a:xfrm>
          <a:prstGeom prst="rect">
            <a:avLst/>
          </a:prstGeom>
        </p:spPr>
      </p:pic>
    </p:spTree>
    <p:extLst>
      <p:ext uri="{BB962C8B-B14F-4D97-AF65-F5344CB8AC3E}">
        <p14:creationId xmlns:p14="http://schemas.microsoft.com/office/powerpoint/2010/main" val="3565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64739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ctr"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44583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133038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132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C7FDA-A241-6248-9794-E1A2934F4935}"/>
              </a:ext>
            </a:extLst>
          </p:cNvPr>
          <p:cNvSpPr/>
          <p:nvPr userDrawn="1"/>
        </p:nvSpPr>
        <p:spPr>
          <a:xfrm>
            <a:off x="574766" y="4476206"/>
            <a:ext cx="1053737" cy="600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AF5B793-A8FE-CB4C-BEAD-E0D98F0CF84B}" type="slidenum">
              <a:rPr lang="en-US" smtClean="0"/>
              <a:t>‹#›</a:t>
            </a:fld>
            <a:endParaRPr lang="en-US"/>
          </a:p>
        </p:txBody>
      </p:sp>
    </p:spTree>
    <p:extLst>
      <p:ext uri="{BB962C8B-B14F-4D97-AF65-F5344CB8AC3E}">
        <p14:creationId xmlns:p14="http://schemas.microsoft.com/office/powerpoint/2010/main" val="20288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76765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098698"/>
            <a:ext cx="7886700" cy="35340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800" b="0" i="0">
                <a:solidFill>
                  <a:schemeClr val="tx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fld id="{3AF5B793-A8FE-CB4C-BEAD-E0D98F0CF84B}" type="slidenum">
              <a:rPr lang="en-US" smtClean="0"/>
              <a:pPr/>
              <a:t>‹#›</a:t>
            </a:fld>
            <a:endParaRPr lang="en-US"/>
          </a:p>
        </p:txBody>
      </p:sp>
    </p:spTree>
    <p:extLst>
      <p:ext uri="{BB962C8B-B14F-4D97-AF65-F5344CB8AC3E}">
        <p14:creationId xmlns:p14="http://schemas.microsoft.com/office/powerpoint/2010/main" val="1769585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hf hdr="0" ftr="0" dt="0"/>
  <p:txStyles>
    <p:titleStyle>
      <a:lvl1pPr algn="l" defTabSz="685800" rtl="0" eaLnBrk="1" latinLnBrk="0" hangingPunct="1">
        <a:lnSpc>
          <a:spcPct val="90000"/>
        </a:lnSpc>
        <a:spcBef>
          <a:spcPct val="0"/>
        </a:spcBef>
        <a:buNone/>
        <a:defRPr sz="2500" b="0" i="0" kern="1200">
          <a:solidFill>
            <a:srgbClr val="427CB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p:titleStyle>
    <p:bodyStyle>
      <a:lvl1pPr marL="171450" indent="-171450" algn="l" defTabSz="685800" rtl="0" eaLnBrk="1" latinLnBrk="0" hangingPunct="1">
        <a:lnSpc>
          <a:spcPct val="100000"/>
        </a:lnSpc>
        <a:spcBef>
          <a:spcPts val="600"/>
        </a:spcBef>
        <a:spcAft>
          <a:spcPts val="600"/>
        </a:spcAft>
        <a:buFont typeface="Arial"/>
        <a:buChar char="•"/>
        <a:defRPr sz="20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1pPr>
      <a:lvl2pPr marL="514350" indent="-171450" algn="l" defTabSz="685800" rtl="0" eaLnBrk="1" latinLnBrk="0" hangingPunct="1">
        <a:lnSpc>
          <a:spcPct val="100000"/>
        </a:lnSpc>
        <a:spcBef>
          <a:spcPts val="600"/>
        </a:spcBef>
        <a:spcAft>
          <a:spcPts val="600"/>
        </a:spcAft>
        <a:buFont typeface="Arial"/>
        <a:buChar char="•"/>
        <a:defRPr sz="17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2pPr>
      <a:lvl3pPr marL="857250" indent="-171450" algn="l" defTabSz="685800" rtl="0" eaLnBrk="1" latinLnBrk="0" hangingPunct="1">
        <a:lnSpc>
          <a:spcPct val="100000"/>
        </a:lnSpc>
        <a:spcBef>
          <a:spcPts val="600"/>
        </a:spcBef>
        <a:spcAft>
          <a:spcPts val="600"/>
        </a:spcAft>
        <a:buFont typeface="Arial"/>
        <a:buChar char="•"/>
        <a:defRPr sz="145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3pPr>
      <a:lvl4pPr marL="12001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4pPr>
      <a:lvl5pPr marL="1543050" indent="-171450" algn="l" defTabSz="685800" rtl="0" eaLnBrk="1" latinLnBrk="0" hangingPunct="1">
        <a:lnSpc>
          <a:spcPct val="100000"/>
        </a:lnSpc>
        <a:spcBef>
          <a:spcPts val="600"/>
        </a:spcBef>
        <a:spcAft>
          <a:spcPts val="600"/>
        </a:spcAft>
        <a:buFont typeface="Arial"/>
        <a:buChar char="•"/>
        <a:defRPr sz="1300" b="0" i="0" kern="1200">
          <a:solidFill>
            <a:schemeClr val="tx1">
              <a:lumMod val="75000"/>
              <a:lumOff val="25000"/>
            </a:schemeClr>
          </a:solidFill>
          <a:latin typeface="Helvetica Neue Light" panose="02000403000000020004" pitchFamily="2" charset="0"/>
          <a:ea typeface="Helvetica Neue Light" panose="02000403000000020004" pitchFamily="2" charset="0"/>
          <a:cs typeface="Helvetica Neue" panose="02000503000000020004" pitchFamily="2"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www.flickr.com/photos/themuuj/2224917035/"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ccs.sharepoint.com/:f:/r/sites/CCCSColoradoOnline/Shared%20Documents/Course%20Section%20Distribution?csf=1&amp;web=1&amp;e=Ae1Q3S" TargetMode="External"/><Relationship Id="rId2" Type="http://schemas.openxmlformats.org/officeDocument/2006/relationships/hyperlink" Target="https://cccs.sharepoint.com/sites/CCCSColoradoOnline*" TargetMode="External"/><Relationship Id="rId1" Type="http://schemas.openxmlformats.org/officeDocument/2006/relationships/slideLayout" Target="../slideLayouts/slideLayout2.xml"/><Relationship Id="rId5" Type="http://schemas.openxmlformats.org/officeDocument/2006/relationships/hyperlink" Target="mailto:chinya.russell@cccs.edu" TargetMode="External"/><Relationship Id="rId4" Type="http://schemas.openxmlformats.org/officeDocument/2006/relationships/hyperlink" Target="https://cccs.sharepoint.com/:f:/r/sites/CCCSColoradoOnline/Shared%20Documents/Course%20Transition%20Timeline?csf=1&amp;web=1&amp;e=AmsK0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nsidecoloradoonline.cccs.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chinya.russell@cccs.edu" TargetMode="External"/><Relationship Id="rId5" Type="http://schemas.openxmlformats.org/officeDocument/2006/relationships/hyperlink" Target="mailto:tammy.vercauteren@cccs.edu" TargetMode="External"/><Relationship Id="rId4" Type="http://schemas.openxmlformats.org/officeDocument/2006/relationships/hyperlink" Target="mailto:landon.pirius@cccs.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internal.cccs.edu/wp-content/uploads/documents/Consortial-Model-Report_1.19.2021.pdf"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128359034@N07/17027321127"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orms.office.com/r/kFb6WKCNh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1AA1-30F3-4841-8DD5-2971C5D403EF}"/>
              </a:ext>
            </a:extLst>
          </p:cNvPr>
          <p:cNvSpPr>
            <a:spLocks noGrp="1"/>
          </p:cNvSpPr>
          <p:nvPr>
            <p:ph type="ctrTitle"/>
          </p:nvPr>
        </p:nvSpPr>
        <p:spPr>
          <a:xfrm>
            <a:off x="603011" y="744186"/>
            <a:ext cx="3968989" cy="1734853"/>
          </a:xfrm>
        </p:spPr>
        <p:txBody>
          <a:bodyPr>
            <a:noAutofit/>
          </a:bodyPr>
          <a:lstStyle/>
          <a:p>
            <a:r>
              <a:rPr lang="en-US" sz="2400" dirty="0">
                <a:latin typeface="Helvetica Neue"/>
              </a:rPr>
              <a:t>Colorado Online  </a:t>
            </a:r>
            <a:br>
              <a:rPr lang="en-US" sz="2400" dirty="0">
                <a:latin typeface="Helvetica Neue"/>
              </a:rPr>
            </a:b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Course Transition Schedule </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&amp; Exception Requests</a:t>
            </a:r>
            <a:br>
              <a:rPr lang="en-US"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800" i="1" dirty="0"/>
          </a:p>
        </p:txBody>
      </p:sp>
      <p:sp>
        <p:nvSpPr>
          <p:cNvPr id="4" name="Content Placeholder 3">
            <a:extLst>
              <a:ext uri="{FF2B5EF4-FFF2-40B4-BE49-F238E27FC236}">
                <a16:creationId xmlns:a16="http://schemas.microsoft.com/office/drawing/2014/main" id="{8DB3E525-F93D-664B-A58A-065F6FA4AC01}"/>
              </a:ext>
            </a:extLst>
          </p:cNvPr>
          <p:cNvSpPr>
            <a:spLocks noGrp="1"/>
          </p:cNvSpPr>
          <p:nvPr>
            <p:ph sz="quarter" idx="13"/>
          </p:nvPr>
        </p:nvSpPr>
        <p:spPr>
          <a:xfrm>
            <a:off x="603011" y="3400148"/>
            <a:ext cx="4183302" cy="1624613"/>
          </a:xfrm>
        </p:spPr>
        <p:txBody>
          <a:bodyPr>
            <a:normAutofit/>
          </a:bodyPr>
          <a:lstStyle/>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endParaRPr lang="en-US" sz="1100" dirty="0">
              <a:cs typeface="Helvetica Neue" panose="02000503000000020004" pitchFamily="2" charset="0"/>
            </a:endParaRPr>
          </a:p>
          <a:p>
            <a:pPr>
              <a:lnSpc>
                <a:spcPct val="100000"/>
              </a:lnSpc>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8:00 am, Wednesday, October 25</a:t>
            </a:r>
            <a:endParaRPr lang="en-US" sz="1100" dirty="0">
              <a:cs typeface="Helvetica Neue" panose="02000503000000020004" pitchFamily="2" charset="0"/>
            </a:endParaRPr>
          </a:p>
        </p:txBody>
      </p:sp>
      <p:pic>
        <p:nvPicPr>
          <p:cNvPr id="5" name="Picture 4" descr="A picture containing drawing, plate&#10;&#10;Description automatically generated">
            <a:extLst>
              <a:ext uri="{FF2B5EF4-FFF2-40B4-BE49-F238E27FC236}">
                <a16:creationId xmlns:a16="http://schemas.microsoft.com/office/drawing/2014/main" id="{DF90A56E-1AB0-FA4F-9F86-9A5CD0D0EDFB}"/>
              </a:ext>
            </a:extLst>
          </p:cNvPr>
          <p:cNvPicPr>
            <a:picLocks noChangeAspect="1"/>
          </p:cNvPicPr>
          <p:nvPr/>
        </p:nvPicPr>
        <p:blipFill>
          <a:blip r:embed="rId2"/>
          <a:stretch>
            <a:fillRect/>
          </a:stretch>
        </p:blipFill>
        <p:spPr>
          <a:xfrm>
            <a:off x="603011" y="2563786"/>
            <a:ext cx="2654540" cy="523027"/>
          </a:xfrm>
          <a:prstGeom prst="rect">
            <a:avLst/>
          </a:prstGeom>
        </p:spPr>
      </p:pic>
      <p:pic>
        <p:nvPicPr>
          <p:cNvPr id="6" name="Picture 5" descr="A moving truck with boxes and a ramp&#10;&#10;Description automatically generated">
            <a:extLst>
              <a:ext uri="{FF2B5EF4-FFF2-40B4-BE49-F238E27FC236}">
                <a16:creationId xmlns:a16="http://schemas.microsoft.com/office/drawing/2014/main" id="{3E34286D-1060-4755-7B29-8266E256650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 r="33335"/>
          <a:stretch/>
        </p:blipFill>
        <p:spPr>
          <a:xfrm>
            <a:off x="4786313" y="0"/>
            <a:ext cx="4572000" cy="5143500"/>
          </a:xfrm>
          <a:prstGeom prst="rect">
            <a:avLst/>
          </a:prstGeom>
        </p:spPr>
      </p:pic>
      <p:sp>
        <p:nvSpPr>
          <p:cNvPr id="7" name="TextBox 6">
            <a:extLst>
              <a:ext uri="{FF2B5EF4-FFF2-40B4-BE49-F238E27FC236}">
                <a16:creationId xmlns:a16="http://schemas.microsoft.com/office/drawing/2014/main" id="{5EC7C213-3768-8930-2F29-E4CC4454FC42}"/>
              </a:ext>
            </a:extLst>
          </p:cNvPr>
          <p:cNvSpPr txBox="1"/>
          <p:nvPr/>
        </p:nvSpPr>
        <p:spPr>
          <a:xfrm>
            <a:off x="-2525989" y="6416994"/>
            <a:ext cx="6858000" cy="230832"/>
          </a:xfrm>
          <a:prstGeom prst="rect">
            <a:avLst/>
          </a:prstGeom>
          <a:noFill/>
        </p:spPr>
        <p:txBody>
          <a:bodyPr wrap="square" rtlCol="0">
            <a:spAutoFit/>
          </a:bodyPr>
          <a:lstStyle/>
          <a:p>
            <a:r>
              <a:rPr lang="en-US" sz="900">
                <a:hlinkClick r:id="rId4" tooltip="http://www.flickr.com/photos/themuuj/2224917035/"/>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17798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Helvetica Neue Medium"/>
              </a:rPr>
              <a:t>Find Updates on </a:t>
            </a:r>
            <a:r>
              <a:rPr lang="en-US" dirty="0" err="1">
                <a:latin typeface="Helvetica Neue Medium"/>
              </a:rPr>
              <a:t>Sharepoint</a:t>
            </a:r>
            <a:endParaRPr lang="en-US" dirty="0">
              <a:latin typeface="Helvetica Neue Medium"/>
            </a:endParaRPr>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n-US" dirty="0">
                <a:latin typeface="Helvetica Neue Light"/>
                <a:hlinkClick r:id="rId2"/>
              </a:rPr>
              <a:t>https://cccs.sharepoint.com/sites/CCCSColoradoOnline</a:t>
            </a:r>
            <a:r>
              <a:rPr lang="en-US" dirty="0">
                <a:latin typeface="Helvetica Neue Light"/>
              </a:rPr>
              <a:t> </a:t>
            </a:r>
            <a:endParaRPr lang="en-US" dirty="0"/>
          </a:p>
          <a:p>
            <a:pPr marL="0" indent="0">
              <a:buNone/>
            </a:pPr>
            <a:r>
              <a:rPr lang="en-US" dirty="0">
                <a:latin typeface="Helvetica Neue Light"/>
              </a:rPr>
              <a:t>Follow the above link to request access the first time you go to the site.  Then you should also have access to specific files: </a:t>
            </a:r>
            <a:endParaRPr lang="en-US" dirty="0"/>
          </a:p>
          <a:p>
            <a:r>
              <a:rPr lang="en-US" dirty="0">
                <a:latin typeface="Helvetica Neue Light"/>
                <a:hlinkClick r:id="rId3"/>
              </a:rPr>
              <a:t>Course Section Distribution</a:t>
            </a:r>
            <a:endParaRPr lang="en-US" dirty="0"/>
          </a:p>
          <a:p>
            <a:r>
              <a:rPr lang="en-US" dirty="0">
                <a:latin typeface="Helvetica Neue Light"/>
                <a:hlinkClick r:id="rId4"/>
              </a:rPr>
              <a:t>Course Transition Timeline</a:t>
            </a:r>
          </a:p>
          <a:p>
            <a:pPr marL="0" indent="0">
              <a:buNone/>
            </a:pPr>
            <a:endParaRPr lang="en-US" dirty="0">
              <a:latin typeface="Helvetica Neue Light"/>
            </a:endParaRPr>
          </a:p>
          <a:p>
            <a:pPr marL="0" indent="0">
              <a:buNone/>
            </a:pPr>
            <a:r>
              <a:rPr lang="en-US" dirty="0">
                <a:latin typeface="Helvetica Neue Light"/>
              </a:rPr>
              <a:t>For additional questions or issues, please reach out to Chin Ya Russell (</a:t>
            </a:r>
            <a:r>
              <a:rPr lang="en-US" dirty="0">
                <a:latin typeface="Helvetica Neue Light"/>
                <a:hlinkClick r:id="rId5"/>
              </a:rPr>
              <a:t>chinya.russell@cccs.edu</a:t>
            </a:r>
            <a:r>
              <a:rPr lang="en-US" dirty="0">
                <a:latin typeface="Helvetica Neue Light"/>
              </a:rPr>
              <a:t>) </a:t>
            </a:r>
            <a:endParaRPr lang="en-US" dirty="0"/>
          </a:p>
        </p:txBody>
      </p:sp>
      <p:sp>
        <p:nvSpPr>
          <p:cNvPr id="4" name="Slide Number Placeholder 3"/>
          <p:cNvSpPr>
            <a:spLocks noGrp="1"/>
          </p:cNvSpPr>
          <p:nvPr>
            <p:ph type="sldNum" sz="quarter" idx="12"/>
          </p:nvPr>
        </p:nvSpPr>
        <p:spPr/>
        <p:txBody>
          <a:bodyPr/>
          <a:lstStyle/>
          <a:p>
            <a:fld id="{3AF5B793-A8FE-CB4C-BEAD-E0D98F0CF84B}" type="slidenum">
              <a:rPr lang="en-US" smtClean="0"/>
              <a:t>10</a:t>
            </a:fld>
            <a:endParaRPr lang="en-US"/>
          </a:p>
        </p:txBody>
      </p:sp>
    </p:spTree>
    <p:extLst>
      <p:ext uri="{BB962C8B-B14F-4D97-AF65-F5344CB8AC3E}">
        <p14:creationId xmlns:p14="http://schemas.microsoft.com/office/powerpoint/2010/main" val="302402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D08F-1AAB-4027-B6F7-D0BC7B61F7F2}"/>
              </a:ext>
            </a:extLst>
          </p:cNvPr>
          <p:cNvSpPr>
            <a:spLocks noGrp="1"/>
          </p:cNvSpPr>
          <p:nvPr>
            <p:ph type="title"/>
          </p:nvPr>
        </p:nvSpPr>
        <p:spPr/>
        <p:txBody>
          <a:bodyPr/>
          <a:lstStyle/>
          <a:p>
            <a:r>
              <a:rPr lang="en-US" dirty="0"/>
              <a:t>Stay Connected</a:t>
            </a:r>
          </a:p>
        </p:txBody>
      </p:sp>
      <p:sp>
        <p:nvSpPr>
          <p:cNvPr id="3" name="Content Placeholder 2">
            <a:extLst>
              <a:ext uri="{FF2B5EF4-FFF2-40B4-BE49-F238E27FC236}">
                <a16:creationId xmlns:a16="http://schemas.microsoft.com/office/drawing/2014/main" id="{7EC8916B-F88C-45A4-B802-6D54671F0101}"/>
              </a:ext>
            </a:extLst>
          </p:cNvPr>
          <p:cNvSpPr>
            <a:spLocks noGrp="1"/>
          </p:cNvSpPr>
          <p:nvPr>
            <p:ph idx="1"/>
          </p:nvPr>
        </p:nvSpPr>
        <p:spPr>
          <a:xfrm>
            <a:off x="628651" y="1071317"/>
            <a:ext cx="7886700" cy="3408476"/>
          </a:xfrm>
        </p:spPr>
        <p:txBody>
          <a:bodyPr>
            <a:normAutofit fontScale="77500" lnSpcReduction="20000"/>
          </a:bodyPr>
          <a:lstStyle/>
          <a:p>
            <a:r>
              <a:rPr lang="en-US" dirty="0">
                <a:solidFill>
                  <a:schemeClr val="tx1"/>
                </a:solidFill>
                <a:latin typeface="+mj-lt"/>
              </a:rPr>
              <a:t>Info Sessions (8:00 am every other Wednesday)</a:t>
            </a:r>
          </a:p>
          <a:p>
            <a:r>
              <a:rPr lang="en-US" dirty="0">
                <a:solidFill>
                  <a:schemeClr val="tx1"/>
                </a:solidFill>
                <a:latin typeface="+mj-lt"/>
              </a:rPr>
              <a:t>Monthly email updates from Executive Sponsor, Landon Pirius</a:t>
            </a:r>
          </a:p>
          <a:p>
            <a:r>
              <a:rPr lang="en-US" dirty="0">
                <a:solidFill>
                  <a:schemeClr val="tx1"/>
                </a:solidFill>
                <a:latin typeface="+mj-lt"/>
              </a:rPr>
              <a:t>Updates from college leadership and project / committee reps</a:t>
            </a:r>
          </a:p>
          <a:p>
            <a:r>
              <a:rPr lang="en-US" b="1" dirty="0">
                <a:solidFill>
                  <a:schemeClr val="tx1"/>
                </a:solidFill>
                <a:latin typeface="+mj-lt"/>
                <a:hlinkClick r:id="rId3"/>
              </a:rPr>
              <a:t>Inside Colorado Online </a:t>
            </a:r>
            <a:r>
              <a:rPr lang="en-US" sz="2000" dirty="0">
                <a:latin typeface="+mj-lt"/>
              </a:rPr>
              <a:t>(</a:t>
            </a:r>
            <a:r>
              <a:rPr lang="en-US" sz="2000" dirty="0">
                <a:latin typeface="+mj-lt"/>
                <a:hlinkClick r:id="rId3"/>
              </a:rPr>
              <a:t>https://insidecoloradoonline.cccs.edu</a:t>
            </a:r>
            <a:r>
              <a:rPr lang="en-US" sz="2000" dirty="0">
                <a:latin typeface="+mj-lt"/>
              </a:rPr>
              <a:t>)</a:t>
            </a:r>
            <a:endParaRPr lang="en-US" dirty="0">
              <a:solidFill>
                <a:schemeClr val="tx1"/>
              </a:solidFill>
              <a:latin typeface="+mj-lt"/>
            </a:endParaRPr>
          </a:p>
          <a:p>
            <a:pPr lvl="1"/>
            <a:r>
              <a:rPr lang="en-US" dirty="0">
                <a:solidFill>
                  <a:schemeClr val="tx1"/>
                </a:solidFill>
                <a:latin typeface="+mj-lt"/>
              </a:rPr>
              <a:t>Project Info, FAQs, Glossary, Resources, Monthly Updates, Calendar</a:t>
            </a:r>
          </a:p>
          <a:p>
            <a:r>
              <a:rPr lang="en-US" b="1" u="sng" kern="0" dirty="0">
                <a:solidFill>
                  <a:srgbClr val="0563C1"/>
                </a:solidFill>
                <a:effectLst/>
                <a:latin typeface="+mj-lt"/>
                <a:ea typeface="Times New Roman" panose="02020603050405020304" pitchFamily="18" charset="0"/>
                <a:hlinkClick r:id="rId3"/>
              </a:rPr>
              <a:t>CCCS Colorado Online SharePoint</a:t>
            </a:r>
            <a:r>
              <a:rPr lang="en-US" b="1" u="sng" kern="0" dirty="0">
                <a:solidFill>
                  <a:srgbClr val="0563C1"/>
                </a:solidFill>
                <a:effectLst/>
                <a:latin typeface="+mj-lt"/>
                <a:ea typeface="Times New Roman" panose="02020603050405020304" pitchFamily="18" charset="0"/>
              </a:rPr>
              <a:t> </a:t>
            </a:r>
            <a:r>
              <a:rPr lang="en-US" dirty="0">
                <a:solidFill>
                  <a:schemeClr val="tx1"/>
                </a:solidFill>
                <a:latin typeface="+mj-lt"/>
              </a:rPr>
              <a:t>for documents (course section distribution, enrollment reports, course materials selections, etc.) -- Access must be approved at first login</a:t>
            </a:r>
          </a:p>
          <a:p>
            <a:r>
              <a:rPr lang="en-US" dirty="0">
                <a:solidFill>
                  <a:schemeClr val="tx1"/>
                </a:solidFill>
                <a:latin typeface="+mj-lt"/>
              </a:rPr>
              <a:t>Contact us!</a:t>
            </a:r>
          </a:p>
          <a:p>
            <a:pPr lvl="1"/>
            <a:r>
              <a:rPr lang="en-US" dirty="0">
                <a:solidFill>
                  <a:schemeClr val="tx1"/>
                </a:solidFill>
                <a:latin typeface="+mj-lt"/>
              </a:rPr>
              <a:t>Executive Sponsor, Landon Pirius – </a:t>
            </a:r>
            <a:r>
              <a:rPr lang="en-US" dirty="0">
                <a:solidFill>
                  <a:schemeClr val="tx1"/>
                </a:solidFill>
                <a:latin typeface="+mj-lt"/>
                <a:hlinkClick r:id="rId4"/>
              </a:rPr>
              <a:t>landon.pirius@cccs.edu</a:t>
            </a:r>
            <a:endParaRPr lang="en-US" dirty="0">
              <a:solidFill>
                <a:schemeClr val="tx1"/>
              </a:solidFill>
              <a:latin typeface="+mj-lt"/>
            </a:endParaRPr>
          </a:p>
          <a:p>
            <a:pPr lvl="1"/>
            <a:r>
              <a:rPr lang="en-US" dirty="0">
                <a:solidFill>
                  <a:schemeClr val="tx1"/>
                </a:solidFill>
                <a:latin typeface="+mj-lt"/>
              </a:rPr>
              <a:t>Project Director, Tammy Vercauteren – </a:t>
            </a:r>
            <a:r>
              <a:rPr lang="en-US" dirty="0">
                <a:solidFill>
                  <a:schemeClr val="tx1"/>
                </a:solidFill>
                <a:latin typeface="+mj-lt"/>
                <a:hlinkClick r:id="rId5"/>
              </a:rPr>
              <a:t>tammy.vercauteren@cccs.edu</a:t>
            </a:r>
            <a:endParaRPr lang="en-US" dirty="0">
              <a:solidFill>
                <a:schemeClr val="tx1"/>
              </a:solidFill>
              <a:latin typeface="+mj-lt"/>
            </a:endParaRPr>
          </a:p>
          <a:p>
            <a:pPr lvl="1"/>
            <a:r>
              <a:rPr lang="en-US" dirty="0">
                <a:solidFill>
                  <a:schemeClr val="tx1"/>
                </a:solidFill>
                <a:latin typeface="+mj-lt"/>
              </a:rPr>
              <a:t>Project Coordinator, Chin Ya Russell – </a:t>
            </a:r>
            <a:r>
              <a:rPr lang="en-US" dirty="0">
                <a:solidFill>
                  <a:schemeClr val="tx1"/>
                </a:solidFill>
                <a:latin typeface="+mj-lt"/>
                <a:hlinkClick r:id="rId6"/>
              </a:rPr>
              <a:t>chinya.russell@cccs.edu</a:t>
            </a:r>
            <a:endParaRPr lang="en-US" dirty="0">
              <a:solidFill>
                <a:schemeClr val="tx1"/>
              </a:solidFill>
              <a:latin typeface="+mj-lt"/>
            </a:endParaRPr>
          </a:p>
          <a:p>
            <a:pPr lvl="1"/>
            <a:endParaRPr lang="en-US" dirty="0">
              <a:solidFill>
                <a:schemeClr val="tx1"/>
              </a:solidFill>
            </a:endParaRPr>
          </a:p>
          <a:p>
            <a:pPr marL="342900" lvl="1" indent="0">
              <a:buNone/>
            </a:pP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90E233F0-B500-4450-A768-AA9BB25EE26B}"/>
              </a:ext>
            </a:extLst>
          </p:cNvPr>
          <p:cNvSpPr>
            <a:spLocks noGrp="1"/>
          </p:cNvSpPr>
          <p:nvPr>
            <p:ph type="sldNum" sz="quarter" idx="12"/>
          </p:nvPr>
        </p:nvSpPr>
        <p:spPr/>
        <p:txBody>
          <a:bodyPr/>
          <a:lstStyle/>
          <a:p>
            <a:fld id="{3AF5B793-A8FE-CB4C-BEAD-E0D98F0CF84B}" type="slidenum">
              <a:rPr lang="en-US" smtClean="0"/>
              <a:t>11</a:t>
            </a:fld>
            <a:endParaRPr lang="en-US" dirty="0"/>
          </a:p>
        </p:txBody>
      </p:sp>
    </p:spTree>
    <p:extLst>
      <p:ext uri="{BB962C8B-B14F-4D97-AF65-F5344CB8AC3E}">
        <p14:creationId xmlns:p14="http://schemas.microsoft.com/office/powerpoint/2010/main" val="104310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69691D-347D-3916-C1DA-E51E43070C47}"/>
              </a:ext>
            </a:extLst>
          </p:cNvPr>
          <p:cNvSpPr>
            <a:spLocks noGrp="1"/>
          </p:cNvSpPr>
          <p:nvPr>
            <p:ph type="title"/>
          </p:nvPr>
        </p:nvSpPr>
        <p:spPr/>
        <p:txBody>
          <a:bodyPr/>
          <a:lstStyle/>
          <a:p>
            <a:r>
              <a:rPr lang="en-US" dirty="0"/>
              <a:t>Additional Information</a:t>
            </a:r>
          </a:p>
        </p:txBody>
      </p:sp>
      <p:sp>
        <p:nvSpPr>
          <p:cNvPr id="4" name="Slide Number Placeholder 3">
            <a:extLst>
              <a:ext uri="{FF2B5EF4-FFF2-40B4-BE49-F238E27FC236}">
                <a16:creationId xmlns:a16="http://schemas.microsoft.com/office/drawing/2014/main" id="{98ED0C0C-BE4C-A867-33D2-7BCB7F6B9611}"/>
              </a:ext>
            </a:extLst>
          </p:cNvPr>
          <p:cNvSpPr>
            <a:spLocks noGrp="1"/>
          </p:cNvSpPr>
          <p:nvPr>
            <p:ph type="sldNum" sz="quarter" idx="12"/>
          </p:nvPr>
        </p:nvSpPr>
        <p:spPr/>
        <p:txBody>
          <a:bodyPr/>
          <a:lstStyle/>
          <a:p>
            <a:fld id="{3AF5B793-A8FE-CB4C-BEAD-E0D98F0CF84B}" type="slidenum">
              <a:rPr lang="en-US" smtClean="0"/>
              <a:t>12</a:t>
            </a:fld>
            <a:endParaRPr lang="en-US"/>
          </a:p>
        </p:txBody>
      </p:sp>
    </p:spTree>
    <p:extLst>
      <p:ext uri="{BB962C8B-B14F-4D97-AF65-F5344CB8AC3E}">
        <p14:creationId xmlns:p14="http://schemas.microsoft.com/office/powerpoint/2010/main" val="32344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C892-BEA1-8938-618F-D81AEDB86CB3}"/>
              </a:ext>
            </a:extLst>
          </p:cNvPr>
          <p:cNvSpPr>
            <a:spLocks noGrp="1"/>
          </p:cNvSpPr>
          <p:nvPr>
            <p:ph type="title"/>
          </p:nvPr>
        </p:nvSpPr>
        <p:spPr/>
        <p:txBody>
          <a:bodyPr/>
          <a:lstStyle/>
          <a:p>
            <a:r>
              <a:rPr lang="en-US" dirty="0"/>
              <a:t>Discipline Transition Plan </a:t>
            </a:r>
          </a:p>
        </p:txBody>
      </p:sp>
      <p:graphicFrame>
        <p:nvGraphicFramePr>
          <p:cNvPr id="4" name="Table 4">
            <a:extLst>
              <a:ext uri="{FF2B5EF4-FFF2-40B4-BE49-F238E27FC236}">
                <a16:creationId xmlns:a16="http://schemas.microsoft.com/office/drawing/2014/main" id="{54C125B8-1B49-AEFC-55F5-AAFD7ABB7BA0}"/>
              </a:ext>
            </a:extLst>
          </p:cNvPr>
          <p:cNvGraphicFramePr>
            <a:graphicFrameLocks noGrp="1"/>
          </p:cNvGraphicFramePr>
          <p:nvPr/>
        </p:nvGraphicFramePr>
        <p:xfrm>
          <a:off x="477759" y="895071"/>
          <a:ext cx="8188482" cy="3629534"/>
        </p:xfrm>
        <a:graphic>
          <a:graphicData uri="http://schemas.openxmlformats.org/drawingml/2006/table">
            <a:tbl>
              <a:tblPr firstRow="1" bandRow="1">
                <a:tableStyleId>{5C22544A-7EE6-4342-B048-85BDC9FD1C3A}</a:tableStyleId>
              </a:tblPr>
              <a:tblGrid>
                <a:gridCol w="4892626">
                  <a:extLst>
                    <a:ext uri="{9D8B030D-6E8A-4147-A177-3AD203B41FA5}">
                      <a16:colId xmlns:a16="http://schemas.microsoft.com/office/drawing/2014/main" val="2471102582"/>
                    </a:ext>
                  </a:extLst>
                </a:gridCol>
                <a:gridCol w="559768">
                  <a:extLst>
                    <a:ext uri="{9D8B030D-6E8A-4147-A177-3AD203B41FA5}">
                      <a16:colId xmlns:a16="http://schemas.microsoft.com/office/drawing/2014/main" val="648733577"/>
                    </a:ext>
                  </a:extLst>
                </a:gridCol>
                <a:gridCol w="564776">
                  <a:extLst>
                    <a:ext uri="{9D8B030D-6E8A-4147-A177-3AD203B41FA5}">
                      <a16:colId xmlns:a16="http://schemas.microsoft.com/office/drawing/2014/main" val="3025040346"/>
                    </a:ext>
                  </a:extLst>
                </a:gridCol>
                <a:gridCol w="551330">
                  <a:extLst>
                    <a:ext uri="{9D8B030D-6E8A-4147-A177-3AD203B41FA5}">
                      <a16:colId xmlns:a16="http://schemas.microsoft.com/office/drawing/2014/main" val="380135671"/>
                    </a:ext>
                  </a:extLst>
                </a:gridCol>
                <a:gridCol w="544606">
                  <a:extLst>
                    <a:ext uri="{9D8B030D-6E8A-4147-A177-3AD203B41FA5}">
                      <a16:colId xmlns:a16="http://schemas.microsoft.com/office/drawing/2014/main" val="3375519662"/>
                    </a:ext>
                  </a:extLst>
                </a:gridCol>
                <a:gridCol w="544606">
                  <a:extLst>
                    <a:ext uri="{9D8B030D-6E8A-4147-A177-3AD203B41FA5}">
                      <a16:colId xmlns:a16="http://schemas.microsoft.com/office/drawing/2014/main" val="3823328211"/>
                    </a:ext>
                  </a:extLst>
                </a:gridCol>
                <a:gridCol w="530770">
                  <a:extLst>
                    <a:ext uri="{9D8B030D-6E8A-4147-A177-3AD203B41FA5}">
                      <a16:colId xmlns:a16="http://schemas.microsoft.com/office/drawing/2014/main" val="1642898764"/>
                    </a:ext>
                  </a:extLst>
                </a:gridCol>
              </a:tblGrid>
              <a:tr h="104001">
                <a:tc>
                  <a:txBody>
                    <a:bodyPr/>
                    <a:lstStyle/>
                    <a:p>
                      <a:endParaRPr lang="en-US" sz="1000" dirty="0"/>
                    </a:p>
                  </a:txBody>
                  <a:tcPr marL="68580" marR="68580" marT="34290" marB="34290"/>
                </a:tc>
                <a:tc>
                  <a:txBody>
                    <a:bodyPr/>
                    <a:lstStyle/>
                    <a:p>
                      <a:r>
                        <a:rPr lang="en-US" sz="1000" dirty="0"/>
                        <a:t>SP 23</a:t>
                      </a:r>
                    </a:p>
                  </a:txBody>
                  <a:tcPr marL="68580" marR="68580" marT="34290" marB="34290"/>
                </a:tc>
                <a:tc>
                  <a:txBody>
                    <a:bodyPr/>
                    <a:lstStyle/>
                    <a:p>
                      <a:r>
                        <a:rPr lang="en-US" sz="1000" dirty="0"/>
                        <a:t>SU 23</a:t>
                      </a:r>
                    </a:p>
                  </a:txBody>
                  <a:tcPr marL="68580" marR="68580" marT="34290" marB="34290"/>
                </a:tc>
                <a:tc>
                  <a:txBody>
                    <a:bodyPr/>
                    <a:lstStyle/>
                    <a:p>
                      <a:r>
                        <a:rPr lang="en-US" sz="1000" dirty="0"/>
                        <a:t>FA 23</a:t>
                      </a:r>
                    </a:p>
                  </a:txBody>
                  <a:tcPr marL="68580" marR="68580" marT="34290" marB="34290"/>
                </a:tc>
                <a:tc>
                  <a:txBody>
                    <a:bodyPr/>
                    <a:lstStyle/>
                    <a:p>
                      <a:r>
                        <a:rPr lang="en-US" sz="1000" dirty="0"/>
                        <a:t>SP 24</a:t>
                      </a:r>
                    </a:p>
                  </a:txBody>
                  <a:tcPr marL="68580" marR="68580" marT="34290" marB="34290"/>
                </a:tc>
                <a:tc>
                  <a:txBody>
                    <a:bodyPr/>
                    <a:lstStyle/>
                    <a:p>
                      <a:r>
                        <a:rPr lang="en-US" sz="1000" dirty="0"/>
                        <a:t>SU 24</a:t>
                      </a:r>
                    </a:p>
                  </a:txBody>
                  <a:tcPr marL="68580" marR="68580" marT="34290" marB="34290"/>
                </a:tc>
                <a:tc>
                  <a:txBody>
                    <a:bodyPr/>
                    <a:lstStyle/>
                    <a:p>
                      <a:r>
                        <a:rPr lang="en-US" sz="1000" dirty="0"/>
                        <a:t>FA 24</a:t>
                      </a:r>
                    </a:p>
                  </a:txBody>
                  <a:tcPr marL="68580" marR="68580" marT="34290" marB="34290"/>
                </a:tc>
                <a:extLst>
                  <a:ext uri="{0D108BD9-81ED-4DB2-BD59-A6C34878D82A}">
                    <a16:rowId xmlns:a16="http://schemas.microsoft.com/office/drawing/2014/main" val="3702985363"/>
                  </a:ext>
                </a:extLst>
              </a:tr>
              <a:tr h="193439">
                <a:tc>
                  <a:txBody>
                    <a:bodyPr/>
                    <a:lstStyle/>
                    <a:p>
                      <a:pPr marL="0" algn="l" defTabSz="914400" rtl="0" eaLnBrk="1" latinLnBrk="0" hangingPunct="1"/>
                      <a:r>
                        <a:rPr lang="en-US" sz="900" b="1" kern="1200" dirty="0">
                          <a:solidFill>
                            <a:schemeClr val="dk1"/>
                          </a:solidFill>
                          <a:latin typeface="+mn-lt"/>
                          <a:ea typeface="+mn-ea"/>
                          <a:cs typeface="+mn-cs"/>
                        </a:rPr>
                        <a:t>Spring pilot courses: </a:t>
                      </a:r>
                      <a:r>
                        <a:rPr lang="en-US" sz="900" b="0" kern="1200" dirty="0">
                          <a:solidFill>
                            <a:schemeClr val="dk1"/>
                          </a:solidFill>
                          <a:latin typeface="+mn-lt"/>
                          <a:ea typeface="+mn-ea"/>
                          <a:cs typeface="+mn-cs"/>
                        </a:rPr>
                        <a:t>ECE1011, ECE1031, ECE1111, ECE2051, ECE2381, ECE2621, SPA1011</a:t>
                      </a:r>
                      <a:endParaRPr lang="en-US" sz="900" b="1" kern="1200" dirty="0">
                        <a:solidFill>
                          <a:schemeClr val="dk1"/>
                        </a:solidFill>
                        <a:latin typeface="+mn-lt"/>
                        <a:ea typeface="+mn-ea"/>
                        <a:cs typeface="+mn-cs"/>
                      </a:endParaRP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729681761"/>
                  </a:ext>
                </a:extLst>
              </a:tr>
              <a:tr h="483949">
                <a:tc>
                  <a:txBody>
                    <a:bodyPr/>
                    <a:lstStyle/>
                    <a:p>
                      <a:pPr marL="0" algn="l" defTabSz="914400" rtl="0" eaLnBrk="1" latinLnBrk="0" hangingPunct="1"/>
                      <a:r>
                        <a:rPr lang="en-US" sz="900" b="1" kern="1200" dirty="0">
                          <a:solidFill>
                            <a:schemeClr val="dk1"/>
                          </a:solidFill>
                          <a:latin typeface="+mn-lt"/>
                          <a:ea typeface="+mn-ea"/>
                          <a:cs typeface="+mn-cs"/>
                        </a:rPr>
                        <a:t>Select courses in disciplines with only CCCOnline courses: </a:t>
                      </a:r>
                      <a:r>
                        <a:rPr lang="en-US" sz="900" kern="1200" dirty="0">
                          <a:solidFill>
                            <a:schemeClr val="dk1"/>
                          </a:solidFill>
                          <a:latin typeface="+mn-lt"/>
                          <a:ea typeface="+mn-ea"/>
                          <a:cs typeface="+mn-cs"/>
                        </a:rPr>
                        <a:t>ESL052, SCI1055, SCI1105, SCI1056;  </a:t>
                      </a:r>
                      <a:br>
                        <a:rPr lang="en-US" sz="900" kern="1200" dirty="0">
                          <a:solidFill>
                            <a:schemeClr val="dk1"/>
                          </a:solidFill>
                          <a:latin typeface="+mn-lt"/>
                          <a:ea typeface="+mn-ea"/>
                          <a:cs typeface="+mn-cs"/>
                        </a:rPr>
                      </a:br>
                      <a:r>
                        <a:rPr lang="en-US" sz="900" b="1" kern="1200" dirty="0">
                          <a:solidFill>
                            <a:schemeClr val="dk1"/>
                          </a:solidFill>
                          <a:latin typeface="+mn-lt"/>
                          <a:ea typeface="+mn-ea"/>
                          <a:cs typeface="+mn-cs"/>
                        </a:rPr>
                        <a:t>Select courses in disciplines</a:t>
                      </a:r>
                      <a:r>
                        <a:rPr lang="en-US" sz="900" kern="1200" dirty="0">
                          <a:solidFill>
                            <a:schemeClr val="dk1"/>
                          </a:solidFill>
                          <a:latin typeface="+mn-lt"/>
                          <a:ea typeface="+mn-ea"/>
                          <a:cs typeface="+mn-cs"/>
                        </a:rPr>
                        <a:t> </a:t>
                      </a:r>
                      <a:r>
                        <a:rPr lang="en-US" sz="900" b="1" kern="1200" dirty="0">
                          <a:solidFill>
                            <a:schemeClr val="dk1"/>
                          </a:solidFill>
                          <a:latin typeface="+mn-lt"/>
                          <a:ea typeface="+mn-ea"/>
                          <a:cs typeface="+mn-cs"/>
                        </a:rPr>
                        <a:t>with both CCCOnline and College courses):  </a:t>
                      </a:r>
                      <a:r>
                        <a:rPr lang="en-US" sz="900" kern="1200" dirty="0">
                          <a:solidFill>
                            <a:schemeClr val="dk1"/>
                          </a:solidFill>
                          <a:latin typeface="+mn-lt"/>
                          <a:ea typeface="+mn-ea"/>
                          <a:cs typeface="+mn-cs"/>
                        </a:rPr>
                        <a:t>ART1110, BUS1015, CHE1112, COM1150,  FRE1011, GER1011, HIS1310, PHI1011, PHI1014; PHI2014, PHI2020. </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296319162"/>
                  </a:ext>
                </a:extLst>
              </a:tr>
              <a:tr h="581755">
                <a:tc>
                  <a:txBody>
                    <a:bodyPr/>
                    <a:lstStyle/>
                    <a:p>
                      <a:r>
                        <a:rPr lang="en-US" sz="900" b="1" dirty="0"/>
                        <a:t>Additional courses in disciplines with both CCCOnline and College online sections, emphasis on high enrollment courses: </a:t>
                      </a:r>
                      <a:r>
                        <a:rPr lang="en-US" sz="900" kern="1200" dirty="0">
                          <a:solidFill>
                            <a:schemeClr val="dk1"/>
                          </a:solidFill>
                          <a:latin typeface="+mn-lt"/>
                          <a:ea typeface="+mn-ea"/>
                          <a:cs typeface="+mn-cs"/>
                        </a:rPr>
                        <a:t>AAA1009, ACC1021, ANT1001, AST1110, BIO2101, BUS1002, BUS1016, BUS1017, BUS1020, BUS2016, BUS2017, BUS2026. BUS2041, BUS2088, BUS2089, CAD1101, CIS1018, CNG1024, COM1105, COM1250, COM1260, COM2200, COM2300, COM2063, COM2069, CRJ1010, CSC1019, CWB1010, ECE1045, ECE1125, ECE2661, ECE1571, ECE1611, ECE1088, ECE2061, ECE2631, ECE2641, ECE2651, ECE2401, ECE2411, ECE2101, ECE2601, ECE2088, ECE2089, ECO2001, EDU1311, EDU1321, EDU1331, EDU1088, EDU2211, EDU2221, EDU2341, EDU2401, EDU2501, EDU2611, ENG0094, ENG1021, ENV1111, FRE1012, HPR1039, HUM1015, JOU1005, LIT1015, MAN1016, MAN1017, MAN1028, MAN1060, MAN2000, MAN2012, MAN2016, MAN2024, MAN2025, MAN2026, MAN2030, MAN2040, MAN2041, MAN2043, MAN2046, MAR1006, MAR1011, MAR1017, MAR1055, MAR1060, MAR2016, MAR2020, MAR2035, MGD1011, MUS1020, PHI1012, PHI1013, PHI2005, PHI2018, POS1011, PSY1001, RUS1011, SOC1001, SPA1001, SPA1012, SPA1015, SPA2011, THE1005, WST2000 </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20801274"/>
                  </a:ext>
                </a:extLst>
              </a:tr>
              <a:tr h="973885">
                <a:tc>
                  <a:txBody>
                    <a:bodyPr/>
                    <a:lstStyle/>
                    <a:p>
                      <a:r>
                        <a:rPr lang="en-US" sz="900" b="1" kern="1200" dirty="0">
                          <a:solidFill>
                            <a:srgbClr val="000000"/>
                          </a:solidFill>
                          <a:effectLst/>
                          <a:latin typeface="+mn-lt"/>
                          <a:ea typeface="+mn-ea"/>
                          <a:cs typeface="+mn-cs"/>
                        </a:rPr>
                        <a:t>Most remaining courses in disciplines with both CCCOnline and College online classes:</a:t>
                      </a:r>
                      <a:br>
                        <a:rPr lang="en-US" sz="900" kern="1200" dirty="0">
                          <a:solidFill>
                            <a:srgbClr val="000000"/>
                          </a:solidFill>
                          <a:effectLst/>
                          <a:latin typeface="+mn-lt"/>
                          <a:ea typeface="+mn-ea"/>
                          <a:cs typeface="+mn-cs"/>
                        </a:rPr>
                      </a:br>
                      <a:r>
                        <a:rPr lang="en-US" sz="900" kern="1200" dirty="0">
                          <a:solidFill>
                            <a:srgbClr val="000000"/>
                          </a:solidFill>
                          <a:effectLst/>
                          <a:latin typeface="+mn-lt"/>
                          <a:ea typeface="+mn-ea"/>
                          <a:cs typeface="+mn-cs"/>
                        </a:rPr>
                        <a:t>AAA0077, AAA0091, AAA0099, AAA1010, ACC1001, ACC1001, ACC1025, ACC1031, ACC1032, ACC1035, ACC1038, ACC2011, ACC2012, ACC2026, ACC2031, ACC2045, ACC2089, ANT1003, ANT1005, ANT2218, ANT2125, ANT 2550, ART1111, ART1112, ART1201, ART1002, ART1401, ART1005, ART1113, AST1120, AST1140, BIO1003, BIO1004, BIO1015, BIO2102, BIO2121,  CAD1100, CAD1102, CAD1105, CAD1110, CAD2210, CAD2220, CAD2204, CHE1011, CHE1012, CHE1009, CHE1111 </a:t>
                      </a:r>
                      <a:r>
                        <a:rPr lang="en-US" sz="900" b="1" kern="1200" dirty="0">
                          <a:solidFill>
                            <a:srgbClr val="000000"/>
                          </a:solidFill>
                          <a:effectLst/>
                          <a:latin typeface="+mn-lt"/>
                          <a:ea typeface="+mn-ea"/>
                          <a:cs typeface="+mn-cs"/>
                        </a:rPr>
                        <a:t>(continued on next slide…)</a:t>
                      </a:r>
                    </a:p>
                  </a:txBody>
                  <a:tcPr marL="68580" marR="68580" marT="34290" marB="34290"/>
                </a:tc>
                <a:tc>
                  <a:txBody>
                    <a:bodyPr/>
                    <a:lstStyle/>
                    <a:p>
                      <a:endParaRPr lang="en-US" sz="900" kern="1200" dirty="0">
                        <a:solidFill>
                          <a:srgbClr val="000000"/>
                        </a:solidFill>
                        <a:effectLst/>
                        <a:latin typeface="+mn-lt"/>
                        <a:ea typeface="+mn-ea"/>
                        <a:cs typeface="+mn-cs"/>
                      </a:endParaRP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768811807"/>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40DB8EA-1ADF-75BF-B94B-50B8736640E2}"/>
                  </a:ext>
                </a:extLst>
              </p14:cNvPr>
              <p14:cNvContentPartPr/>
              <p14:nvPr/>
            </p14:nvContentPartPr>
            <p14:xfrm>
              <a:off x="-730730" y="714188"/>
              <a:ext cx="270" cy="270"/>
            </p14:xfrm>
          </p:contentPart>
        </mc:Choice>
        <mc:Fallback xmlns="">
          <p:pic>
            <p:nvPicPr>
              <p:cNvPr id="6" name="Ink 5">
                <a:extLst>
                  <a:ext uri="{FF2B5EF4-FFF2-40B4-BE49-F238E27FC236}">
                    <a16:creationId xmlns:a16="http://schemas.microsoft.com/office/drawing/2014/main" id="{040DB8EA-1ADF-75BF-B94B-50B8736640E2}"/>
                  </a:ext>
                </a:extLst>
              </p:cNvPr>
              <p:cNvPicPr/>
              <p:nvPr/>
            </p:nvPicPr>
            <p:blipFill>
              <a:blip r:embed="rId4"/>
              <a:stretch>
                <a:fillRect/>
              </a:stretch>
            </p:blipFill>
            <p:spPr>
              <a:xfrm>
                <a:off x="-737480" y="707438"/>
                <a:ext cx="13500" cy="13500"/>
              </a:xfrm>
              <a:prstGeom prst="rect">
                <a:avLst/>
              </a:prstGeom>
            </p:spPr>
          </p:pic>
        </mc:Fallback>
      </mc:AlternateContent>
      <p:sp>
        <p:nvSpPr>
          <p:cNvPr id="8" name="Rectangle 7">
            <a:extLst>
              <a:ext uri="{FF2B5EF4-FFF2-40B4-BE49-F238E27FC236}">
                <a16:creationId xmlns:a16="http://schemas.microsoft.com/office/drawing/2014/main" id="{BC7DB275-8A19-CDDE-3DAD-29E6B8DFE6F0}"/>
              </a:ext>
            </a:extLst>
          </p:cNvPr>
          <p:cNvSpPr/>
          <p:nvPr/>
        </p:nvSpPr>
        <p:spPr>
          <a:xfrm>
            <a:off x="7073063" y="3671099"/>
            <a:ext cx="535341" cy="9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dirty="0">
              <a:solidFill>
                <a:prstClr val="white"/>
              </a:solidFill>
              <a:latin typeface="Calibri"/>
            </a:endParaRPr>
          </a:p>
        </p:txBody>
      </p:sp>
      <p:sp>
        <p:nvSpPr>
          <p:cNvPr id="10" name="Rectangle 9">
            <a:extLst>
              <a:ext uri="{FF2B5EF4-FFF2-40B4-BE49-F238E27FC236}">
                <a16:creationId xmlns:a16="http://schemas.microsoft.com/office/drawing/2014/main" id="{72218942-FFBF-9F80-B1BA-DFE00E034FF4}"/>
              </a:ext>
            </a:extLst>
          </p:cNvPr>
          <p:cNvSpPr/>
          <p:nvPr/>
        </p:nvSpPr>
        <p:spPr>
          <a:xfrm>
            <a:off x="6482733" y="1934523"/>
            <a:ext cx="535342" cy="9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18" name="Rectangle 17">
            <a:extLst>
              <a:ext uri="{FF2B5EF4-FFF2-40B4-BE49-F238E27FC236}">
                <a16:creationId xmlns:a16="http://schemas.microsoft.com/office/drawing/2014/main" id="{13463DFC-FA9D-D048-AB93-390EDC94758B}"/>
              </a:ext>
            </a:extLst>
          </p:cNvPr>
          <p:cNvSpPr/>
          <p:nvPr/>
        </p:nvSpPr>
        <p:spPr>
          <a:xfrm>
            <a:off x="5019851" y="606407"/>
            <a:ext cx="645546" cy="6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21" name="TextBox 20">
            <a:extLst>
              <a:ext uri="{FF2B5EF4-FFF2-40B4-BE49-F238E27FC236}">
                <a16:creationId xmlns:a16="http://schemas.microsoft.com/office/drawing/2014/main" id="{1303448F-BC2C-CEF5-866B-C8F807EAA9A0}"/>
              </a:ext>
            </a:extLst>
          </p:cNvPr>
          <p:cNvSpPr txBox="1"/>
          <p:nvPr/>
        </p:nvSpPr>
        <p:spPr>
          <a:xfrm>
            <a:off x="5666552" y="500921"/>
            <a:ext cx="2957861" cy="253916"/>
          </a:xfrm>
          <a:prstGeom prst="rect">
            <a:avLst/>
          </a:prstGeom>
          <a:noFill/>
        </p:spPr>
        <p:txBody>
          <a:bodyPr wrap="none" rtlCol="0">
            <a:spAutoFit/>
          </a:bodyPr>
          <a:lstStyle/>
          <a:p>
            <a:pPr defTabSz="685783"/>
            <a:r>
              <a:rPr lang="en-US" sz="1050" dirty="0">
                <a:solidFill>
                  <a:prstClr val="black"/>
                </a:solidFill>
                <a:latin typeface="Calibri"/>
              </a:rPr>
              <a:t>First Semester Offered through Colorado Online @</a:t>
            </a:r>
          </a:p>
        </p:txBody>
      </p:sp>
      <p:sp>
        <p:nvSpPr>
          <p:cNvPr id="28" name="Rectangle 27">
            <a:extLst>
              <a:ext uri="{FF2B5EF4-FFF2-40B4-BE49-F238E27FC236}">
                <a16:creationId xmlns:a16="http://schemas.microsoft.com/office/drawing/2014/main" id="{F83DFFE0-C600-4DBC-744E-65AC0753100B}"/>
              </a:ext>
            </a:extLst>
          </p:cNvPr>
          <p:cNvSpPr/>
          <p:nvPr/>
        </p:nvSpPr>
        <p:spPr>
          <a:xfrm>
            <a:off x="5923932" y="1502001"/>
            <a:ext cx="558801" cy="87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29" name="Rectangle 28">
            <a:extLst>
              <a:ext uri="{FF2B5EF4-FFF2-40B4-BE49-F238E27FC236}">
                <a16:creationId xmlns:a16="http://schemas.microsoft.com/office/drawing/2014/main" id="{A8518311-9E6D-ADCC-FD17-AB2257244A8B}"/>
              </a:ext>
            </a:extLst>
          </p:cNvPr>
          <p:cNvSpPr/>
          <p:nvPr/>
        </p:nvSpPr>
        <p:spPr>
          <a:xfrm>
            <a:off x="5406862" y="1198784"/>
            <a:ext cx="517070" cy="726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9" name="TextBox 8">
            <a:extLst>
              <a:ext uri="{FF2B5EF4-FFF2-40B4-BE49-F238E27FC236}">
                <a16:creationId xmlns:a16="http://schemas.microsoft.com/office/drawing/2014/main" id="{2D8F3252-0E95-265E-095A-61B17A80FD2A}"/>
              </a:ext>
            </a:extLst>
          </p:cNvPr>
          <p:cNvSpPr txBox="1"/>
          <p:nvPr/>
        </p:nvSpPr>
        <p:spPr>
          <a:xfrm>
            <a:off x="8153400" y="4535491"/>
            <a:ext cx="582211" cy="300082"/>
          </a:xfrm>
          <a:prstGeom prst="rect">
            <a:avLst/>
          </a:prstGeom>
          <a:noFill/>
        </p:spPr>
        <p:txBody>
          <a:bodyPr wrap="none" rtlCol="0">
            <a:spAutoFit/>
          </a:bodyPr>
          <a:lstStyle/>
          <a:p>
            <a:r>
              <a:rPr lang="en-US" dirty="0"/>
              <a:t>1 of 4</a:t>
            </a:r>
          </a:p>
        </p:txBody>
      </p:sp>
    </p:spTree>
    <p:extLst>
      <p:ext uri="{BB962C8B-B14F-4D97-AF65-F5344CB8AC3E}">
        <p14:creationId xmlns:p14="http://schemas.microsoft.com/office/powerpoint/2010/main" val="16119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C892-BEA1-8938-618F-D81AEDB86CB3}"/>
              </a:ext>
            </a:extLst>
          </p:cNvPr>
          <p:cNvSpPr>
            <a:spLocks noGrp="1"/>
          </p:cNvSpPr>
          <p:nvPr>
            <p:ph type="title"/>
          </p:nvPr>
        </p:nvSpPr>
        <p:spPr/>
        <p:txBody>
          <a:bodyPr/>
          <a:lstStyle/>
          <a:p>
            <a:r>
              <a:rPr lang="en-US" dirty="0"/>
              <a:t>Discipline Transition Plan</a:t>
            </a:r>
          </a:p>
        </p:txBody>
      </p:sp>
      <p:graphicFrame>
        <p:nvGraphicFramePr>
          <p:cNvPr id="4" name="Table 4">
            <a:extLst>
              <a:ext uri="{FF2B5EF4-FFF2-40B4-BE49-F238E27FC236}">
                <a16:creationId xmlns:a16="http://schemas.microsoft.com/office/drawing/2014/main" id="{54C125B8-1B49-AEFC-55F5-AAFD7ABB7BA0}"/>
              </a:ext>
            </a:extLst>
          </p:cNvPr>
          <p:cNvGraphicFramePr>
            <a:graphicFrameLocks noGrp="1"/>
          </p:cNvGraphicFramePr>
          <p:nvPr/>
        </p:nvGraphicFramePr>
        <p:xfrm>
          <a:off x="477759" y="860323"/>
          <a:ext cx="8188482" cy="3855720"/>
        </p:xfrm>
        <a:graphic>
          <a:graphicData uri="http://schemas.openxmlformats.org/drawingml/2006/table">
            <a:tbl>
              <a:tblPr firstRow="1" bandRow="1">
                <a:tableStyleId>{5C22544A-7EE6-4342-B048-85BDC9FD1C3A}</a:tableStyleId>
              </a:tblPr>
              <a:tblGrid>
                <a:gridCol w="4777390">
                  <a:extLst>
                    <a:ext uri="{9D8B030D-6E8A-4147-A177-3AD203B41FA5}">
                      <a16:colId xmlns:a16="http://schemas.microsoft.com/office/drawing/2014/main" val="2471102582"/>
                    </a:ext>
                  </a:extLst>
                </a:gridCol>
                <a:gridCol w="607453">
                  <a:extLst>
                    <a:ext uri="{9D8B030D-6E8A-4147-A177-3AD203B41FA5}">
                      <a16:colId xmlns:a16="http://schemas.microsoft.com/office/drawing/2014/main" val="648733577"/>
                    </a:ext>
                  </a:extLst>
                </a:gridCol>
                <a:gridCol w="569485">
                  <a:extLst>
                    <a:ext uri="{9D8B030D-6E8A-4147-A177-3AD203B41FA5}">
                      <a16:colId xmlns:a16="http://schemas.microsoft.com/office/drawing/2014/main" val="3025040346"/>
                    </a:ext>
                  </a:extLst>
                </a:gridCol>
                <a:gridCol w="547216">
                  <a:extLst>
                    <a:ext uri="{9D8B030D-6E8A-4147-A177-3AD203B41FA5}">
                      <a16:colId xmlns:a16="http://schemas.microsoft.com/office/drawing/2014/main" val="380135671"/>
                    </a:ext>
                  </a:extLst>
                </a:gridCol>
                <a:gridCol w="583564">
                  <a:extLst>
                    <a:ext uri="{9D8B030D-6E8A-4147-A177-3AD203B41FA5}">
                      <a16:colId xmlns:a16="http://schemas.microsoft.com/office/drawing/2014/main" val="3375519662"/>
                    </a:ext>
                  </a:extLst>
                </a:gridCol>
                <a:gridCol w="568522">
                  <a:extLst>
                    <a:ext uri="{9D8B030D-6E8A-4147-A177-3AD203B41FA5}">
                      <a16:colId xmlns:a16="http://schemas.microsoft.com/office/drawing/2014/main" val="3823328211"/>
                    </a:ext>
                  </a:extLst>
                </a:gridCol>
                <a:gridCol w="534852">
                  <a:extLst>
                    <a:ext uri="{9D8B030D-6E8A-4147-A177-3AD203B41FA5}">
                      <a16:colId xmlns:a16="http://schemas.microsoft.com/office/drawing/2014/main" val="1642898764"/>
                    </a:ext>
                  </a:extLst>
                </a:gridCol>
              </a:tblGrid>
              <a:tr h="213095">
                <a:tc>
                  <a:txBody>
                    <a:bodyPr/>
                    <a:lstStyle/>
                    <a:p>
                      <a:endParaRPr lang="en-US" sz="1000" dirty="0"/>
                    </a:p>
                  </a:txBody>
                  <a:tcPr marL="68580" marR="68580" marT="34290" marB="34290"/>
                </a:tc>
                <a:tc>
                  <a:txBody>
                    <a:bodyPr/>
                    <a:lstStyle/>
                    <a:p>
                      <a:r>
                        <a:rPr lang="en-US" sz="1000" dirty="0"/>
                        <a:t>SP 23</a:t>
                      </a:r>
                    </a:p>
                  </a:txBody>
                  <a:tcPr marL="68580" marR="68580" marT="34290" marB="34290"/>
                </a:tc>
                <a:tc>
                  <a:txBody>
                    <a:bodyPr/>
                    <a:lstStyle/>
                    <a:p>
                      <a:r>
                        <a:rPr lang="en-US" sz="1000" dirty="0"/>
                        <a:t>SU 23</a:t>
                      </a:r>
                    </a:p>
                  </a:txBody>
                  <a:tcPr marL="68580" marR="68580" marT="34290" marB="34290"/>
                </a:tc>
                <a:tc>
                  <a:txBody>
                    <a:bodyPr/>
                    <a:lstStyle/>
                    <a:p>
                      <a:r>
                        <a:rPr lang="en-US" sz="1000" dirty="0"/>
                        <a:t>FA 23</a:t>
                      </a:r>
                    </a:p>
                  </a:txBody>
                  <a:tcPr marL="68580" marR="68580" marT="34290" marB="34290"/>
                </a:tc>
                <a:tc>
                  <a:txBody>
                    <a:bodyPr/>
                    <a:lstStyle/>
                    <a:p>
                      <a:r>
                        <a:rPr lang="en-US" sz="1000" dirty="0"/>
                        <a:t>SP 24</a:t>
                      </a:r>
                    </a:p>
                  </a:txBody>
                  <a:tcPr marL="68580" marR="68580" marT="34290" marB="34290"/>
                </a:tc>
                <a:tc>
                  <a:txBody>
                    <a:bodyPr/>
                    <a:lstStyle/>
                    <a:p>
                      <a:r>
                        <a:rPr lang="en-US" sz="1000" dirty="0"/>
                        <a:t>SU 24</a:t>
                      </a:r>
                    </a:p>
                  </a:txBody>
                  <a:tcPr marL="68580" marR="68580" marT="34290" marB="34290"/>
                </a:tc>
                <a:tc>
                  <a:txBody>
                    <a:bodyPr/>
                    <a:lstStyle/>
                    <a:p>
                      <a:r>
                        <a:rPr lang="en-US" sz="1000" dirty="0"/>
                        <a:t>FA 24</a:t>
                      </a:r>
                    </a:p>
                  </a:txBody>
                  <a:tcPr marL="68580" marR="68580" marT="34290" marB="34290"/>
                </a:tc>
                <a:extLst>
                  <a:ext uri="{0D108BD9-81ED-4DB2-BD59-A6C34878D82A}">
                    <a16:rowId xmlns:a16="http://schemas.microsoft.com/office/drawing/2014/main" val="3702985363"/>
                  </a:ext>
                </a:extLst>
              </a:tr>
              <a:tr h="1385660">
                <a:tc>
                  <a:txBody>
                    <a:bodyPr/>
                    <a:lstStyle/>
                    <a:p>
                      <a:r>
                        <a:rPr lang="en-US" sz="900" b="1" kern="1200" dirty="0">
                          <a:solidFill>
                            <a:srgbClr val="000000"/>
                          </a:solidFill>
                          <a:effectLst/>
                          <a:latin typeface="+mn-lt"/>
                          <a:ea typeface="+mn-ea"/>
                          <a:cs typeface="+mn-cs"/>
                        </a:rPr>
                        <a:t>Most remaining courses in disciplines with both CCCOnline and College online classes (continued from previous slide): </a:t>
                      </a:r>
                      <a:r>
                        <a:rPr lang="en-US" sz="900" kern="1200" dirty="0">
                          <a:solidFill>
                            <a:srgbClr val="000000"/>
                          </a:solidFill>
                          <a:effectLst/>
                          <a:latin typeface="+mn-lt"/>
                          <a:ea typeface="+mn-ea"/>
                          <a:cs typeface="+mn-cs"/>
                        </a:rPr>
                        <a:t>CIS1015, CIS1024, CIS1028, CIS1030, CIS1035, CIS1040, CIS1045, CIS1055, CIS2002, CIS2003, CIS2018, CIS2020, CIS2023, CIS2040, CIS2043, CIS2046, CIS2054, CIS2056, CIS2067, CIS2068, CIS2089, CNG1001, CNG1002, CNG1004, CNG1020, CNG1025, CNG1031, CNG1032, CNG1033, CNG1036, CNG1042, CNG2001, CNG2002, CNG2011, CNG2012, CNG2020, CNG2043, CNG2056, CNG2057, CNG2060, CNG2061, CNG2062, CNG2070, COM1300, COM2220, COM2250, CRJ1025, CRJ1027, CRJ1035, CRJ1045, CRJ2005, CRJ2009, CRJ2010, CRJ2020, CRJ2025, CRJ2030, CRJ2031, CRJ2035, CRJ2036, CRJ2057, CRJ2068, CRJ2075, CSC1005, CSC1020, CSC1026, CSC1029, CSC1060, CSC1061, CSC2000, CSC2017, CSC2020, CSC2025, CSC2030, CSC2040, CSC2041, CSC2046, CSC2052, CSC3000, CWB1030, CWB2005, CWB2008, CWB2021, ECO1001, ECO2002, ECO2011, ECO2045, ENG0077, ENG1022, ENG1020, ENG2001, ENG2021, ENG2022, ENG2026, ENG2027, ENV1010, ETH2000, FRE2011, FRE2012, GEO1005, GEO1006, GEO1011, GEO1012, GEY1111, GEY1112, HIS1320, HIS1110, HIS1120,HIS1210, HIS1220, HIS2005, HIS2125, HIS2115, HIS2105, HIS2000, HIS2135, HIS2145, HIS2160, HIS2200, HIS2210, HIS2015, HIS2300, HPR1006, HPR1008, HPR1010, HPR1038, HPR1040, --, HPR1045, HPR1032, HPR1058, HPR3001, HPR3010, HPR4003,HPR4011, HPR4038, HPR4089, HUM1003, HUM1021, HUM1022, HUM1023, HWE1050, HWE1060, HWE1064, HWE1062, HWE1061, HWE1052, HWE1053, HWE1054, JOU2025, JOU2031, JOU2041, LIT2002, LIT2005, LIT2012, LIT2022, LIT2025, LIT2055, MAT1420, MAT1440, MGD1001, MGD1002, MGD1004, MGD1015, MGD1012, MGD1013, MGD1014, MGD1017, MGD1033, MGD1041, MGD1043, MGD1064, MGD2011, MGD2012, MGD2027, MGD2033, MGD2041, MGD2068, MUS1000, MUS1008, MUS1021, MUS1022, MUS1023, MUS1025, MUS1031, MUS1067, PHI1015, PHI1016, PHY1111, PHY1112, POS2020, POS1025, POS2005, POS2025, PSY1005, PSY1002, PSY2332, PSY1016, PSY2105, PSY2770, PSY2107, PSY2221, PSY2222, PSY2331, PSY2440, PSY2441, PSY2333, PSY2551, PSY2552, PSY2661, PSY2771, RUS1012, SOC1002, SOC2005, SOC2007, SOC2018, SOC2020, SOC2031, SOC2037, SPA2012, TRI1001, TRI1003, TRI1004, TRI2001, TRI2002, TRI2004, WST2200, WST2100</a:t>
                      </a:r>
                    </a:p>
                  </a:txBody>
                  <a:tcPr marL="68580" marR="68580" marT="34290" marB="34290"/>
                </a:tc>
                <a:tc>
                  <a:txBody>
                    <a:bodyPr/>
                    <a:lstStyle/>
                    <a:p>
                      <a:endParaRPr lang="en-US" sz="900" kern="1200" dirty="0">
                        <a:solidFill>
                          <a:srgbClr val="000000"/>
                        </a:solidFill>
                        <a:effectLst/>
                        <a:latin typeface="+mn-lt"/>
                        <a:ea typeface="+mn-ea"/>
                        <a:cs typeface="+mn-cs"/>
                      </a:endParaRP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768811807"/>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40DB8EA-1ADF-75BF-B94B-50B8736640E2}"/>
                  </a:ext>
                </a:extLst>
              </p14:cNvPr>
              <p14:cNvContentPartPr/>
              <p14:nvPr/>
            </p14:nvContentPartPr>
            <p14:xfrm>
              <a:off x="-730730" y="714188"/>
              <a:ext cx="270" cy="270"/>
            </p14:xfrm>
          </p:contentPart>
        </mc:Choice>
        <mc:Fallback xmlns="">
          <p:pic>
            <p:nvPicPr>
              <p:cNvPr id="6" name="Ink 5">
                <a:extLst>
                  <a:ext uri="{FF2B5EF4-FFF2-40B4-BE49-F238E27FC236}">
                    <a16:creationId xmlns:a16="http://schemas.microsoft.com/office/drawing/2014/main" id="{040DB8EA-1ADF-75BF-B94B-50B8736640E2}"/>
                  </a:ext>
                </a:extLst>
              </p:cNvPr>
              <p:cNvPicPr/>
              <p:nvPr/>
            </p:nvPicPr>
            <p:blipFill>
              <a:blip r:embed="rId4"/>
              <a:stretch>
                <a:fillRect/>
              </a:stretch>
            </p:blipFill>
            <p:spPr>
              <a:xfrm>
                <a:off x="-737480" y="707438"/>
                <a:ext cx="13500" cy="13500"/>
              </a:xfrm>
              <a:prstGeom prst="rect">
                <a:avLst/>
              </a:prstGeom>
            </p:spPr>
          </p:pic>
        </mc:Fallback>
      </mc:AlternateContent>
      <p:sp>
        <p:nvSpPr>
          <p:cNvPr id="8" name="Rectangle 7">
            <a:extLst>
              <a:ext uri="{FF2B5EF4-FFF2-40B4-BE49-F238E27FC236}">
                <a16:creationId xmlns:a16="http://schemas.microsoft.com/office/drawing/2014/main" id="{BC7DB275-8A19-CDDE-3DAD-29E6B8DFE6F0}"/>
              </a:ext>
            </a:extLst>
          </p:cNvPr>
          <p:cNvSpPr/>
          <p:nvPr/>
        </p:nvSpPr>
        <p:spPr>
          <a:xfrm>
            <a:off x="7019275" y="1229218"/>
            <a:ext cx="535341" cy="9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dirty="0">
              <a:solidFill>
                <a:prstClr val="white"/>
              </a:solidFill>
              <a:latin typeface="Calibri"/>
            </a:endParaRPr>
          </a:p>
        </p:txBody>
      </p:sp>
      <p:sp>
        <p:nvSpPr>
          <p:cNvPr id="18" name="Rectangle 17">
            <a:extLst>
              <a:ext uri="{FF2B5EF4-FFF2-40B4-BE49-F238E27FC236}">
                <a16:creationId xmlns:a16="http://schemas.microsoft.com/office/drawing/2014/main" id="{13463DFC-FA9D-D048-AB93-390EDC94758B}"/>
              </a:ext>
            </a:extLst>
          </p:cNvPr>
          <p:cNvSpPr/>
          <p:nvPr/>
        </p:nvSpPr>
        <p:spPr>
          <a:xfrm>
            <a:off x="5019851" y="606407"/>
            <a:ext cx="645546" cy="6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21" name="TextBox 20">
            <a:extLst>
              <a:ext uri="{FF2B5EF4-FFF2-40B4-BE49-F238E27FC236}">
                <a16:creationId xmlns:a16="http://schemas.microsoft.com/office/drawing/2014/main" id="{1303448F-BC2C-CEF5-866B-C8F807EAA9A0}"/>
              </a:ext>
            </a:extLst>
          </p:cNvPr>
          <p:cNvSpPr txBox="1"/>
          <p:nvPr/>
        </p:nvSpPr>
        <p:spPr>
          <a:xfrm>
            <a:off x="5666552" y="500921"/>
            <a:ext cx="2957861" cy="253916"/>
          </a:xfrm>
          <a:prstGeom prst="rect">
            <a:avLst/>
          </a:prstGeom>
          <a:noFill/>
        </p:spPr>
        <p:txBody>
          <a:bodyPr wrap="none" rtlCol="0">
            <a:spAutoFit/>
          </a:bodyPr>
          <a:lstStyle/>
          <a:p>
            <a:pPr defTabSz="685783"/>
            <a:r>
              <a:rPr lang="en-US" sz="1050" dirty="0">
                <a:solidFill>
                  <a:prstClr val="black"/>
                </a:solidFill>
                <a:latin typeface="Calibri"/>
              </a:rPr>
              <a:t>First Semester Offered through Colorado Online @</a:t>
            </a:r>
          </a:p>
        </p:txBody>
      </p:sp>
      <p:sp>
        <p:nvSpPr>
          <p:cNvPr id="7" name="TextBox 6">
            <a:extLst>
              <a:ext uri="{FF2B5EF4-FFF2-40B4-BE49-F238E27FC236}">
                <a16:creationId xmlns:a16="http://schemas.microsoft.com/office/drawing/2014/main" id="{D1F38FCA-5302-D04A-2491-4908B49B2F2D}"/>
              </a:ext>
            </a:extLst>
          </p:cNvPr>
          <p:cNvSpPr txBox="1"/>
          <p:nvPr/>
        </p:nvSpPr>
        <p:spPr>
          <a:xfrm>
            <a:off x="8153400" y="4716043"/>
            <a:ext cx="582211" cy="300082"/>
          </a:xfrm>
          <a:prstGeom prst="rect">
            <a:avLst/>
          </a:prstGeom>
          <a:noFill/>
        </p:spPr>
        <p:txBody>
          <a:bodyPr wrap="none" rtlCol="0">
            <a:spAutoFit/>
          </a:bodyPr>
          <a:lstStyle/>
          <a:p>
            <a:r>
              <a:rPr lang="en-US" dirty="0"/>
              <a:t>2 of 4</a:t>
            </a:r>
          </a:p>
        </p:txBody>
      </p:sp>
    </p:spTree>
    <p:extLst>
      <p:ext uri="{BB962C8B-B14F-4D97-AF65-F5344CB8AC3E}">
        <p14:creationId xmlns:p14="http://schemas.microsoft.com/office/powerpoint/2010/main" val="2931272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C892-BEA1-8938-618F-D81AEDB86CB3}"/>
              </a:ext>
            </a:extLst>
          </p:cNvPr>
          <p:cNvSpPr>
            <a:spLocks noGrp="1"/>
          </p:cNvSpPr>
          <p:nvPr>
            <p:ph type="title"/>
          </p:nvPr>
        </p:nvSpPr>
        <p:spPr>
          <a:xfrm>
            <a:off x="628650" y="102394"/>
            <a:ext cx="7886700" cy="994172"/>
          </a:xfrm>
        </p:spPr>
        <p:txBody>
          <a:bodyPr/>
          <a:lstStyle/>
          <a:p>
            <a:r>
              <a:rPr lang="en-US" dirty="0"/>
              <a:t>Discipline Transition Plan</a:t>
            </a:r>
          </a:p>
        </p:txBody>
      </p:sp>
      <p:graphicFrame>
        <p:nvGraphicFramePr>
          <p:cNvPr id="4" name="Table 4">
            <a:extLst>
              <a:ext uri="{FF2B5EF4-FFF2-40B4-BE49-F238E27FC236}">
                <a16:creationId xmlns:a16="http://schemas.microsoft.com/office/drawing/2014/main" id="{54C125B8-1B49-AEFC-55F5-AAFD7ABB7BA0}"/>
              </a:ext>
            </a:extLst>
          </p:cNvPr>
          <p:cNvGraphicFramePr>
            <a:graphicFrameLocks noGrp="1"/>
          </p:cNvGraphicFramePr>
          <p:nvPr/>
        </p:nvGraphicFramePr>
        <p:xfrm>
          <a:off x="435931" y="778092"/>
          <a:ext cx="8188482" cy="3787140"/>
        </p:xfrm>
        <a:graphic>
          <a:graphicData uri="http://schemas.openxmlformats.org/drawingml/2006/table">
            <a:tbl>
              <a:tblPr firstRow="1" bandRow="1">
                <a:tableStyleId>{5C22544A-7EE6-4342-B048-85BDC9FD1C3A}</a:tableStyleId>
              </a:tblPr>
              <a:tblGrid>
                <a:gridCol w="4777390">
                  <a:extLst>
                    <a:ext uri="{9D8B030D-6E8A-4147-A177-3AD203B41FA5}">
                      <a16:colId xmlns:a16="http://schemas.microsoft.com/office/drawing/2014/main" val="2471102582"/>
                    </a:ext>
                  </a:extLst>
                </a:gridCol>
                <a:gridCol w="607453">
                  <a:extLst>
                    <a:ext uri="{9D8B030D-6E8A-4147-A177-3AD203B41FA5}">
                      <a16:colId xmlns:a16="http://schemas.microsoft.com/office/drawing/2014/main" val="648733577"/>
                    </a:ext>
                  </a:extLst>
                </a:gridCol>
                <a:gridCol w="569485">
                  <a:extLst>
                    <a:ext uri="{9D8B030D-6E8A-4147-A177-3AD203B41FA5}">
                      <a16:colId xmlns:a16="http://schemas.microsoft.com/office/drawing/2014/main" val="3025040346"/>
                    </a:ext>
                  </a:extLst>
                </a:gridCol>
                <a:gridCol w="547216">
                  <a:extLst>
                    <a:ext uri="{9D8B030D-6E8A-4147-A177-3AD203B41FA5}">
                      <a16:colId xmlns:a16="http://schemas.microsoft.com/office/drawing/2014/main" val="380135671"/>
                    </a:ext>
                  </a:extLst>
                </a:gridCol>
                <a:gridCol w="583564">
                  <a:extLst>
                    <a:ext uri="{9D8B030D-6E8A-4147-A177-3AD203B41FA5}">
                      <a16:colId xmlns:a16="http://schemas.microsoft.com/office/drawing/2014/main" val="3375519662"/>
                    </a:ext>
                  </a:extLst>
                </a:gridCol>
                <a:gridCol w="568522">
                  <a:extLst>
                    <a:ext uri="{9D8B030D-6E8A-4147-A177-3AD203B41FA5}">
                      <a16:colId xmlns:a16="http://schemas.microsoft.com/office/drawing/2014/main" val="3823328211"/>
                    </a:ext>
                  </a:extLst>
                </a:gridCol>
                <a:gridCol w="534852">
                  <a:extLst>
                    <a:ext uri="{9D8B030D-6E8A-4147-A177-3AD203B41FA5}">
                      <a16:colId xmlns:a16="http://schemas.microsoft.com/office/drawing/2014/main" val="1642898764"/>
                    </a:ext>
                  </a:extLst>
                </a:gridCol>
              </a:tblGrid>
              <a:tr h="213095">
                <a:tc>
                  <a:txBody>
                    <a:bodyPr/>
                    <a:lstStyle/>
                    <a:p>
                      <a:endParaRPr lang="en-US" sz="1000" dirty="0"/>
                    </a:p>
                  </a:txBody>
                  <a:tcPr marL="68580" marR="68580" marT="34290" marB="34290"/>
                </a:tc>
                <a:tc>
                  <a:txBody>
                    <a:bodyPr/>
                    <a:lstStyle/>
                    <a:p>
                      <a:r>
                        <a:rPr lang="en-US" sz="1000" dirty="0"/>
                        <a:t>SP 23</a:t>
                      </a:r>
                    </a:p>
                  </a:txBody>
                  <a:tcPr marL="68580" marR="68580" marT="34290" marB="34290"/>
                </a:tc>
                <a:tc>
                  <a:txBody>
                    <a:bodyPr/>
                    <a:lstStyle/>
                    <a:p>
                      <a:r>
                        <a:rPr lang="en-US" sz="1000" dirty="0"/>
                        <a:t>SU 23</a:t>
                      </a:r>
                    </a:p>
                  </a:txBody>
                  <a:tcPr marL="68580" marR="68580" marT="34290" marB="34290"/>
                </a:tc>
                <a:tc>
                  <a:txBody>
                    <a:bodyPr/>
                    <a:lstStyle/>
                    <a:p>
                      <a:r>
                        <a:rPr lang="en-US" sz="1000" dirty="0"/>
                        <a:t>FA 23</a:t>
                      </a:r>
                    </a:p>
                  </a:txBody>
                  <a:tcPr marL="68580" marR="68580" marT="34290" marB="34290"/>
                </a:tc>
                <a:tc>
                  <a:txBody>
                    <a:bodyPr/>
                    <a:lstStyle/>
                    <a:p>
                      <a:r>
                        <a:rPr lang="en-US" sz="1000" dirty="0"/>
                        <a:t>SP 24</a:t>
                      </a:r>
                    </a:p>
                  </a:txBody>
                  <a:tcPr marL="68580" marR="68580" marT="34290" marB="34290"/>
                </a:tc>
                <a:tc>
                  <a:txBody>
                    <a:bodyPr/>
                    <a:lstStyle/>
                    <a:p>
                      <a:r>
                        <a:rPr lang="en-US" sz="1000" dirty="0"/>
                        <a:t>SU 24</a:t>
                      </a:r>
                    </a:p>
                  </a:txBody>
                  <a:tcPr marL="68580" marR="68580" marT="34290" marB="34290"/>
                </a:tc>
                <a:tc>
                  <a:txBody>
                    <a:bodyPr/>
                    <a:lstStyle/>
                    <a:p>
                      <a:r>
                        <a:rPr lang="en-US" sz="1000" dirty="0"/>
                        <a:t>FA 24</a:t>
                      </a:r>
                    </a:p>
                  </a:txBody>
                  <a:tcPr marL="68580" marR="68580" marT="34290" marB="34290"/>
                </a:tc>
                <a:extLst>
                  <a:ext uri="{0D108BD9-81ED-4DB2-BD59-A6C34878D82A}">
                    <a16:rowId xmlns:a16="http://schemas.microsoft.com/office/drawing/2014/main" val="3702985363"/>
                  </a:ext>
                </a:extLst>
              </a:tr>
              <a:tr h="1388789">
                <a:tc>
                  <a:txBody>
                    <a:bodyPr/>
                    <a:lstStyle/>
                    <a:p>
                      <a:pPr lvl="0">
                        <a:buNone/>
                      </a:pPr>
                      <a:r>
                        <a:rPr lang="en-US" sz="900" b="1" i="0" u="none" strike="noStrike" kern="1200" noProof="0" dirty="0">
                          <a:effectLst/>
                        </a:rPr>
                        <a:t>Additional courses offered during summer:</a:t>
                      </a:r>
                    </a:p>
                    <a:p>
                      <a:pPr lvl="0">
                        <a:buNone/>
                      </a:pPr>
                      <a:r>
                        <a:rPr lang="en-US" sz="900" b="0" i="0" u="none" strike="noStrike" kern="1200" noProof="0" dirty="0">
                          <a:effectLst/>
                        </a:rPr>
                        <a:t>CUA1001, CUA1005, CUA1054, CUA1056, CUA2062, DEA1011, DEA1013, DMS1001, ESA3015, FIN1010, FIN1060, FIN2010, FST1002, FST1003, FST1005, FST1009, FST2002, GIS1010, HIT1001, HIT1002, HIT1050, HIT2061, HSE1005, HSE1006, IHP1006, IHP1007, IHP1008, IHP2005, IND1100, IND1101, IND1102, IND2200, IND2203, IND2204, IND2302, LTN100, MAP1010, MAP1020, MAP1050, MAT1400, MAT2410, MAT2420, MAT2430, MAT2431, MAT2540, MAT2561, MAT2560, MET1050, MLT2053, MOR1000, MOR2015, MOR2020, MOR2024, MOR2035, MOR2043, MOR2060, MOR2080, MOT1020, PED1002, PHT1012, PHT1015,PHT1016, PHY1105, RCA1005, RTE1001, RTE1011, RTE1031, RTE1032, SWK1000, SWK2010, SWJ2020, SWK2050, SWK2222, VET1002, VET1020, VET2027, WEL1006</a:t>
                      </a:r>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extLst>
                  <a:ext uri="{0D108BD9-81ED-4DB2-BD59-A6C34878D82A}">
                    <a16:rowId xmlns:a16="http://schemas.microsoft.com/office/drawing/2014/main" val="177120399"/>
                  </a:ext>
                </a:extLst>
              </a:tr>
              <a:tr h="1388789">
                <a:tc>
                  <a:txBody>
                    <a:bodyPr/>
                    <a:lstStyle/>
                    <a:p>
                      <a:pPr lvl="0">
                        <a:buNone/>
                      </a:pPr>
                      <a:r>
                        <a:rPr lang="en-US" sz="900" b="1" i="0" u="none" strike="noStrike" kern="1200" noProof="0" dirty="0">
                          <a:effectLst/>
                        </a:rPr>
                        <a:t>All remaining courses offered online:</a:t>
                      </a:r>
                      <a:r>
                        <a:rPr lang="en-US" sz="900" b="0" i="0" u="none" strike="noStrike" kern="1200" noProof="0" dirty="0">
                          <a:effectLst/>
                        </a:rPr>
                        <a:t> AEC1200, AEC110, AEC1110, AEC2300, AGB1002, AGE1102, ASC1100, BIO1005, BIO1006, BIO1111, BIO1112, BIO1016, BIO2104, BIO2116, BTE1000, BTE1002, BTE1008, BTE1011, BTE1066, CCR0092, CCR0093, CSL1075, CSL1076, CSL1077, CSL2045, CSL2048, CSL2051, CSL2052, CSL2053, CSL2054, CSL2055, CSL2056, CSL2065, CSL2069, CUA1000, CUA1036, CUA1057, CUA2055, CUA2056, CUA2063, CUA2064, DEA1022, DEH3001, DEH3002, DEH3026, DEH3033, DEH3041, DEH3055, DEH3087, DEH4012, DEH4055, DEH4079, DEH4081, DEH4082, DEH4089, DIT1021, DIT1023, DMS2100, DMS2400, DMS2201, DMS2101, DMS2102, DMS2001, DMS2002, DMS2089, EMP1001, EMP1005, EMP1006, EMP1007, EMP1009,EMP2044, EMP2047, EMP2050, EMP2091, EMS3010, EMS3011, EMS3012, EMS3030, EMS4025, EMS4030, EMS4033, EMS4035, EMS4089, ENP1005,  ENP2005, ENP2007, ESA3000, ESA3005, ESA3010, ESA3020, ESA3025, ESA3030, ESA4000, ESA4005, ESA4010, ESA4015, ESA4020, ESA4089, FST1006, FST1007, FST2001, FST2003, FST2004, FST2005, FST2006, FST2007, FST2009, FST2051, FST2055, FST2057, FST2058, FST2059, GIS2005, GIS3005, HIT1005, HIT1011, HIT1012, HIT1020, HIT1022, HIT1075, HIT1088, HIT2020, HIT2021, HIT2022, HIT2025, HIT2031, HIT2041, HIT2052, HIT2065, HIT2068, HIT2075, HIT2089, HOS1010, HOS1048, HOS2026 </a:t>
                      </a:r>
                      <a:r>
                        <a:rPr lang="en-US" sz="900" b="1" i="0" u="none" strike="noStrike" kern="1200" noProof="0" dirty="0">
                          <a:effectLst/>
                        </a:rPr>
                        <a:t>(continued on next slide)…</a:t>
                      </a:r>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extLst>
                  <a:ext uri="{0D108BD9-81ED-4DB2-BD59-A6C34878D82A}">
                    <a16:rowId xmlns:a16="http://schemas.microsoft.com/office/drawing/2014/main" val="222095207"/>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40DB8EA-1ADF-75BF-B94B-50B8736640E2}"/>
                  </a:ext>
                </a:extLst>
              </p14:cNvPr>
              <p14:cNvContentPartPr/>
              <p14:nvPr/>
            </p14:nvContentPartPr>
            <p14:xfrm>
              <a:off x="-730730" y="714188"/>
              <a:ext cx="270" cy="270"/>
            </p14:xfrm>
          </p:contentPart>
        </mc:Choice>
        <mc:Fallback xmlns="">
          <p:pic>
            <p:nvPicPr>
              <p:cNvPr id="6" name="Ink 5">
                <a:extLst>
                  <a:ext uri="{FF2B5EF4-FFF2-40B4-BE49-F238E27FC236}">
                    <a16:creationId xmlns:a16="http://schemas.microsoft.com/office/drawing/2014/main" id="{040DB8EA-1ADF-75BF-B94B-50B8736640E2}"/>
                  </a:ext>
                </a:extLst>
              </p:cNvPr>
              <p:cNvPicPr/>
              <p:nvPr/>
            </p:nvPicPr>
            <p:blipFill>
              <a:blip r:embed="rId4"/>
              <a:stretch>
                <a:fillRect/>
              </a:stretch>
            </p:blipFill>
            <p:spPr>
              <a:xfrm>
                <a:off x="-737480" y="707438"/>
                <a:ext cx="13500" cy="13500"/>
              </a:xfrm>
              <a:prstGeom prst="rect">
                <a:avLst/>
              </a:prstGeom>
            </p:spPr>
          </p:pic>
        </mc:Fallback>
      </mc:AlternateContent>
      <p:sp>
        <p:nvSpPr>
          <p:cNvPr id="18" name="Rectangle 17">
            <a:extLst>
              <a:ext uri="{FF2B5EF4-FFF2-40B4-BE49-F238E27FC236}">
                <a16:creationId xmlns:a16="http://schemas.microsoft.com/office/drawing/2014/main" id="{13463DFC-FA9D-D048-AB93-390EDC94758B}"/>
              </a:ext>
            </a:extLst>
          </p:cNvPr>
          <p:cNvSpPr/>
          <p:nvPr/>
        </p:nvSpPr>
        <p:spPr>
          <a:xfrm>
            <a:off x="5019851" y="606407"/>
            <a:ext cx="645546" cy="6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21" name="TextBox 20">
            <a:extLst>
              <a:ext uri="{FF2B5EF4-FFF2-40B4-BE49-F238E27FC236}">
                <a16:creationId xmlns:a16="http://schemas.microsoft.com/office/drawing/2014/main" id="{1303448F-BC2C-CEF5-866B-C8F807EAA9A0}"/>
              </a:ext>
            </a:extLst>
          </p:cNvPr>
          <p:cNvSpPr txBox="1"/>
          <p:nvPr/>
        </p:nvSpPr>
        <p:spPr>
          <a:xfrm>
            <a:off x="5666552" y="500921"/>
            <a:ext cx="2957861" cy="253916"/>
          </a:xfrm>
          <a:prstGeom prst="rect">
            <a:avLst/>
          </a:prstGeom>
          <a:noFill/>
        </p:spPr>
        <p:txBody>
          <a:bodyPr wrap="none" rtlCol="0">
            <a:spAutoFit/>
          </a:bodyPr>
          <a:lstStyle/>
          <a:p>
            <a:pPr defTabSz="685783"/>
            <a:r>
              <a:rPr lang="en-US" sz="1050" dirty="0">
                <a:solidFill>
                  <a:prstClr val="black"/>
                </a:solidFill>
                <a:latin typeface="Calibri"/>
              </a:rPr>
              <a:t>First Semester Offered through Colorado Online @</a:t>
            </a:r>
          </a:p>
        </p:txBody>
      </p:sp>
      <p:sp>
        <p:nvSpPr>
          <p:cNvPr id="3" name="Rectangle 2">
            <a:extLst>
              <a:ext uri="{FF2B5EF4-FFF2-40B4-BE49-F238E27FC236}">
                <a16:creationId xmlns:a16="http://schemas.microsoft.com/office/drawing/2014/main" id="{22E85F79-E59A-6015-1620-6D744EAAC3D6}"/>
              </a:ext>
            </a:extLst>
          </p:cNvPr>
          <p:cNvSpPr/>
          <p:nvPr/>
        </p:nvSpPr>
        <p:spPr>
          <a:xfrm>
            <a:off x="7535085" y="1202052"/>
            <a:ext cx="535340" cy="956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5" name="Rectangle 4">
            <a:extLst>
              <a:ext uri="{FF2B5EF4-FFF2-40B4-BE49-F238E27FC236}">
                <a16:creationId xmlns:a16="http://schemas.microsoft.com/office/drawing/2014/main" id="{B43982FB-286F-60F2-0C50-E5452B47A2DF}"/>
              </a:ext>
            </a:extLst>
          </p:cNvPr>
          <p:cNvSpPr/>
          <p:nvPr/>
        </p:nvSpPr>
        <p:spPr>
          <a:xfrm>
            <a:off x="8091769" y="2514882"/>
            <a:ext cx="532644" cy="87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7" name="TextBox 6">
            <a:extLst>
              <a:ext uri="{FF2B5EF4-FFF2-40B4-BE49-F238E27FC236}">
                <a16:creationId xmlns:a16="http://schemas.microsoft.com/office/drawing/2014/main" id="{46D31FBF-FE11-1A3D-F2DA-AAAB3A0E0F98}"/>
              </a:ext>
            </a:extLst>
          </p:cNvPr>
          <p:cNvSpPr txBox="1"/>
          <p:nvPr/>
        </p:nvSpPr>
        <p:spPr>
          <a:xfrm>
            <a:off x="8153400" y="4535491"/>
            <a:ext cx="582211" cy="300082"/>
          </a:xfrm>
          <a:prstGeom prst="rect">
            <a:avLst/>
          </a:prstGeom>
          <a:noFill/>
        </p:spPr>
        <p:txBody>
          <a:bodyPr wrap="none" rtlCol="0">
            <a:spAutoFit/>
          </a:bodyPr>
          <a:lstStyle/>
          <a:p>
            <a:r>
              <a:rPr lang="en-US" dirty="0"/>
              <a:t>3 of 4</a:t>
            </a:r>
          </a:p>
        </p:txBody>
      </p:sp>
    </p:spTree>
    <p:extLst>
      <p:ext uri="{BB962C8B-B14F-4D97-AF65-F5344CB8AC3E}">
        <p14:creationId xmlns:p14="http://schemas.microsoft.com/office/powerpoint/2010/main" val="3178676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BC892-BEA1-8938-618F-D81AEDB86CB3}"/>
              </a:ext>
            </a:extLst>
          </p:cNvPr>
          <p:cNvSpPr>
            <a:spLocks noGrp="1"/>
          </p:cNvSpPr>
          <p:nvPr>
            <p:ph type="title"/>
          </p:nvPr>
        </p:nvSpPr>
        <p:spPr>
          <a:xfrm>
            <a:off x="628650" y="102394"/>
            <a:ext cx="7886700" cy="994172"/>
          </a:xfrm>
        </p:spPr>
        <p:txBody>
          <a:bodyPr/>
          <a:lstStyle/>
          <a:p>
            <a:r>
              <a:rPr lang="en-US" dirty="0"/>
              <a:t>Discipline Transition Plan</a:t>
            </a:r>
          </a:p>
        </p:txBody>
      </p:sp>
      <p:graphicFrame>
        <p:nvGraphicFramePr>
          <p:cNvPr id="4" name="Table 4">
            <a:extLst>
              <a:ext uri="{FF2B5EF4-FFF2-40B4-BE49-F238E27FC236}">
                <a16:creationId xmlns:a16="http://schemas.microsoft.com/office/drawing/2014/main" id="{54C125B8-1B49-AEFC-55F5-AAFD7ABB7BA0}"/>
              </a:ext>
            </a:extLst>
          </p:cNvPr>
          <p:cNvGraphicFramePr>
            <a:graphicFrameLocks noGrp="1"/>
          </p:cNvGraphicFramePr>
          <p:nvPr/>
        </p:nvGraphicFramePr>
        <p:xfrm>
          <a:off x="362857" y="864521"/>
          <a:ext cx="8188482" cy="2346960"/>
        </p:xfrm>
        <a:graphic>
          <a:graphicData uri="http://schemas.openxmlformats.org/drawingml/2006/table">
            <a:tbl>
              <a:tblPr firstRow="1" bandRow="1">
                <a:tableStyleId>{5C22544A-7EE6-4342-B048-85BDC9FD1C3A}</a:tableStyleId>
              </a:tblPr>
              <a:tblGrid>
                <a:gridCol w="4777390">
                  <a:extLst>
                    <a:ext uri="{9D8B030D-6E8A-4147-A177-3AD203B41FA5}">
                      <a16:colId xmlns:a16="http://schemas.microsoft.com/office/drawing/2014/main" val="2471102582"/>
                    </a:ext>
                  </a:extLst>
                </a:gridCol>
                <a:gridCol w="607453">
                  <a:extLst>
                    <a:ext uri="{9D8B030D-6E8A-4147-A177-3AD203B41FA5}">
                      <a16:colId xmlns:a16="http://schemas.microsoft.com/office/drawing/2014/main" val="648733577"/>
                    </a:ext>
                  </a:extLst>
                </a:gridCol>
                <a:gridCol w="569485">
                  <a:extLst>
                    <a:ext uri="{9D8B030D-6E8A-4147-A177-3AD203B41FA5}">
                      <a16:colId xmlns:a16="http://schemas.microsoft.com/office/drawing/2014/main" val="3025040346"/>
                    </a:ext>
                  </a:extLst>
                </a:gridCol>
                <a:gridCol w="547216">
                  <a:extLst>
                    <a:ext uri="{9D8B030D-6E8A-4147-A177-3AD203B41FA5}">
                      <a16:colId xmlns:a16="http://schemas.microsoft.com/office/drawing/2014/main" val="380135671"/>
                    </a:ext>
                  </a:extLst>
                </a:gridCol>
                <a:gridCol w="583564">
                  <a:extLst>
                    <a:ext uri="{9D8B030D-6E8A-4147-A177-3AD203B41FA5}">
                      <a16:colId xmlns:a16="http://schemas.microsoft.com/office/drawing/2014/main" val="3375519662"/>
                    </a:ext>
                  </a:extLst>
                </a:gridCol>
                <a:gridCol w="568522">
                  <a:extLst>
                    <a:ext uri="{9D8B030D-6E8A-4147-A177-3AD203B41FA5}">
                      <a16:colId xmlns:a16="http://schemas.microsoft.com/office/drawing/2014/main" val="3823328211"/>
                    </a:ext>
                  </a:extLst>
                </a:gridCol>
                <a:gridCol w="534852">
                  <a:extLst>
                    <a:ext uri="{9D8B030D-6E8A-4147-A177-3AD203B41FA5}">
                      <a16:colId xmlns:a16="http://schemas.microsoft.com/office/drawing/2014/main" val="1642898764"/>
                    </a:ext>
                  </a:extLst>
                </a:gridCol>
              </a:tblGrid>
              <a:tr h="212638">
                <a:tc>
                  <a:txBody>
                    <a:bodyPr/>
                    <a:lstStyle/>
                    <a:p>
                      <a:endParaRPr lang="en-US" sz="1000" dirty="0"/>
                    </a:p>
                  </a:txBody>
                  <a:tcPr marL="68580" marR="68580" marT="34290" marB="34290"/>
                </a:tc>
                <a:tc>
                  <a:txBody>
                    <a:bodyPr/>
                    <a:lstStyle/>
                    <a:p>
                      <a:r>
                        <a:rPr lang="en-US" sz="1000" dirty="0"/>
                        <a:t>SP 23</a:t>
                      </a:r>
                    </a:p>
                  </a:txBody>
                  <a:tcPr marL="68580" marR="68580" marT="34290" marB="34290"/>
                </a:tc>
                <a:tc>
                  <a:txBody>
                    <a:bodyPr/>
                    <a:lstStyle/>
                    <a:p>
                      <a:r>
                        <a:rPr lang="en-US" sz="1000" dirty="0"/>
                        <a:t>SU 23</a:t>
                      </a:r>
                    </a:p>
                  </a:txBody>
                  <a:tcPr marL="68580" marR="68580" marT="34290" marB="34290"/>
                </a:tc>
                <a:tc>
                  <a:txBody>
                    <a:bodyPr/>
                    <a:lstStyle/>
                    <a:p>
                      <a:r>
                        <a:rPr lang="en-US" sz="1000" dirty="0"/>
                        <a:t>FA 23</a:t>
                      </a:r>
                    </a:p>
                  </a:txBody>
                  <a:tcPr marL="68580" marR="68580" marT="34290" marB="34290"/>
                </a:tc>
                <a:tc>
                  <a:txBody>
                    <a:bodyPr/>
                    <a:lstStyle/>
                    <a:p>
                      <a:r>
                        <a:rPr lang="en-US" sz="1000" dirty="0"/>
                        <a:t>SP 24</a:t>
                      </a:r>
                    </a:p>
                  </a:txBody>
                  <a:tcPr marL="68580" marR="68580" marT="34290" marB="34290"/>
                </a:tc>
                <a:tc>
                  <a:txBody>
                    <a:bodyPr/>
                    <a:lstStyle/>
                    <a:p>
                      <a:r>
                        <a:rPr lang="en-US" sz="1000" dirty="0"/>
                        <a:t>SU 24</a:t>
                      </a:r>
                    </a:p>
                  </a:txBody>
                  <a:tcPr marL="68580" marR="68580" marT="34290" marB="34290"/>
                </a:tc>
                <a:tc>
                  <a:txBody>
                    <a:bodyPr/>
                    <a:lstStyle/>
                    <a:p>
                      <a:r>
                        <a:rPr lang="en-US" sz="1000" dirty="0"/>
                        <a:t>FA 24</a:t>
                      </a:r>
                    </a:p>
                  </a:txBody>
                  <a:tcPr marL="68580" marR="68580" marT="34290" marB="34290"/>
                </a:tc>
                <a:extLst>
                  <a:ext uri="{0D108BD9-81ED-4DB2-BD59-A6C34878D82A}">
                    <a16:rowId xmlns:a16="http://schemas.microsoft.com/office/drawing/2014/main" val="3702985363"/>
                  </a:ext>
                </a:extLst>
              </a:tr>
              <a:tr h="2109456">
                <a:tc>
                  <a:txBody>
                    <a:bodyPr/>
                    <a:lstStyle/>
                    <a:p>
                      <a:pPr lvl="0">
                        <a:buNone/>
                      </a:pPr>
                      <a:r>
                        <a:rPr lang="en-US" sz="900" b="1" i="0" u="none" strike="noStrike" kern="1200" noProof="0" dirty="0">
                          <a:effectLst/>
                        </a:rPr>
                        <a:t>All remaining courses offered online (continued from previous slide):</a:t>
                      </a:r>
                      <a:r>
                        <a:rPr lang="en-US" sz="900" b="0" i="0" u="none" strike="noStrike" kern="1200" noProof="0" dirty="0">
                          <a:effectLst/>
                        </a:rPr>
                        <a:t> HPE1001, HSE2007, HWY1001, IHP1030, IHP1062, IHP2000, IHP2001, IHP2004,IHP2027,  IHP2040, IHP2060, IHP2061, IND2208, IND2209, IND2501, IND2211, IND2701, IND2300, IND2301, IND2703, IND2502, LEA1018,LIT2001, LIT2011, LIT2021, LIT2068, LTN1010, LTN1015 LTN2005, LTN2010, LTN2020, MAC1002, MAC2040, MAC2045,MAC2052, MAC2080, MAP2069, MAT0140, MAT0141, MAT0340, MAT1161, MAT0320, MAT3021, MAT0220, MAT0221, MAT0260, MAT2061, MAT0121, MAT0120, MAT0240, MAT0241, MAT0151, MAT0150, MAT0100, MAT0200, MAT0250,MAT0300, MAT1120, MAT1140, MAT1150, MAT1160, MAT1240, MAT1340, MAT1320, MAT1260, MAT1220, MAT1230, MOT1025, MOT1040, MOT2040, MOT1026, MOT1027, MOT2089, MTE1200, OUT1210, PBH1000, PBH1001,PHB1002, PED1010, PHT1010, PHY2111, PHY2112, PSM1010, PTA1015, PTA1034, PTE1017, PTE1020, RCA4000, RCA4001, RCA4002. RCA4078, RTE2055, RTE2057, RTE2060, RTE3011, RTE3012, RTE3021, RTE3031, RTE3041, RTE3051, RTE4021, RTE4031, RTE4051, STE1005, TEL2025, TEL2045, VET1001, VET2032, VET2042, VET2050, WEL1000, WEL2063, WQM1023, WQM1069, WQM2017</a:t>
                      </a:r>
                      <a:endParaRPr lang="en-US" sz="900" dirty="0"/>
                    </a:p>
                    <a:p>
                      <a:pPr lvl="0">
                        <a:buNone/>
                      </a:pPr>
                      <a:endParaRPr lang="en-US" sz="900" b="1" i="0" u="none" strike="noStrike" kern="1200" dirty="0">
                        <a:solidFill>
                          <a:schemeClr val="dk1"/>
                        </a:solidFill>
                        <a:effectLst/>
                        <a:latin typeface="+mn-lt"/>
                        <a:ea typeface="+mn-ea"/>
                        <a:cs typeface="+mn-cs"/>
                      </a:endParaRPr>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tc>
                  <a:txBody>
                    <a:bodyPr/>
                    <a:lstStyle/>
                    <a:p>
                      <a:pPr lvl="0">
                        <a:buNone/>
                      </a:pPr>
                      <a:endParaRPr lang="en-US" sz="1100" dirty="0"/>
                    </a:p>
                  </a:txBody>
                  <a:tcPr marL="68580" marR="68580" marT="34290" marB="34290"/>
                </a:tc>
                <a:extLst>
                  <a:ext uri="{0D108BD9-81ED-4DB2-BD59-A6C34878D82A}">
                    <a16:rowId xmlns:a16="http://schemas.microsoft.com/office/drawing/2014/main" val="3247107369"/>
                  </a:ext>
                </a:extLst>
              </a:tr>
            </a:tbl>
          </a:graphicData>
        </a:graphic>
      </p:graphicFrame>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040DB8EA-1ADF-75BF-B94B-50B8736640E2}"/>
                  </a:ext>
                </a:extLst>
              </p14:cNvPr>
              <p14:cNvContentPartPr/>
              <p14:nvPr/>
            </p14:nvContentPartPr>
            <p14:xfrm>
              <a:off x="-730730" y="714188"/>
              <a:ext cx="270" cy="270"/>
            </p14:xfrm>
          </p:contentPart>
        </mc:Choice>
        <mc:Fallback xmlns="">
          <p:pic>
            <p:nvPicPr>
              <p:cNvPr id="6" name="Ink 5">
                <a:extLst>
                  <a:ext uri="{FF2B5EF4-FFF2-40B4-BE49-F238E27FC236}">
                    <a16:creationId xmlns:a16="http://schemas.microsoft.com/office/drawing/2014/main" id="{040DB8EA-1ADF-75BF-B94B-50B8736640E2}"/>
                  </a:ext>
                </a:extLst>
              </p:cNvPr>
              <p:cNvPicPr/>
              <p:nvPr/>
            </p:nvPicPr>
            <p:blipFill>
              <a:blip r:embed="rId4"/>
              <a:stretch>
                <a:fillRect/>
              </a:stretch>
            </p:blipFill>
            <p:spPr>
              <a:xfrm>
                <a:off x="-737480" y="707438"/>
                <a:ext cx="13500" cy="13500"/>
              </a:xfrm>
              <a:prstGeom prst="rect">
                <a:avLst/>
              </a:prstGeom>
            </p:spPr>
          </p:pic>
        </mc:Fallback>
      </mc:AlternateContent>
      <p:sp>
        <p:nvSpPr>
          <p:cNvPr id="18" name="Rectangle 17">
            <a:extLst>
              <a:ext uri="{FF2B5EF4-FFF2-40B4-BE49-F238E27FC236}">
                <a16:creationId xmlns:a16="http://schemas.microsoft.com/office/drawing/2014/main" id="{13463DFC-FA9D-D048-AB93-390EDC94758B}"/>
              </a:ext>
            </a:extLst>
          </p:cNvPr>
          <p:cNvSpPr/>
          <p:nvPr/>
        </p:nvSpPr>
        <p:spPr>
          <a:xfrm>
            <a:off x="5019851" y="606407"/>
            <a:ext cx="645546" cy="66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21" name="TextBox 20">
            <a:extLst>
              <a:ext uri="{FF2B5EF4-FFF2-40B4-BE49-F238E27FC236}">
                <a16:creationId xmlns:a16="http://schemas.microsoft.com/office/drawing/2014/main" id="{1303448F-BC2C-CEF5-866B-C8F807EAA9A0}"/>
              </a:ext>
            </a:extLst>
          </p:cNvPr>
          <p:cNvSpPr txBox="1"/>
          <p:nvPr/>
        </p:nvSpPr>
        <p:spPr>
          <a:xfrm>
            <a:off x="5666552" y="500921"/>
            <a:ext cx="2957861" cy="253916"/>
          </a:xfrm>
          <a:prstGeom prst="rect">
            <a:avLst/>
          </a:prstGeom>
          <a:noFill/>
        </p:spPr>
        <p:txBody>
          <a:bodyPr wrap="none" rtlCol="0">
            <a:spAutoFit/>
          </a:bodyPr>
          <a:lstStyle/>
          <a:p>
            <a:pPr defTabSz="685783"/>
            <a:r>
              <a:rPr lang="en-US" sz="1050" dirty="0">
                <a:solidFill>
                  <a:prstClr val="black"/>
                </a:solidFill>
                <a:latin typeface="Calibri"/>
              </a:rPr>
              <a:t>First Semester Offered through Colorado Online @</a:t>
            </a:r>
          </a:p>
        </p:txBody>
      </p:sp>
      <p:sp>
        <p:nvSpPr>
          <p:cNvPr id="29" name="Rectangle 28">
            <a:extLst>
              <a:ext uri="{FF2B5EF4-FFF2-40B4-BE49-F238E27FC236}">
                <a16:creationId xmlns:a16="http://schemas.microsoft.com/office/drawing/2014/main" id="{A8518311-9E6D-ADCC-FD17-AB2257244A8B}"/>
              </a:ext>
            </a:extLst>
          </p:cNvPr>
          <p:cNvSpPr/>
          <p:nvPr/>
        </p:nvSpPr>
        <p:spPr>
          <a:xfrm>
            <a:off x="8018695" y="1215566"/>
            <a:ext cx="532644" cy="87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013">
              <a:solidFill>
                <a:prstClr val="white"/>
              </a:solidFill>
              <a:latin typeface="Calibri"/>
            </a:endParaRPr>
          </a:p>
        </p:txBody>
      </p:sp>
      <p:sp>
        <p:nvSpPr>
          <p:cNvPr id="5" name="TextBox 4">
            <a:extLst>
              <a:ext uri="{FF2B5EF4-FFF2-40B4-BE49-F238E27FC236}">
                <a16:creationId xmlns:a16="http://schemas.microsoft.com/office/drawing/2014/main" id="{2E659CB6-EA74-199D-A32D-42E0F964F45B}"/>
              </a:ext>
            </a:extLst>
          </p:cNvPr>
          <p:cNvSpPr txBox="1"/>
          <p:nvPr/>
        </p:nvSpPr>
        <p:spPr>
          <a:xfrm>
            <a:off x="8026484" y="3211481"/>
            <a:ext cx="582211" cy="300082"/>
          </a:xfrm>
          <a:prstGeom prst="rect">
            <a:avLst/>
          </a:prstGeom>
          <a:noFill/>
        </p:spPr>
        <p:txBody>
          <a:bodyPr wrap="none" rtlCol="0">
            <a:spAutoFit/>
          </a:bodyPr>
          <a:lstStyle/>
          <a:p>
            <a:r>
              <a:rPr lang="en-US" dirty="0"/>
              <a:t>4 of 4</a:t>
            </a:r>
          </a:p>
        </p:txBody>
      </p:sp>
    </p:spTree>
    <p:extLst>
      <p:ext uri="{BB962C8B-B14F-4D97-AF65-F5344CB8AC3E}">
        <p14:creationId xmlns:p14="http://schemas.microsoft.com/office/powerpoint/2010/main" val="580562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C2C8-FCC3-D6EB-B629-1A8005B78AE1}"/>
              </a:ext>
            </a:extLst>
          </p:cNvPr>
          <p:cNvSpPr>
            <a:spLocks noGrp="1"/>
          </p:cNvSpPr>
          <p:nvPr>
            <p:ph type="title"/>
          </p:nvPr>
        </p:nvSpPr>
        <p:spPr/>
        <p:txBody>
          <a:bodyPr/>
          <a:lstStyle/>
          <a:p>
            <a:r>
              <a:rPr lang="en-US" dirty="0"/>
              <a:t>Colorado Online Course Transition Timeline</a:t>
            </a:r>
          </a:p>
        </p:txBody>
      </p:sp>
      <p:sp>
        <p:nvSpPr>
          <p:cNvPr id="4" name="Slide Number Placeholder 3">
            <a:extLst>
              <a:ext uri="{FF2B5EF4-FFF2-40B4-BE49-F238E27FC236}">
                <a16:creationId xmlns:a16="http://schemas.microsoft.com/office/drawing/2014/main" id="{7395AED3-E868-44A9-AB5C-D023133353C2}"/>
              </a:ext>
            </a:extLst>
          </p:cNvPr>
          <p:cNvSpPr>
            <a:spLocks noGrp="1"/>
          </p:cNvSpPr>
          <p:nvPr>
            <p:ph type="sldNum" sz="quarter" idx="12"/>
          </p:nvPr>
        </p:nvSpPr>
        <p:spPr/>
        <p:txBody>
          <a:bodyPr/>
          <a:lstStyle/>
          <a:p>
            <a:fld id="{3AF5B793-A8FE-CB4C-BEAD-E0D98F0CF84B}" type="slidenum">
              <a:rPr lang="en-US" smtClean="0"/>
              <a:t>17</a:t>
            </a:fld>
            <a:endParaRPr lang="en-US" dirty="0"/>
          </a:p>
        </p:txBody>
      </p:sp>
      <p:graphicFrame>
        <p:nvGraphicFramePr>
          <p:cNvPr id="5" name="Content Placeholder 6">
            <a:extLst>
              <a:ext uri="{FF2B5EF4-FFF2-40B4-BE49-F238E27FC236}">
                <a16:creationId xmlns:a16="http://schemas.microsoft.com/office/drawing/2014/main" id="{C2F533BB-DDAF-B610-3BEB-597AA50A104B}"/>
              </a:ext>
            </a:extLst>
          </p:cNvPr>
          <p:cNvGraphicFramePr>
            <a:graphicFrameLocks/>
          </p:cNvGraphicFramePr>
          <p:nvPr>
            <p:extLst>
              <p:ext uri="{D42A27DB-BD31-4B8C-83A1-F6EECF244321}">
                <p14:modId xmlns:p14="http://schemas.microsoft.com/office/powerpoint/2010/main" val="2933302394"/>
              </p:ext>
            </p:extLst>
          </p:nvPr>
        </p:nvGraphicFramePr>
        <p:xfrm>
          <a:off x="444567" y="982947"/>
          <a:ext cx="3455661" cy="3833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3091C554-6CDA-EB5C-0FAC-F6A2F500F228}"/>
              </a:ext>
            </a:extLst>
          </p:cNvPr>
          <p:cNvSpPr txBox="1"/>
          <p:nvPr/>
        </p:nvSpPr>
        <p:spPr>
          <a:xfrm>
            <a:off x="3707149" y="982947"/>
            <a:ext cx="3083345" cy="276999"/>
          </a:xfrm>
          <a:prstGeom prst="rect">
            <a:avLst/>
          </a:prstGeom>
          <a:noFill/>
        </p:spPr>
        <p:txBody>
          <a:bodyPr wrap="none" rtlCol="0">
            <a:spAutoFit/>
          </a:bodyPr>
          <a:lstStyle/>
          <a:p>
            <a:r>
              <a:rPr lang="en-US" sz="1200" dirty="0"/>
              <a:t>7 courses, ECE and SPA disciplines volunteered</a:t>
            </a:r>
          </a:p>
        </p:txBody>
      </p:sp>
      <p:sp>
        <p:nvSpPr>
          <p:cNvPr id="10" name="TextBox 9">
            <a:extLst>
              <a:ext uri="{FF2B5EF4-FFF2-40B4-BE49-F238E27FC236}">
                <a16:creationId xmlns:a16="http://schemas.microsoft.com/office/drawing/2014/main" id="{BB90C0B6-8434-09BA-C449-71E655EBC2D9}"/>
              </a:ext>
            </a:extLst>
          </p:cNvPr>
          <p:cNvSpPr txBox="1"/>
          <p:nvPr/>
        </p:nvSpPr>
        <p:spPr>
          <a:xfrm>
            <a:off x="3714895" y="1456570"/>
            <a:ext cx="5158839" cy="854080"/>
          </a:xfrm>
          <a:prstGeom prst="rect">
            <a:avLst/>
          </a:prstGeom>
          <a:noFill/>
        </p:spPr>
        <p:txBody>
          <a:bodyPr wrap="square" rtlCol="0">
            <a:spAutoFit/>
          </a:bodyPr>
          <a:lstStyle/>
          <a:p>
            <a:r>
              <a:rPr lang="en-US" sz="1200" dirty="0"/>
              <a:t>Expand courses to include mix of lecture, lab and language courses</a:t>
            </a:r>
          </a:p>
          <a:p>
            <a:r>
              <a:rPr lang="en-US" sz="1200" dirty="0"/>
              <a:t>Run one moderately-high enrollment course in 5 diverse disciplines</a:t>
            </a:r>
          </a:p>
          <a:p>
            <a:r>
              <a:rPr lang="en-US" sz="1200" dirty="0"/>
              <a:t>Test OER, publisher materials, and lab kits</a:t>
            </a:r>
          </a:p>
          <a:p>
            <a:endParaRPr lang="en-US" dirty="0"/>
          </a:p>
        </p:txBody>
      </p:sp>
      <p:sp>
        <p:nvSpPr>
          <p:cNvPr id="11" name="TextBox 10">
            <a:extLst>
              <a:ext uri="{FF2B5EF4-FFF2-40B4-BE49-F238E27FC236}">
                <a16:creationId xmlns:a16="http://schemas.microsoft.com/office/drawing/2014/main" id="{FE64A3FC-8B05-27D0-8DED-D0478A2F356B}"/>
              </a:ext>
            </a:extLst>
          </p:cNvPr>
          <p:cNvSpPr txBox="1"/>
          <p:nvPr/>
        </p:nvSpPr>
        <p:spPr>
          <a:xfrm>
            <a:off x="3714894" y="2186520"/>
            <a:ext cx="5013433" cy="646331"/>
          </a:xfrm>
          <a:prstGeom prst="rect">
            <a:avLst/>
          </a:prstGeom>
          <a:noFill/>
        </p:spPr>
        <p:txBody>
          <a:bodyPr wrap="square" rtlCol="0">
            <a:spAutoFit/>
          </a:bodyPr>
          <a:lstStyle/>
          <a:p>
            <a:r>
              <a:rPr lang="en-US" sz="1200" dirty="0"/>
              <a:t>Expand to include some full disciplines</a:t>
            </a:r>
          </a:p>
          <a:p>
            <a:r>
              <a:rPr lang="en-US" sz="1200" dirty="0"/>
              <a:t>Expand to include highest enrollment course in all disciplines that will move fully online in spring 2024</a:t>
            </a:r>
          </a:p>
        </p:txBody>
      </p:sp>
      <p:sp>
        <p:nvSpPr>
          <p:cNvPr id="12" name="TextBox 11">
            <a:extLst>
              <a:ext uri="{FF2B5EF4-FFF2-40B4-BE49-F238E27FC236}">
                <a16:creationId xmlns:a16="http://schemas.microsoft.com/office/drawing/2014/main" id="{B43FB1AD-BAC6-1EB6-D580-6FC4A4551EA5}"/>
              </a:ext>
            </a:extLst>
          </p:cNvPr>
          <p:cNvSpPr txBox="1"/>
          <p:nvPr/>
        </p:nvSpPr>
        <p:spPr>
          <a:xfrm>
            <a:off x="3728731" y="2938604"/>
            <a:ext cx="5158839" cy="977191"/>
          </a:xfrm>
          <a:prstGeom prst="rect">
            <a:avLst/>
          </a:prstGeom>
          <a:noFill/>
        </p:spPr>
        <p:txBody>
          <a:bodyPr wrap="square" rtlCol="0">
            <a:spAutoFit/>
          </a:bodyPr>
          <a:lstStyle/>
          <a:p>
            <a:r>
              <a:rPr lang="en-US" sz="1200" dirty="0"/>
              <a:t>Add first two MAT courses and remaining online courses offered in the following disciplines: </a:t>
            </a:r>
            <a:r>
              <a:rPr lang="en-US" sz="1000" kern="1200" dirty="0">
                <a:solidFill>
                  <a:schemeClr val="dk1"/>
                </a:solidFill>
                <a:effectLst/>
                <a:latin typeface="+mn-lt"/>
                <a:ea typeface="+mn-ea"/>
                <a:cs typeface="+mn-cs"/>
              </a:rPr>
              <a:t>AAA, ACC, ANT, AST, ART, BIO, CHE, CIS, CNG, CSC, CWB, CAD, CRJ, ECO, ENG, ENV, GEO, GEY, HIS, HPR, HUM, HWE, JOU, LIT, MGD, MUS, PHI, PHY, POS/PSC, PSY, SCI, SOC, THE, WST</a:t>
            </a:r>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F5C22A2C-583A-5849-3DDA-5A0AEEAEAAF2}"/>
              </a:ext>
            </a:extLst>
          </p:cNvPr>
          <p:cNvSpPr txBox="1"/>
          <p:nvPr/>
        </p:nvSpPr>
        <p:spPr>
          <a:xfrm>
            <a:off x="3714894" y="3751793"/>
            <a:ext cx="5013433" cy="646331"/>
          </a:xfrm>
          <a:prstGeom prst="rect">
            <a:avLst/>
          </a:prstGeom>
          <a:noFill/>
        </p:spPr>
        <p:txBody>
          <a:bodyPr wrap="square" rtlCol="0">
            <a:spAutoFit/>
          </a:bodyPr>
          <a:lstStyle/>
          <a:p>
            <a:r>
              <a:rPr lang="en-US" sz="1200" dirty="0"/>
              <a:t>Begin adding online courses taught in other CTE disciplines (not previously offered through CCCOnline)</a:t>
            </a:r>
          </a:p>
          <a:p>
            <a:r>
              <a:rPr lang="en-US" sz="1200" dirty="0"/>
              <a:t>Add more MAT, science, and other deferred courses</a:t>
            </a:r>
          </a:p>
        </p:txBody>
      </p:sp>
      <p:sp>
        <p:nvSpPr>
          <p:cNvPr id="14" name="TextBox 13">
            <a:extLst>
              <a:ext uri="{FF2B5EF4-FFF2-40B4-BE49-F238E27FC236}">
                <a16:creationId xmlns:a16="http://schemas.microsoft.com/office/drawing/2014/main" id="{C00B1E56-425C-44F4-766D-AEE22C19D756}"/>
              </a:ext>
            </a:extLst>
          </p:cNvPr>
          <p:cNvSpPr txBox="1"/>
          <p:nvPr/>
        </p:nvSpPr>
        <p:spPr>
          <a:xfrm>
            <a:off x="3702639" y="4552121"/>
            <a:ext cx="5013433" cy="276999"/>
          </a:xfrm>
          <a:prstGeom prst="rect">
            <a:avLst/>
          </a:prstGeom>
          <a:noFill/>
        </p:spPr>
        <p:txBody>
          <a:bodyPr wrap="square" rtlCol="0">
            <a:spAutoFit/>
          </a:bodyPr>
          <a:lstStyle/>
          <a:p>
            <a:r>
              <a:rPr lang="en-US" sz="1200" dirty="0"/>
              <a:t>All online courses offered through Colorado Online.</a:t>
            </a:r>
          </a:p>
        </p:txBody>
      </p:sp>
    </p:spTree>
    <p:extLst>
      <p:ext uri="{BB962C8B-B14F-4D97-AF65-F5344CB8AC3E}">
        <p14:creationId xmlns:p14="http://schemas.microsoft.com/office/powerpoint/2010/main" val="3284822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Online @ Consortium Model Goals</a:t>
            </a:r>
          </a:p>
        </p:txBody>
      </p:sp>
      <p:sp>
        <p:nvSpPr>
          <p:cNvPr id="4" name="Slide Number Placeholder 3"/>
          <p:cNvSpPr>
            <a:spLocks noGrp="1"/>
          </p:cNvSpPr>
          <p:nvPr>
            <p:ph type="sldNum" sz="quarter" idx="12"/>
          </p:nvPr>
        </p:nvSpPr>
        <p:spPr/>
        <p:txBody>
          <a:bodyPr/>
          <a:lstStyle/>
          <a:p>
            <a:fld id="{3AF5B793-A8FE-CB4C-BEAD-E0D98F0CF84B}" type="slidenum">
              <a:rPr lang="en-US"/>
              <a:pPr/>
              <a:t>2</a:t>
            </a:fld>
            <a:endParaRPr lang="en-US"/>
          </a:p>
        </p:txBody>
      </p:sp>
      <p:graphicFrame>
        <p:nvGraphicFramePr>
          <p:cNvPr id="5" name="Content Placeholder 4"/>
          <p:cNvGraphicFramePr>
            <a:graphicFrameLocks noGrp="1"/>
          </p:cNvGraphicFramePr>
          <p:nvPr>
            <p:ph idx="4294967295"/>
          </p:nvPr>
        </p:nvGraphicFramePr>
        <p:xfrm>
          <a:off x="747870" y="1025630"/>
          <a:ext cx="7648259" cy="3544380"/>
        </p:xfrm>
        <a:graphic>
          <a:graphicData uri="http://schemas.openxmlformats.org/drawingml/2006/table">
            <a:tbl>
              <a:tblPr firstRow="1" bandRow="1">
                <a:tableStyleId>{5C22544A-7EE6-4342-B048-85BDC9FD1C3A}</a:tableStyleId>
              </a:tblPr>
              <a:tblGrid>
                <a:gridCol w="3090779">
                  <a:extLst>
                    <a:ext uri="{9D8B030D-6E8A-4147-A177-3AD203B41FA5}">
                      <a16:colId xmlns:a16="http://schemas.microsoft.com/office/drawing/2014/main" val="20000"/>
                    </a:ext>
                  </a:extLst>
                </a:gridCol>
                <a:gridCol w="4557480">
                  <a:extLst>
                    <a:ext uri="{9D8B030D-6E8A-4147-A177-3AD203B41FA5}">
                      <a16:colId xmlns:a16="http://schemas.microsoft.com/office/drawing/2014/main" val="20001"/>
                    </a:ext>
                  </a:extLst>
                </a:gridCol>
              </a:tblGrid>
              <a:tr h="318504">
                <a:tc>
                  <a:txBody>
                    <a:bodyPr/>
                    <a:lstStyle/>
                    <a:p>
                      <a:r>
                        <a:rPr lang="en-US" sz="1400">
                          <a:latin typeface="Helvetica Neue"/>
                          <a:cs typeface="Helvetica Neue"/>
                        </a:rPr>
                        <a:t>Rationale</a:t>
                      </a:r>
                    </a:p>
                  </a:txBody>
                  <a:tcPr marL="72456" marR="72456" marT="36228" marB="36228"/>
                </a:tc>
                <a:tc>
                  <a:txBody>
                    <a:bodyPr/>
                    <a:lstStyle/>
                    <a:p>
                      <a:r>
                        <a:rPr lang="en-US" sz="1400" dirty="0">
                          <a:latin typeface="Helvetica Neue"/>
                          <a:cs typeface="Helvetica Neue"/>
                        </a:rPr>
                        <a:t>Goals</a:t>
                      </a:r>
                    </a:p>
                  </a:txBody>
                  <a:tcPr marL="72456" marR="72456" marT="36228" marB="36228"/>
                </a:tc>
                <a:extLst>
                  <a:ext uri="{0D108BD9-81ED-4DB2-BD59-A6C34878D82A}">
                    <a16:rowId xmlns:a16="http://schemas.microsoft.com/office/drawing/2014/main" val="10000"/>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Meet student needs</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Ensure equity of access &amp; success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Improve ease</a:t>
                      </a:r>
                      <a:r>
                        <a:rPr lang="en-US" sz="1400" baseline="0">
                          <a:latin typeface="Helvetica Neue"/>
                          <a:cs typeface="Helvetica Neue"/>
                        </a:rPr>
                        <a:t> of use for students</a:t>
                      </a:r>
                      <a:endParaRPr lang="en-US" sz="1400">
                        <a:latin typeface="Helvetica Neue"/>
                        <a:cs typeface="Helvetica Neue"/>
                      </a:endParaRPr>
                    </a:p>
                  </a:txBody>
                  <a:tcPr marL="72456" marR="72456" marT="36228" marB="36228"/>
                </a:tc>
                <a:extLst>
                  <a:ext uri="{0D108BD9-81ED-4DB2-BD59-A6C34878D82A}">
                    <a16:rowId xmlns:a16="http://schemas.microsoft.com/office/drawing/2014/main" val="10001"/>
                  </a:ext>
                </a:extLst>
              </a:tr>
              <a:tr h="52267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Compliance with accreditation criteria</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College oversight, improve efficiency, leverage existing state online investments</a:t>
                      </a:r>
                    </a:p>
                  </a:txBody>
                  <a:tcPr marL="72456" marR="72456" marT="36228" marB="36228"/>
                </a:tc>
                <a:extLst>
                  <a:ext uri="{0D108BD9-81ED-4DB2-BD59-A6C34878D82A}">
                    <a16:rowId xmlns:a16="http://schemas.microsoft.com/office/drawing/2014/main" val="10002"/>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Growing student demand for online learning</a:t>
                      </a:r>
                    </a:p>
                  </a:txBody>
                  <a:tcPr marL="72456" marR="72456" marT="36228" marB="36228"/>
                </a:tc>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Increase capacity, grow enrollment</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Offer more fully online programs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Increase workforce &amp;</a:t>
                      </a:r>
                      <a:r>
                        <a:rPr lang="en-US" sz="1400" baseline="0" dirty="0">
                          <a:latin typeface="Helvetica Neue"/>
                          <a:cs typeface="Helvetica Neue"/>
                        </a:rPr>
                        <a:t> noncredit options</a:t>
                      </a:r>
                    </a:p>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dirty="0">
                          <a:latin typeface="Helvetica Neue"/>
                          <a:cs typeface="Helvetica Neue"/>
                        </a:rPr>
                        <a:t>Attract new markets</a:t>
                      </a:r>
                    </a:p>
                  </a:txBody>
                  <a:tcPr marL="72456" marR="72456" marT="36228" marB="36228"/>
                </a:tc>
                <a:extLst>
                  <a:ext uri="{0D108BD9-81ED-4DB2-BD59-A6C34878D82A}">
                    <a16:rowId xmlns:a16="http://schemas.microsoft.com/office/drawing/2014/main" val="10003"/>
                  </a:ext>
                </a:extLst>
              </a:tr>
              <a:tr h="931012">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Economic ability to serve current &amp; future students</a:t>
                      </a:r>
                    </a:p>
                  </a:txBody>
                  <a:tcPr marL="72456" marR="72456" marT="36228" marB="36228"/>
                </a:tc>
                <a:tc>
                  <a:txBody>
                    <a:bodyPr/>
                    <a:lstStyle/>
                    <a:p>
                      <a:pPr marL="285750" indent="-285750">
                        <a:buFont typeface="Arial"/>
                        <a:buChar char="•"/>
                      </a:pPr>
                      <a:r>
                        <a:rPr lang="en-US" sz="1400">
                          <a:latin typeface="Helvetica Neue"/>
                          <a:cs typeface="Helvetica Neue"/>
                        </a:rPr>
                        <a:t>Reduce internal competition, become more competitive externally</a:t>
                      </a:r>
                    </a:p>
                    <a:p>
                      <a:pPr marL="285750" indent="-285750">
                        <a:buFont typeface="Arial"/>
                        <a:buChar char="•"/>
                      </a:pPr>
                      <a:r>
                        <a:rPr lang="en-US" sz="1400">
                          <a:latin typeface="Helvetica Neue"/>
                          <a:cs typeface="Helvetica Neue"/>
                        </a:rPr>
                        <a:t>Increase revenue, improve use of resources at a lower cost to students</a:t>
                      </a:r>
                    </a:p>
                  </a:txBody>
                  <a:tcPr marL="72456" marR="72456" marT="36228" marB="36228"/>
                </a:tc>
                <a:extLst>
                  <a:ext uri="{0D108BD9-81ED-4DB2-BD59-A6C34878D82A}">
                    <a16:rowId xmlns:a16="http://schemas.microsoft.com/office/drawing/2014/main" val="10004"/>
                  </a:ext>
                </a:extLst>
              </a:tr>
              <a:tr h="318504">
                <a:tc>
                  <a:txBody>
                    <a:bodyPr/>
                    <a:lstStyle/>
                    <a:p>
                      <a:pPr marL="285750" marR="0" indent="-285750" algn="l" defTabSz="685800" rtl="0" eaLnBrk="1" fontAlgn="auto" latinLnBrk="0" hangingPunct="1">
                        <a:lnSpc>
                          <a:spcPct val="100000"/>
                        </a:lnSpc>
                        <a:spcBef>
                          <a:spcPts val="0"/>
                        </a:spcBef>
                        <a:spcAft>
                          <a:spcPts val="0"/>
                        </a:spcAft>
                        <a:buClrTx/>
                        <a:buSzTx/>
                        <a:buFont typeface="Arial"/>
                        <a:buChar char="•"/>
                        <a:tabLst/>
                        <a:defRPr/>
                      </a:pPr>
                      <a:r>
                        <a:rPr lang="en-US" sz="1400">
                          <a:latin typeface="Helvetica Neue"/>
                          <a:cs typeface="Helvetica Neue"/>
                        </a:rPr>
                        <a:t>Support existing CCCS efforts</a:t>
                      </a:r>
                    </a:p>
                  </a:txBody>
                  <a:tcPr marL="72456" marR="72456" marT="36228" marB="36228"/>
                </a:tc>
                <a:tc>
                  <a:txBody>
                    <a:bodyPr/>
                    <a:lstStyle/>
                    <a:p>
                      <a:pPr marL="285750" indent="-285750">
                        <a:buFont typeface="Arial"/>
                        <a:buChar char="•"/>
                      </a:pPr>
                      <a:r>
                        <a:rPr lang="en-US" sz="1400" dirty="0">
                          <a:latin typeface="Helvetica Neue"/>
                          <a:cs typeface="Helvetica Neue"/>
                        </a:rPr>
                        <a:t>Expand opportunities via technology</a:t>
                      </a:r>
                    </a:p>
                  </a:txBody>
                  <a:tcPr marL="72456" marR="72456" marT="36228" marB="36228"/>
                </a:tc>
                <a:extLst>
                  <a:ext uri="{0D108BD9-81ED-4DB2-BD59-A6C34878D82A}">
                    <a16:rowId xmlns:a16="http://schemas.microsoft.com/office/drawing/2014/main" val="10005"/>
                  </a:ext>
                </a:extLst>
              </a:tr>
            </a:tbl>
          </a:graphicData>
        </a:graphic>
      </p:graphicFrame>
      <p:sp>
        <p:nvSpPr>
          <p:cNvPr id="3" name="TextBox 2">
            <a:extLst>
              <a:ext uri="{FF2B5EF4-FFF2-40B4-BE49-F238E27FC236}">
                <a16:creationId xmlns:a16="http://schemas.microsoft.com/office/drawing/2014/main" id="{00A9AE4F-BBAB-6ACA-1C35-958BF24D1C76}"/>
              </a:ext>
            </a:extLst>
          </p:cNvPr>
          <p:cNvSpPr txBox="1"/>
          <p:nvPr/>
        </p:nvSpPr>
        <p:spPr>
          <a:xfrm>
            <a:off x="3499682" y="4635761"/>
            <a:ext cx="5015668" cy="300082"/>
          </a:xfrm>
          <a:prstGeom prst="rect">
            <a:avLst/>
          </a:prstGeom>
          <a:noFill/>
        </p:spPr>
        <p:txBody>
          <a:bodyPr wrap="none" rtlCol="0">
            <a:spAutoFit/>
          </a:bodyPr>
          <a:lstStyle/>
          <a:p>
            <a:r>
              <a:rPr lang="en-US" dirty="0">
                <a:hlinkClick r:id="rId3"/>
              </a:rPr>
              <a:t>Colorado Online @ Consortial Model Overview (November 11, 2020)</a:t>
            </a:r>
            <a:endParaRPr lang="en-US" dirty="0"/>
          </a:p>
        </p:txBody>
      </p:sp>
    </p:spTree>
    <p:extLst>
      <p:ext uri="{BB962C8B-B14F-4D97-AF65-F5344CB8AC3E}">
        <p14:creationId xmlns:p14="http://schemas.microsoft.com/office/powerpoint/2010/main" val="178060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C2C8-FCC3-D6EB-B629-1A8005B78AE1}"/>
              </a:ext>
            </a:extLst>
          </p:cNvPr>
          <p:cNvSpPr>
            <a:spLocks noGrp="1"/>
          </p:cNvSpPr>
          <p:nvPr>
            <p:ph type="title"/>
          </p:nvPr>
        </p:nvSpPr>
        <p:spPr/>
        <p:txBody>
          <a:bodyPr/>
          <a:lstStyle/>
          <a:p>
            <a:r>
              <a:rPr lang="en-US" dirty="0"/>
              <a:t>Colorado Online Course Transition Timeline</a:t>
            </a:r>
          </a:p>
        </p:txBody>
      </p:sp>
      <p:sp>
        <p:nvSpPr>
          <p:cNvPr id="3" name="Content Placeholder 2">
            <a:extLst>
              <a:ext uri="{FF2B5EF4-FFF2-40B4-BE49-F238E27FC236}">
                <a16:creationId xmlns:a16="http://schemas.microsoft.com/office/drawing/2014/main" id="{64246CEE-3A51-7AA6-57A1-14B230EBFADB}"/>
              </a:ext>
            </a:extLst>
          </p:cNvPr>
          <p:cNvSpPr>
            <a:spLocks noGrp="1"/>
          </p:cNvSpPr>
          <p:nvPr>
            <p:ph idx="1"/>
          </p:nvPr>
        </p:nvSpPr>
        <p:spPr>
          <a:xfrm>
            <a:off x="628651" y="1098698"/>
            <a:ext cx="7362214" cy="3534025"/>
          </a:xfrm>
        </p:spPr>
        <p:txBody>
          <a:bodyPr/>
          <a:lstStyle/>
          <a:p>
            <a:r>
              <a:rPr lang="en-US" b="1" dirty="0"/>
              <a:t>Goal: </a:t>
            </a:r>
            <a:r>
              <a:rPr lang="en-US" dirty="0"/>
              <a:t>All online courses need to move to </a:t>
            </a:r>
            <a:br>
              <a:rPr lang="en-US" dirty="0"/>
            </a:br>
            <a:r>
              <a:rPr lang="en-US" dirty="0"/>
              <a:t>Colorado Online by Fall 2024</a:t>
            </a:r>
          </a:p>
          <a:p>
            <a:r>
              <a:rPr lang="en-US" b="1" dirty="0"/>
              <a:t>Approach: </a:t>
            </a:r>
          </a:p>
          <a:p>
            <a:pPr lvl="1"/>
            <a:r>
              <a:rPr lang="en-US" b="1" dirty="0"/>
              <a:t>Phased </a:t>
            </a:r>
            <a:r>
              <a:rPr lang="en-US" dirty="0"/>
              <a:t>– start small and scale up </a:t>
            </a:r>
            <a:br>
              <a:rPr lang="en-US" dirty="0"/>
            </a:br>
            <a:r>
              <a:rPr lang="en-US" dirty="0"/>
              <a:t>to allow for testing and improvements at each stage</a:t>
            </a:r>
          </a:p>
          <a:p>
            <a:pPr lvl="1"/>
            <a:r>
              <a:rPr lang="en-US" b="1" dirty="0"/>
              <a:t>Transfer existing online courses first </a:t>
            </a:r>
            <a:r>
              <a:rPr lang="en-US" dirty="0"/>
              <a:t>-- Courses offered through either CCCOnline and/or College Online programs (initial timeline based on Banner records)</a:t>
            </a:r>
          </a:p>
          <a:p>
            <a:pPr lvl="1"/>
            <a:r>
              <a:rPr lang="en-US" b="1" dirty="0"/>
              <a:t>Maintain student access to quality courses and services </a:t>
            </a:r>
            <a:r>
              <a:rPr lang="en-US" dirty="0"/>
              <a:t>during move</a:t>
            </a:r>
          </a:p>
          <a:p>
            <a:pPr lvl="1"/>
            <a:r>
              <a:rPr lang="en-US" b="1" dirty="0"/>
              <a:t>Use existing materials </a:t>
            </a:r>
            <a:r>
              <a:rPr lang="en-US" dirty="0"/>
              <a:t>where possible, everyone pitches in</a:t>
            </a:r>
          </a:p>
        </p:txBody>
      </p:sp>
      <p:sp>
        <p:nvSpPr>
          <p:cNvPr id="4" name="Slide Number Placeholder 3">
            <a:extLst>
              <a:ext uri="{FF2B5EF4-FFF2-40B4-BE49-F238E27FC236}">
                <a16:creationId xmlns:a16="http://schemas.microsoft.com/office/drawing/2014/main" id="{7395AED3-E868-44A9-AB5C-D023133353C2}"/>
              </a:ext>
            </a:extLst>
          </p:cNvPr>
          <p:cNvSpPr>
            <a:spLocks noGrp="1"/>
          </p:cNvSpPr>
          <p:nvPr>
            <p:ph type="sldNum" sz="quarter" idx="12"/>
          </p:nvPr>
        </p:nvSpPr>
        <p:spPr/>
        <p:txBody>
          <a:bodyPr/>
          <a:lstStyle/>
          <a:p>
            <a:fld id="{3AF5B793-A8FE-CB4C-BEAD-E0D98F0CF84B}" type="slidenum">
              <a:rPr lang="en-US" smtClean="0"/>
              <a:t>3</a:t>
            </a:fld>
            <a:endParaRPr lang="en-US"/>
          </a:p>
        </p:txBody>
      </p:sp>
      <p:pic>
        <p:nvPicPr>
          <p:cNvPr id="5" name="Picture 4" descr="A pile of boxes in a room&#10;&#10;Description automatically generated">
            <a:extLst>
              <a:ext uri="{FF2B5EF4-FFF2-40B4-BE49-F238E27FC236}">
                <a16:creationId xmlns:a16="http://schemas.microsoft.com/office/drawing/2014/main" id="{655EA457-4D2A-C6DC-0DEE-364A95A6E70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47163" y="995798"/>
            <a:ext cx="2420319" cy="1616773"/>
          </a:xfrm>
          <a:prstGeom prst="rect">
            <a:avLst/>
          </a:prstGeom>
        </p:spPr>
      </p:pic>
    </p:spTree>
    <p:extLst>
      <p:ext uri="{BB962C8B-B14F-4D97-AF65-F5344CB8AC3E}">
        <p14:creationId xmlns:p14="http://schemas.microsoft.com/office/powerpoint/2010/main" val="335959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A6D9-4BAA-1EA8-D4D4-BCB80346F6F1}"/>
              </a:ext>
            </a:extLst>
          </p:cNvPr>
          <p:cNvSpPr>
            <a:spLocks noGrp="1"/>
          </p:cNvSpPr>
          <p:nvPr>
            <p:ph type="title"/>
          </p:nvPr>
        </p:nvSpPr>
        <p:spPr>
          <a:xfrm>
            <a:off x="628649" y="273844"/>
            <a:ext cx="8281119" cy="767657"/>
          </a:xfrm>
        </p:spPr>
        <p:txBody>
          <a:bodyPr>
            <a:normAutofit fontScale="90000"/>
          </a:bodyPr>
          <a:lstStyle/>
          <a:p>
            <a:r>
              <a:rPr lang="en-US" dirty="0"/>
              <a:t>What does it mean for a course to transition to </a:t>
            </a:r>
            <a:br>
              <a:rPr lang="en-US" dirty="0"/>
            </a:br>
            <a:r>
              <a:rPr lang="en-US" dirty="0"/>
              <a:t>Colorado Online?</a:t>
            </a:r>
          </a:p>
        </p:txBody>
      </p:sp>
      <p:sp>
        <p:nvSpPr>
          <p:cNvPr id="3" name="Content Placeholder 2">
            <a:extLst>
              <a:ext uri="{FF2B5EF4-FFF2-40B4-BE49-F238E27FC236}">
                <a16:creationId xmlns:a16="http://schemas.microsoft.com/office/drawing/2014/main" id="{D57B8979-D88D-CFCD-68F8-2C7D9CBEDF50}"/>
              </a:ext>
            </a:extLst>
          </p:cNvPr>
          <p:cNvSpPr>
            <a:spLocks noGrp="1"/>
          </p:cNvSpPr>
          <p:nvPr>
            <p:ph idx="1"/>
          </p:nvPr>
        </p:nvSpPr>
        <p:spPr>
          <a:xfrm>
            <a:off x="669833" y="1099770"/>
            <a:ext cx="7886700" cy="3534025"/>
          </a:xfrm>
        </p:spPr>
        <p:txBody>
          <a:bodyPr/>
          <a:lstStyle/>
          <a:p>
            <a:r>
              <a:rPr lang="en-US" sz="1800" dirty="0"/>
              <a:t>All sections will be offered through Colorado Online; no sections will be offered through CCCOnline or College Online programs.</a:t>
            </a:r>
          </a:p>
          <a:p>
            <a:r>
              <a:rPr lang="en-US" sz="1800" dirty="0"/>
              <a:t>All home college and pooled teaching sections will be taught by faculty and instructors hired through accredited colleges.</a:t>
            </a:r>
          </a:p>
          <a:p>
            <a:r>
              <a:rPr lang="en-US" sz="1800" dirty="0"/>
              <a:t>Enrollment will be managed as a consortium. The number of home college and pooled teaching sections needed are estimated and distributed to the colleges based on historic online enrollment.</a:t>
            </a:r>
          </a:p>
          <a:p>
            <a:r>
              <a:rPr lang="en-US" sz="1800" dirty="0"/>
              <a:t>All pooled teaching sections use common course materials selected by state discipline faculty; home college sections still use materials selected by the home college.</a:t>
            </a:r>
          </a:p>
          <a:p>
            <a:pPr marL="0" indent="0">
              <a:buNone/>
            </a:pPr>
            <a:endParaRPr lang="en-US" dirty="0"/>
          </a:p>
        </p:txBody>
      </p:sp>
      <p:sp>
        <p:nvSpPr>
          <p:cNvPr id="4" name="Slide Number Placeholder 3">
            <a:extLst>
              <a:ext uri="{FF2B5EF4-FFF2-40B4-BE49-F238E27FC236}">
                <a16:creationId xmlns:a16="http://schemas.microsoft.com/office/drawing/2014/main" id="{19AFA906-6800-C0A9-D194-E2730BC02093}"/>
              </a:ext>
            </a:extLst>
          </p:cNvPr>
          <p:cNvSpPr>
            <a:spLocks noGrp="1"/>
          </p:cNvSpPr>
          <p:nvPr>
            <p:ph type="sldNum" sz="quarter" idx="12"/>
          </p:nvPr>
        </p:nvSpPr>
        <p:spPr/>
        <p:txBody>
          <a:bodyPr/>
          <a:lstStyle/>
          <a:p>
            <a:fld id="{3AF5B793-A8FE-CB4C-BEAD-E0D98F0CF84B}" type="slidenum">
              <a:rPr lang="en-US" smtClean="0"/>
              <a:t>4</a:t>
            </a:fld>
            <a:endParaRPr lang="en-US" dirty="0"/>
          </a:p>
        </p:txBody>
      </p:sp>
    </p:spTree>
    <p:extLst>
      <p:ext uri="{BB962C8B-B14F-4D97-AF65-F5344CB8AC3E}">
        <p14:creationId xmlns:p14="http://schemas.microsoft.com/office/powerpoint/2010/main" val="3143485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Transition Timeline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4998045"/>
              </p:ext>
            </p:extLst>
          </p:nvPr>
        </p:nvGraphicFramePr>
        <p:xfrm>
          <a:off x="752239" y="1098550"/>
          <a:ext cx="7720599" cy="3251200"/>
        </p:xfrm>
        <a:graphic>
          <a:graphicData uri="http://schemas.openxmlformats.org/drawingml/2006/table">
            <a:tbl>
              <a:tblPr firstRow="1" bandRow="1">
                <a:tableStyleId>{5C22544A-7EE6-4342-B048-85BDC9FD1C3A}</a:tableStyleId>
              </a:tblPr>
              <a:tblGrid>
                <a:gridCol w="1925812">
                  <a:extLst>
                    <a:ext uri="{9D8B030D-6E8A-4147-A177-3AD203B41FA5}">
                      <a16:colId xmlns:a16="http://schemas.microsoft.com/office/drawing/2014/main" val="20000"/>
                    </a:ext>
                  </a:extLst>
                </a:gridCol>
                <a:gridCol w="5794787">
                  <a:extLst>
                    <a:ext uri="{9D8B030D-6E8A-4147-A177-3AD203B41FA5}">
                      <a16:colId xmlns:a16="http://schemas.microsoft.com/office/drawing/2014/main" val="20001"/>
                    </a:ext>
                  </a:extLst>
                </a:gridCol>
              </a:tblGrid>
              <a:tr h="370840">
                <a:tc>
                  <a:txBody>
                    <a:bodyPr/>
                    <a:lstStyle/>
                    <a:p>
                      <a:r>
                        <a:rPr lang="en-US" sz="1600" dirty="0">
                          <a:latin typeface="Helvetica Neue"/>
                          <a:cs typeface="Helvetica Neue"/>
                        </a:rPr>
                        <a:t>Term</a:t>
                      </a:r>
                    </a:p>
                  </a:txBody>
                  <a:tcPr/>
                </a:tc>
                <a:tc>
                  <a:txBody>
                    <a:bodyPr/>
                    <a:lstStyle/>
                    <a:p>
                      <a:pPr algn="l"/>
                      <a:r>
                        <a:rPr lang="en-US" sz="1600" dirty="0">
                          <a:latin typeface="Helvetica Neue"/>
                          <a:cs typeface="Helvetica Neue"/>
                        </a:rPr>
                        <a:t>Priorities</a:t>
                      </a:r>
                    </a:p>
                  </a:txBody>
                  <a:tcPr/>
                </a:tc>
                <a:extLst>
                  <a:ext uri="{0D108BD9-81ED-4DB2-BD59-A6C34878D82A}">
                    <a16:rowId xmlns:a16="http://schemas.microsoft.com/office/drawing/2014/main" val="10000"/>
                  </a:ext>
                </a:extLst>
              </a:tr>
              <a:tr h="370840">
                <a:tc>
                  <a:txBody>
                    <a:bodyPr/>
                    <a:lstStyle/>
                    <a:p>
                      <a:r>
                        <a:rPr lang="en-US" sz="1600" dirty="0">
                          <a:latin typeface="Helvetica Neue"/>
                          <a:cs typeface="Helvetica Neue"/>
                        </a:rPr>
                        <a:t>Spring 2023 (pilot)</a:t>
                      </a:r>
                    </a:p>
                  </a:txBody>
                  <a:tcPr/>
                </a:tc>
                <a:tc>
                  <a:txBody>
                    <a:bodyPr/>
                    <a:lstStyle/>
                    <a:p>
                      <a:pPr marL="285750" indent="-285750" algn="l">
                        <a:buFont typeface="Arial" panose="020B0604020202020204" pitchFamily="34" charset="0"/>
                        <a:buChar char="•"/>
                      </a:pPr>
                      <a:r>
                        <a:rPr lang="en-US" sz="1400" dirty="0">
                          <a:latin typeface="Helvetica Neue"/>
                          <a:cs typeface="Helvetica Neue"/>
                        </a:rPr>
                        <a:t>Volunteer disciplines (ECE and SPA), 7 courses</a:t>
                      </a:r>
                    </a:p>
                  </a:txBody>
                  <a:tcPr/>
                </a:tc>
                <a:extLst>
                  <a:ext uri="{0D108BD9-81ED-4DB2-BD59-A6C34878D82A}">
                    <a16:rowId xmlns:a16="http://schemas.microsoft.com/office/drawing/2014/main" val="10001"/>
                  </a:ext>
                </a:extLst>
              </a:tr>
              <a:tr h="718808">
                <a:tc>
                  <a:txBody>
                    <a:bodyPr/>
                    <a:lstStyle/>
                    <a:p>
                      <a:r>
                        <a:rPr lang="en-US" sz="1600" dirty="0">
                          <a:latin typeface="Helvetica Neue"/>
                          <a:cs typeface="Helvetica Neue"/>
                        </a:rPr>
                        <a:t>Summer 2023</a:t>
                      </a:r>
                    </a:p>
                  </a:txBody>
                  <a:tcPr/>
                </a:tc>
                <a:tc>
                  <a:txBody>
                    <a:bodyPr/>
                    <a:lstStyle/>
                    <a:p>
                      <a:pPr marL="285750" indent="-285750" algn="l">
                        <a:buFont typeface="Arial" panose="020B0604020202020204" pitchFamily="34" charset="0"/>
                        <a:buChar char="•"/>
                      </a:pPr>
                      <a:r>
                        <a:rPr lang="en-US" sz="1400" dirty="0">
                          <a:latin typeface="Helvetica Neue"/>
                          <a:cs typeface="Helvetica Neue"/>
                        </a:rPr>
                        <a:t>Sample of courses with different needs (lecture, lab, language, etc.)</a:t>
                      </a:r>
                    </a:p>
                    <a:p>
                      <a:pPr marL="285750" indent="-285750" algn="l">
                        <a:buFont typeface="Arial" panose="020B0604020202020204" pitchFamily="34" charset="0"/>
                        <a:buChar char="•"/>
                      </a:pPr>
                      <a:r>
                        <a:rPr lang="en-US" sz="1400" dirty="0">
                          <a:latin typeface="Helvetica Neue"/>
                          <a:cs typeface="Helvetica Neue"/>
                        </a:rPr>
                        <a:t>One moderately-high enrollment course in 5 disciplines (to increase likelihood of most colleges having at least one teaching section)</a:t>
                      </a:r>
                    </a:p>
                  </a:txBody>
                  <a:tcPr/>
                </a:tc>
                <a:extLst>
                  <a:ext uri="{0D108BD9-81ED-4DB2-BD59-A6C34878D82A}">
                    <a16:rowId xmlns:a16="http://schemas.microsoft.com/office/drawing/2014/main" val="10002"/>
                  </a:ext>
                </a:extLst>
              </a:tr>
              <a:tr h="370840">
                <a:tc>
                  <a:txBody>
                    <a:bodyPr/>
                    <a:lstStyle/>
                    <a:p>
                      <a:r>
                        <a:rPr lang="en-US" sz="1600" dirty="0">
                          <a:latin typeface="Helvetica Neue"/>
                          <a:cs typeface="Helvetica Neue"/>
                        </a:rPr>
                        <a:t>Fall</a:t>
                      </a:r>
                      <a:r>
                        <a:rPr lang="en-US" sz="1600" baseline="0" dirty="0">
                          <a:latin typeface="Helvetica Neue"/>
                          <a:cs typeface="Helvetica Neue"/>
                        </a:rPr>
                        <a:t> 2023</a:t>
                      </a:r>
                      <a:endParaRPr lang="en-US" sz="1600" dirty="0">
                        <a:latin typeface="Helvetica Neue"/>
                        <a:cs typeface="Helvetica Neue"/>
                      </a:endParaRPr>
                    </a:p>
                  </a:txBody>
                  <a:tcPr/>
                </a:tc>
                <a:tc>
                  <a:txBody>
                    <a:bodyPr/>
                    <a:lstStyle/>
                    <a:p>
                      <a:pPr marL="285750" indent="-285750" algn="l">
                        <a:buFont typeface="Arial" panose="020B0604020202020204" pitchFamily="34" charset="0"/>
                        <a:buChar char="•"/>
                      </a:pPr>
                      <a:r>
                        <a:rPr lang="en-US" sz="1400" dirty="0">
                          <a:latin typeface="Helvetica Neue"/>
                          <a:cs typeface="Helvetica Neue"/>
                        </a:rPr>
                        <a:t>Expand offerings in above disciplines</a:t>
                      </a:r>
                    </a:p>
                    <a:p>
                      <a:pPr marL="285750" indent="-285750" algn="l">
                        <a:buFont typeface="Arial" panose="020B0604020202020204" pitchFamily="34" charset="0"/>
                        <a:buChar char="•"/>
                      </a:pPr>
                      <a:r>
                        <a:rPr lang="en-US" sz="1400" dirty="0">
                          <a:latin typeface="Helvetica Neue"/>
                          <a:cs typeface="Helvetica Neue"/>
                        </a:rPr>
                        <a:t>Add highest enrollment course in ~40 disciplines</a:t>
                      </a:r>
                    </a:p>
                  </a:txBody>
                  <a:tcPr/>
                </a:tc>
                <a:extLst>
                  <a:ext uri="{0D108BD9-81ED-4DB2-BD59-A6C34878D82A}">
                    <a16:rowId xmlns:a16="http://schemas.microsoft.com/office/drawing/2014/main" val="10003"/>
                  </a:ext>
                </a:extLst>
              </a:tr>
              <a:tr h="370840">
                <a:tc>
                  <a:txBody>
                    <a:bodyPr/>
                    <a:lstStyle/>
                    <a:p>
                      <a:r>
                        <a:rPr lang="en-US" sz="1600" dirty="0">
                          <a:latin typeface="Helvetica Neue"/>
                          <a:cs typeface="Helvetica Neue"/>
                        </a:rPr>
                        <a:t>Spring 2024</a:t>
                      </a:r>
                    </a:p>
                  </a:txBody>
                  <a:tcPr/>
                </a:tc>
                <a:tc>
                  <a:txBody>
                    <a:bodyPr/>
                    <a:lstStyle/>
                    <a:p>
                      <a:pPr marL="285750" indent="-285750" algn="l">
                        <a:buFont typeface="Arial" panose="020B0604020202020204" pitchFamily="34" charset="0"/>
                        <a:buChar char="•"/>
                      </a:pPr>
                      <a:r>
                        <a:rPr lang="en-US" sz="1400" dirty="0">
                          <a:latin typeface="Helvetica Neue"/>
                          <a:cs typeface="Helvetica Neue"/>
                        </a:rPr>
                        <a:t>Add remaining courses in above disciplines, deferred courses </a:t>
                      </a:r>
                    </a:p>
                  </a:txBody>
                  <a:tcPr/>
                </a:tc>
                <a:extLst>
                  <a:ext uri="{0D108BD9-81ED-4DB2-BD59-A6C34878D82A}">
                    <a16:rowId xmlns:a16="http://schemas.microsoft.com/office/drawing/2014/main" val="10004"/>
                  </a:ext>
                </a:extLst>
              </a:tr>
              <a:tr h="370840">
                <a:tc>
                  <a:txBody>
                    <a:bodyPr/>
                    <a:lstStyle/>
                    <a:p>
                      <a:r>
                        <a:rPr lang="en-US" sz="1600" dirty="0">
                          <a:latin typeface="Helvetica Neue"/>
                          <a:cs typeface="Helvetica Neue"/>
                        </a:rPr>
                        <a:t>Summer 2024</a:t>
                      </a:r>
                    </a:p>
                  </a:txBody>
                  <a:tcPr/>
                </a:tc>
                <a:tc>
                  <a:txBody>
                    <a:bodyPr/>
                    <a:lstStyle/>
                    <a:p>
                      <a:pPr marL="285750" indent="-285750" algn="l">
                        <a:buFont typeface="Arial" panose="020B0604020202020204" pitchFamily="34" charset="0"/>
                        <a:buChar char="•"/>
                      </a:pPr>
                      <a:r>
                        <a:rPr lang="en-US" sz="1400" dirty="0">
                          <a:latin typeface="Helvetica Neue"/>
                          <a:cs typeface="Helvetica Neue"/>
                        </a:rPr>
                        <a:t>Add courses in CTE disciplines only taught through colleges, other deferred courses</a:t>
                      </a:r>
                    </a:p>
                  </a:txBody>
                  <a:tcPr/>
                </a:tc>
                <a:extLst>
                  <a:ext uri="{0D108BD9-81ED-4DB2-BD59-A6C34878D82A}">
                    <a16:rowId xmlns:a16="http://schemas.microsoft.com/office/drawing/2014/main" val="10005"/>
                  </a:ext>
                </a:extLst>
              </a:tr>
              <a:tr h="370840">
                <a:tc>
                  <a:txBody>
                    <a:bodyPr/>
                    <a:lstStyle/>
                    <a:p>
                      <a:r>
                        <a:rPr lang="en-US" sz="1600" dirty="0">
                          <a:latin typeface="Helvetica Neue"/>
                          <a:cs typeface="Helvetica Neue"/>
                        </a:rPr>
                        <a:t>Fall 2024</a:t>
                      </a:r>
                    </a:p>
                  </a:txBody>
                  <a:tcPr/>
                </a:tc>
                <a:tc>
                  <a:txBody>
                    <a:bodyPr/>
                    <a:lstStyle/>
                    <a:p>
                      <a:pPr marL="285750" indent="-285750" algn="l">
                        <a:buFont typeface="Arial" panose="020B0604020202020204" pitchFamily="34" charset="0"/>
                        <a:buChar char="•"/>
                      </a:pPr>
                      <a:r>
                        <a:rPr lang="en-US" sz="1400" dirty="0">
                          <a:latin typeface="Helvetica Neue"/>
                          <a:cs typeface="Helvetica Neue"/>
                        </a:rPr>
                        <a:t>All remaining online courses</a:t>
                      </a:r>
                    </a:p>
                  </a:txBody>
                  <a:tcP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3AF5B793-A8FE-CB4C-BEAD-E0D98F0CF84B}" type="slidenum">
              <a:rPr lang="en-US" smtClean="0"/>
              <a:t>5</a:t>
            </a:fld>
            <a:endParaRPr lang="en-US" dirty="0"/>
          </a:p>
        </p:txBody>
      </p:sp>
    </p:spTree>
    <p:extLst>
      <p:ext uri="{BB962C8B-B14F-4D97-AF65-F5344CB8AC3E}">
        <p14:creationId xmlns:p14="http://schemas.microsoft.com/office/powerpoint/2010/main" val="174401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Colorado Online – by the Numbers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9811107"/>
              </p:ext>
            </p:extLst>
          </p:nvPr>
        </p:nvGraphicFramePr>
        <p:xfrm>
          <a:off x="716204" y="1041501"/>
          <a:ext cx="7799146" cy="3195248"/>
        </p:xfrm>
        <a:graphic>
          <a:graphicData uri="http://schemas.openxmlformats.org/drawingml/2006/table">
            <a:tbl>
              <a:tblPr firstRow="1" bandRow="1">
                <a:tableStyleId>{5C22544A-7EE6-4342-B048-85BDC9FD1C3A}</a:tableStyleId>
              </a:tblPr>
              <a:tblGrid>
                <a:gridCol w="1896105">
                  <a:extLst>
                    <a:ext uri="{9D8B030D-6E8A-4147-A177-3AD203B41FA5}">
                      <a16:colId xmlns:a16="http://schemas.microsoft.com/office/drawing/2014/main" val="20000"/>
                    </a:ext>
                  </a:extLst>
                </a:gridCol>
                <a:gridCol w="1765445">
                  <a:extLst>
                    <a:ext uri="{9D8B030D-6E8A-4147-A177-3AD203B41FA5}">
                      <a16:colId xmlns:a16="http://schemas.microsoft.com/office/drawing/2014/main" val="20002"/>
                    </a:ext>
                  </a:extLst>
                </a:gridCol>
                <a:gridCol w="2111951">
                  <a:extLst>
                    <a:ext uri="{9D8B030D-6E8A-4147-A177-3AD203B41FA5}">
                      <a16:colId xmlns:a16="http://schemas.microsoft.com/office/drawing/2014/main" val="20003"/>
                    </a:ext>
                  </a:extLst>
                </a:gridCol>
                <a:gridCol w="2025645">
                  <a:extLst>
                    <a:ext uri="{9D8B030D-6E8A-4147-A177-3AD203B41FA5}">
                      <a16:colId xmlns:a16="http://schemas.microsoft.com/office/drawing/2014/main" val="71572117"/>
                    </a:ext>
                  </a:extLst>
                </a:gridCol>
              </a:tblGrid>
              <a:tr h="480770">
                <a:tc>
                  <a:txBody>
                    <a:bodyPr/>
                    <a:lstStyle/>
                    <a:p>
                      <a:endParaRPr lang="en-US" sz="1600" dirty="0">
                        <a:latin typeface="Helvetica Neue"/>
                        <a:cs typeface="Helvetica Neue"/>
                      </a:endParaRPr>
                    </a:p>
                  </a:txBody>
                  <a:tcPr/>
                </a:tc>
                <a:tc>
                  <a:txBody>
                    <a:bodyPr/>
                    <a:lstStyle/>
                    <a:p>
                      <a:pPr algn="ctr"/>
                      <a:r>
                        <a:rPr lang="en-US" sz="1200" dirty="0">
                          <a:latin typeface="Helvetica Neue"/>
                          <a:cs typeface="Helvetica Neue"/>
                        </a:rPr>
                        <a:t># Courses Taught through CCCOnline</a:t>
                      </a:r>
                    </a:p>
                  </a:txBody>
                  <a:tcPr/>
                </a:tc>
                <a:tc>
                  <a:txBody>
                    <a:bodyPr/>
                    <a:lstStyle/>
                    <a:p>
                      <a:pPr algn="ctr"/>
                      <a:r>
                        <a:rPr lang="en-US" sz="1200" dirty="0">
                          <a:latin typeface="Helvetica Neue"/>
                          <a:cs typeface="Helvetica Neue"/>
                        </a:rPr>
                        <a:t># Courses Taught </a:t>
                      </a:r>
                      <a:br>
                        <a:rPr lang="en-US" sz="1200" dirty="0">
                          <a:latin typeface="Helvetica Neue"/>
                          <a:cs typeface="Helvetica Neue"/>
                        </a:rPr>
                      </a:br>
                      <a:r>
                        <a:rPr lang="en-US" sz="1200" dirty="0">
                          <a:latin typeface="Helvetica Neue"/>
                          <a:cs typeface="Helvetica Neue"/>
                        </a:rPr>
                        <a:t>through Colleges Online</a:t>
                      </a:r>
                    </a:p>
                  </a:txBody>
                  <a:tcPr/>
                </a:tc>
                <a:tc>
                  <a:txBody>
                    <a:bodyPr/>
                    <a:lstStyle/>
                    <a:p>
                      <a:pPr algn="ctr"/>
                      <a:r>
                        <a:rPr lang="en-US" sz="1200" dirty="0">
                          <a:latin typeface="Helvetica Neue"/>
                          <a:cs typeface="Helvetica Neue"/>
                        </a:rPr>
                        <a:t># Courses Taught through Colorado Online</a:t>
                      </a:r>
                    </a:p>
                  </a:txBody>
                  <a:tcPr/>
                </a:tc>
                <a:extLst>
                  <a:ext uri="{0D108BD9-81ED-4DB2-BD59-A6C34878D82A}">
                    <a16:rowId xmlns:a16="http://schemas.microsoft.com/office/drawing/2014/main" val="10000"/>
                  </a:ext>
                </a:extLst>
              </a:tr>
              <a:tr h="523825">
                <a:tc>
                  <a:txBody>
                    <a:bodyPr/>
                    <a:lstStyle/>
                    <a:p>
                      <a:r>
                        <a:rPr lang="en-US" sz="1600" dirty="0">
                          <a:latin typeface="Helvetica Neue"/>
                          <a:cs typeface="Helvetica Neue"/>
                        </a:rPr>
                        <a:t>Spring 2023</a:t>
                      </a:r>
                    </a:p>
                  </a:txBody>
                  <a:tcPr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232 (32%)</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674 (92%)</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7 (1%)</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452043">
                <a:tc>
                  <a:txBody>
                    <a:bodyPr/>
                    <a:lstStyle/>
                    <a:p>
                      <a:r>
                        <a:rPr lang="en-US" sz="1600" dirty="0">
                          <a:latin typeface="Helvetica Neue"/>
                          <a:cs typeface="Helvetica Neue"/>
                        </a:rPr>
                        <a:t>Summer 2023</a:t>
                      </a:r>
                    </a:p>
                  </a:txBody>
                  <a:tcPr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221 (30%)</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663 (91%)</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22 (3%)</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399077">
                <a:tc>
                  <a:txBody>
                    <a:bodyPr/>
                    <a:lstStyle/>
                    <a:p>
                      <a:r>
                        <a:rPr lang="en-US" sz="1600" dirty="0">
                          <a:latin typeface="Helvetica Neue"/>
                          <a:cs typeface="Helvetica Neue"/>
                        </a:rPr>
                        <a:t>Fall</a:t>
                      </a:r>
                      <a:r>
                        <a:rPr lang="en-US" sz="1600" baseline="0" dirty="0">
                          <a:latin typeface="Helvetica Neue"/>
                          <a:cs typeface="Helvetica Neue"/>
                        </a:rPr>
                        <a:t> 2023</a:t>
                      </a:r>
                      <a:endParaRPr lang="en-US" sz="1600" dirty="0">
                        <a:latin typeface="Helvetica Neue"/>
                        <a:cs typeface="Helvetica Neue"/>
                      </a:endParaRPr>
                    </a:p>
                  </a:txBody>
                  <a:tcPr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163 (22%)</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567 (78%)</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124 (17%)</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480770">
                <a:tc>
                  <a:txBody>
                    <a:bodyPr/>
                    <a:lstStyle/>
                    <a:p>
                      <a:r>
                        <a:rPr lang="en-US" sz="1600" dirty="0">
                          <a:latin typeface="Helvetica Neue"/>
                          <a:cs typeface="Helvetica Neue"/>
                        </a:rPr>
                        <a:t>Spring 2024</a:t>
                      </a:r>
                    </a:p>
                  </a:txBody>
                  <a:tcPr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32 (4%)</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312 (43%)</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400 (55%)</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480770">
                <a:tc>
                  <a:txBody>
                    <a:bodyPr/>
                    <a:lstStyle/>
                    <a:p>
                      <a:r>
                        <a:rPr lang="en-US" sz="1600" dirty="0">
                          <a:latin typeface="Helvetica Neue"/>
                          <a:cs typeface="Helvetica Neue"/>
                        </a:rPr>
                        <a:t>Summer 2024</a:t>
                      </a:r>
                    </a:p>
                  </a:txBody>
                  <a:tcPr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15 (2%)</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225 (31%)</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505 (69%)</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377993">
                <a:tc>
                  <a:txBody>
                    <a:bodyPr/>
                    <a:lstStyle/>
                    <a:p>
                      <a:r>
                        <a:rPr lang="en-US" sz="1600" dirty="0">
                          <a:latin typeface="Helvetica Neue"/>
                          <a:cs typeface="Helvetica Neue"/>
                        </a:rPr>
                        <a:t>Fall 2024</a:t>
                      </a:r>
                    </a:p>
                  </a:txBody>
                  <a:tcPr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0</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0</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tc>
                  <a:txBody>
                    <a:bodyPr/>
                    <a:lstStyle/>
                    <a:p>
                      <a:pPr marL="0" marR="0" algn="ctr" defTabSz="685800" rtl="0" eaLnBrk="1" latinLnBrk="0" hangingPunct="1">
                        <a:spcBef>
                          <a:spcPts val="0"/>
                        </a:spcBef>
                        <a:spcAft>
                          <a:spcPts val="0"/>
                        </a:spcAft>
                      </a:pPr>
                      <a:r>
                        <a:rPr lang="en-US" sz="1600" kern="1200" dirty="0">
                          <a:solidFill>
                            <a:schemeClr val="dk1"/>
                          </a:solidFill>
                          <a:latin typeface="Helvetica Neue"/>
                          <a:ea typeface="+mn-ea"/>
                        </a:rPr>
                        <a:t>730 (100%)</a:t>
                      </a:r>
                      <a:endParaRPr lang="en-US" sz="1600" kern="1200" dirty="0">
                        <a:solidFill>
                          <a:schemeClr val="dk1"/>
                        </a:solidFill>
                        <a:latin typeface="Helvetica Neue"/>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3AF5B793-A8FE-CB4C-BEAD-E0D98F0CF84B}" type="slidenum">
              <a:rPr lang="en-US" smtClean="0"/>
              <a:t>6</a:t>
            </a:fld>
            <a:endParaRPr lang="en-US" dirty="0"/>
          </a:p>
        </p:txBody>
      </p:sp>
    </p:spTree>
    <p:extLst>
      <p:ext uri="{BB962C8B-B14F-4D97-AF65-F5344CB8AC3E}">
        <p14:creationId xmlns:p14="http://schemas.microsoft.com/office/powerpoint/2010/main" val="235128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C9B50-8EBE-2350-216D-E11D312ECF61}"/>
              </a:ext>
            </a:extLst>
          </p:cNvPr>
          <p:cNvSpPr>
            <a:spLocks noGrp="1"/>
          </p:cNvSpPr>
          <p:nvPr>
            <p:ph type="title"/>
          </p:nvPr>
        </p:nvSpPr>
        <p:spPr>
          <a:xfrm>
            <a:off x="628650" y="273844"/>
            <a:ext cx="7886700" cy="767657"/>
          </a:xfrm>
        </p:spPr>
        <p:txBody>
          <a:bodyPr/>
          <a:lstStyle/>
          <a:p>
            <a:r>
              <a:rPr lang="en-US" dirty="0"/>
              <a:t>Implications for Spring, Summer and Fall Schedules</a:t>
            </a:r>
          </a:p>
        </p:txBody>
      </p:sp>
      <p:sp>
        <p:nvSpPr>
          <p:cNvPr id="3" name="Content Placeholder 2">
            <a:extLst>
              <a:ext uri="{FF2B5EF4-FFF2-40B4-BE49-F238E27FC236}">
                <a16:creationId xmlns:a16="http://schemas.microsoft.com/office/drawing/2014/main" id="{BB612F34-B612-354C-F427-E80CC2EBD570}"/>
              </a:ext>
            </a:extLst>
          </p:cNvPr>
          <p:cNvSpPr>
            <a:spLocks noGrp="1"/>
          </p:cNvSpPr>
          <p:nvPr>
            <p:ph idx="1"/>
          </p:nvPr>
        </p:nvSpPr>
        <p:spPr>
          <a:xfrm>
            <a:off x="628649" y="1098550"/>
            <a:ext cx="8398236" cy="3533775"/>
          </a:xfrm>
        </p:spPr>
        <p:txBody>
          <a:bodyPr/>
          <a:lstStyle/>
          <a:p>
            <a:r>
              <a:rPr lang="en-US" sz="1800" dirty="0"/>
              <a:t>Since the Transition Plan includes all courses coded as online in AY22 (during pandemic), there are a lot of courses with very little enrollment. No sections were distributed for courses with &lt;13 students enrolled in a term. </a:t>
            </a:r>
          </a:p>
          <a:p>
            <a:r>
              <a:rPr lang="en-US" sz="1800" dirty="0"/>
              <a:t>Colleges confirm that they can teach distributed courses, make wild card selections, and may volunteer to teach extra sections using the online Course Confirmation Form.</a:t>
            </a:r>
          </a:p>
          <a:p>
            <a:r>
              <a:rPr lang="en-US" sz="1800" dirty="0"/>
              <a:t>Discipline faculty from across the consortium may request changes to course offerings and distribution processes using the </a:t>
            </a:r>
            <a:r>
              <a:rPr lang="en-US" sz="1800" dirty="0">
                <a:hlinkClick r:id="rId3"/>
              </a:rPr>
              <a:t>State Discipline Faculty Feedback Survey</a:t>
            </a:r>
            <a:r>
              <a:rPr lang="en-US" sz="1800" dirty="0"/>
              <a:t>.  </a:t>
            </a:r>
          </a:p>
          <a:p>
            <a:r>
              <a:rPr lang="en-US" sz="1800" dirty="0"/>
              <a:t>Changes approved by the Vice Chancellor for Academic and Student Affairs will be posted to the Transition Timeline and Course Section Distribution documents on the CCCS Colorado Online </a:t>
            </a:r>
            <a:r>
              <a:rPr lang="en-US" sz="1800" dirty="0" err="1"/>
              <a:t>Sharepoint</a:t>
            </a:r>
            <a:r>
              <a:rPr lang="en-US" sz="1800" dirty="0"/>
              <a:t> site.</a:t>
            </a:r>
          </a:p>
          <a:p>
            <a:endParaRPr lang="en-US" dirty="0"/>
          </a:p>
        </p:txBody>
      </p:sp>
      <p:sp>
        <p:nvSpPr>
          <p:cNvPr id="4" name="Slide Number Placeholder 3">
            <a:extLst>
              <a:ext uri="{FF2B5EF4-FFF2-40B4-BE49-F238E27FC236}">
                <a16:creationId xmlns:a16="http://schemas.microsoft.com/office/drawing/2014/main" id="{46F019E4-AEAF-DA64-C404-D0346B849176}"/>
              </a:ext>
            </a:extLst>
          </p:cNvPr>
          <p:cNvSpPr>
            <a:spLocks noGrp="1"/>
          </p:cNvSpPr>
          <p:nvPr>
            <p:ph type="sldNum" sz="quarter" idx="12"/>
          </p:nvPr>
        </p:nvSpPr>
        <p:spPr>
          <a:xfrm>
            <a:off x="6457950" y="4767263"/>
            <a:ext cx="2057400" cy="273844"/>
          </a:xfrm>
        </p:spPr>
        <p:txBody>
          <a:bodyPr/>
          <a:lstStyle/>
          <a:p>
            <a:fld id="{3AF5B793-A8FE-CB4C-BEAD-E0D98F0CF84B}" type="slidenum">
              <a:rPr lang="en-US" smtClean="0"/>
              <a:pPr/>
              <a:t>7</a:t>
            </a:fld>
            <a:endParaRPr lang="en-US" dirty="0"/>
          </a:p>
        </p:txBody>
      </p:sp>
    </p:spTree>
    <p:extLst>
      <p:ext uri="{BB962C8B-B14F-4D97-AF65-F5344CB8AC3E}">
        <p14:creationId xmlns:p14="http://schemas.microsoft.com/office/powerpoint/2010/main" val="117798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E580-CA2A-99FE-79D4-9B280F62FA6D}"/>
              </a:ext>
            </a:extLst>
          </p:cNvPr>
          <p:cNvSpPr>
            <a:spLocks noGrp="1"/>
          </p:cNvSpPr>
          <p:nvPr>
            <p:ph type="title"/>
          </p:nvPr>
        </p:nvSpPr>
        <p:spPr/>
        <p:txBody>
          <a:bodyPr/>
          <a:lstStyle/>
          <a:p>
            <a:r>
              <a:rPr lang="en-US" dirty="0"/>
              <a:t>Examples of Approved Changes / Exemptions</a:t>
            </a:r>
          </a:p>
        </p:txBody>
      </p:sp>
      <p:sp>
        <p:nvSpPr>
          <p:cNvPr id="3" name="Content Placeholder 2">
            <a:extLst>
              <a:ext uri="{FF2B5EF4-FFF2-40B4-BE49-F238E27FC236}">
                <a16:creationId xmlns:a16="http://schemas.microsoft.com/office/drawing/2014/main" id="{E672181B-C6D4-F347-8802-A558E061E545}"/>
              </a:ext>
            </a:extLst>
          </p:cNvPr>
          <p:cNvSpPr>
            <a:spLocks noGrp="1"/>
          </p:cNvSpPr>
          <p:nvPr>
            <p:ph idx="1"/>
          </p:nvPr>
        </p:nvSpPr>
        <p:spPr/>
        <p:txBody>
          <a:bodyPr/>
          <a:lstStyle/>
          <a:p>
            <a:r>
              <a:rPr lang="en-US" b="1" dirty="0"/>
              <a:t>Update </a:t>
            </a:r>
            <a:r>
              <a:rPr lang="en-US" dirty="0"/>
              <a:t>course title, add focus area, etc. (e.g. programming language)</a:t>
            </a:r>
          </a:p>
          <a:p>
            <a:r>
              <a:rPr lang="en-US" b="1" dirty="0"/>
              <a:t>Remove </a:t>
            </a:r>
            <a:r>
              <a:rPr lang="en-US" dirty="0"/>
              <a:t>courses that should no longer be offered online (e.g. courses only offered online due to the pandemic) </a:t>
            </a:r>
          </a:p>
          <a:p>
            <a:r>
              <a:rPr lang="en-US" b="1" dirty="0"/>
              <a:t>Exempt</a:t>
            </a:r>
            <a:r>
              <a:rPr lang="en-US" dirty="0"/>
              <a:t> courses from offering pooled sections due to program-specific needs (referred to as home college only courses)</a:t>
            </a:r>
          </a:p>
          <a:p>
            <a:pPr lvl="1"/>
            <a:r>
              <a:rPr lang="en-US" dirty="0"/>
              <a:t>Practicum and capstone courses</a:t>
            </a:r>
          </a:p>
          <a:p>
            <a:pPr lvl="1"/>
            <a:r>
              <a:rPr lang="en-US" dirty="0"/>
              <a:t>Courses with special accreditation requirements</a:t>
            </a:r>
          </a:p>
          <a:p>
            <a:pPr lvl="1"/>
            <a:r>
              <a:rPr lang="en-US" dirty="0"/>
              <a:t>Courses with special requirements due to local business / K-12 partnerships</a:t>
            </a:r>
          </a:p>
        </p:txBody>
      </p:sp>
      <p:sp>
        <p:nvSpPr>
          <p:cNvPr id="4" name="Slide Number Placeholder 3">
            <a:extLst>
              <a:ext uri="{FF2B5EF4-FFF2-40B4-BE49-F238E27FC236}">
                <a16:creationId xmlns:a16="http://schemas.microsoft.com/office/drawing/2014/main" id="{CFBECF1F-3E8C-B1FA-099A-27AD308F999C}"/>
              </a:ext>
            </a:extLst>
          </p:cNvPr>
          <p:cNvSpPr>
            <a:spLocks noGrp="1"/>
          </p:cNvSpPr>
          <p:nvPr>
            <p:ph type="sldNum" sz="quarter" idx="12"/>
          </p:nvPr>
        </p:nvSpPr>
        <p:spPr/>
        <p:txBody>
          <a:bodyPr/>
          <a:lstStyle/>
          <a:p>
            <a:fld id="{3AF5B793-A8FE-CB4C-BEAD-E0D98F0CF84B}" type="slidenum">
              <a:rPr lang="en-US" smtClean="0"/>
              <a:t>8</a:t>
            </a:fld>
            <a:endParaRPr lang="en-US"/>
          </a:p>
        </p:txBody>
      </p:sp>
    </p:spTree>
    <p:extLst>
      <p:ext uri="{BB962C8B-B14F-4D97-AF65-F5344CB8AC3E}">
        <p14:creationId xmlns:p14="http://schemas.microsoft.com/office/powerpoint/2010/main" val="268112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CE580-CA2A-99FE-79D4-9B280F62FA6D}"/>
              </a:ext>
            </a:extLst>
          </p:cNvPr>
          <p:cNvSpPr>
            <a:spLocks noGrp="1"/>
          </p:cNvSpPr>
          <p:nvPr>
            <p:ph type="title"/>
          </p:nvPr>
        </p:nvSpPr>
        <p:spPr/>
        <p:txBody>
          <a:bodyPr>
            <a:normAutofit fontScale="90000"/>
          </a:bodyPr>
          <a:lstStyle/>
          <a:p>
            <a:r>
              <a:rPr lang="en-US" dirty="0"/>
              <a:t>Examples of Approved Changes / Exemptions (continued)</a:t>
            </a:r>
          </a:p>
        </p:txBody>
      </p:sp>
      <p:sp>
        <p:nvSpPr>
          <p:cNvPr id="3" name="Content Placeholder 2">
            <a:extLst>
              <a:ext uri="{FF2B5EF4-FFF2-40B4-BE49-F238E27FC236}">
                <a16:creationId xmlns:a16="http://schemas.microsoft.com/office/drawing/2014/main" id="{E672181B-C6D4-F347-8802-A558E061E545}"/>
              </a:ext>
            </a:extLst>
          </p:cNvPr>
          <p:cNvSpPr>
            <a:spLocks noGrp="1"/>
          </p:cNvSpPr>
          <p:nvPr>
            <p:ph idx="1"/>
          </p:nvPr>
        </p:nvSpPr>
        <p:spPr/>
        <p:txBody>
          <a:bodyPr/>
          <a:lstStyle/>
          <a:p>
            <a:r>
              <a:rPr lang="en-US" b="1" dirty="0"/>
              <a:t>Offer</a:t>
            </a:r>
            <a:r>
              <a:rPr lang="en-US" dirty="0"/>
              <a:t> low enrolled courses that need a course to run with a minimum frequency to support more equitable student access across colleges and timely program completion.  </a:t>
            </a:r>
          </a:p>
          <a:p>
            <a:r>
              <a:rPr lang="en-US" b="1" dirty="0"/>
              <a:t>Add</a:t>
            </a:r>
            <a:r>
              <a:rPr lang="en-US" dirty="0"/>
              <a:t> courses that are not on the transition timeline</a:t>
            </a:r>
          </a:p>
          <a:p>
            <a:r>
              <a:rPr lang="en-US" b="1" dirty="0"/>
              <a:t>Propose alternative approaches </a:t>
            </a:r>
            <a:r>
              <a:rPr lang="en-US" dirty="0"/>
              <a:t>to distributing sections (agreed upon by discipline faculty):</a:t>
            </a:r>
          </a:p>
          <a:p>
            <a:pPr lvl="1"/>
            <a:r>
              <a:rPr lang="en-US" dirty="0"/>
              <a:t>Small disciplines with relatively few courses need to rotate courses / assignments</a:t>
            </a:r>
          </a:p>
          <a:p>
            <a:pPr lvl="1"/>
            <a:r>
              <a:rPr lang="en-US" dirty="0"/>
              <a:t>Need to meet full-time faculty load (not overload)</a:t>
            </a:r>
          </a:p>
          <a:p>
            <a:pPr lvl="1"/>
            <a:r>
              <a:rPr lang="en-US" dirty="0"/>
              <a:t>Teaching assignments based on specific requirements (e.g. full-time faculty available at college for placement testing, membership in Cisco Academy)</a:t>
            </a:r>
          </a:p>
        </p:txBody>
      </p:sp>
      <p:sp>
        <p:nvSpPr>
          <p:cNvPr id="4" name="Slide Number Placeholder 3">
            <a:extLst>
              <a:ext uri="{FF2B5EF4-FFF2-40B4-BE49-F238E27FC236}">
                <a16:creationId xmlns:a16="http://schemas.microsoft.com/office/drawing/2014/main" id="{CFBECF1F-3E8C-B1FA-099A-27AD308F999C}"/>
              </a:ext>
            </a:extLst>
          </p:cNvPr>
          <p:cNvSpPr>
            <a:spLocks noGrp="1"/>
          </p:cNvSpPr>
          <p:nvPr>
            <p:ph type="sldNum" sz="quarter" idx="12"/>
          </p:nvPr>
        </p:nvSpPr>
        <p:spPr/>
        <p:txBody>
          <a:bodyPr/>
          <a:lstStyle/>
          <a:p>
            <a:fld id="{3AF5B793-A8FE-CB4C-BEAD-E0D98F0CF84B}" type="slidenum">
              <a:rPr lang="en-US" smtClean="0"/>
              <a:t>9</a:t>
            </a:fld>
            <a:endParaRPr lang="en-US"/>
          </a:p>
        </p:txBody>
      </p:sp>
    </p:spTree>
    <p:extLst>
      <p:ext uri="{BB962C8B-B14F-4D97-AF65-F5344CB8AC3E}">
        <p14:creationId xmlns:p14="http://schemas.microsoft.com/office/powerpoint/2010/main" val="1416536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dWires Lumen Preso 202001" id="{C29EFE92-581F-5D47-B2AF-0C9127E203EF}" vid="{1501041B-CFA7-2044-9492-6B0AC2F62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35B9F9A4C8B345BC5D7DF51D048CEE" ma:contentTypeVersion="12" ma:contentTypeDescription="Create a new document." ma:contentTypeScope="" ma:versionID="defef409dd3fd2a81dfc2be9d1a9fb47">
  <xsd:schema xmlns:xsd="http://www.w3.org/2001/XMLSchema" xmlns:xs="http://www.w3.org/2001/XMLSchema" xmlns:p="http://schemas.microsoft.com/office/2006/metadata/properties" xmlns:ns2="9ab936e1-5038-4400-9cb6-ccddf211baf2" xmlns:ns3="4fad15b3-6818-46a9-a4b7-ada528df5ad6" targetNamespace="http://schemas.microsoft.com/office/2006/metadata/properties" ma:root="true" ma:fieldsID="55949f3b280a620ddccb287f74134a57" ns2:_="" ns3:_="">
    <xsd:import namespace="9ab936e1-5038-4400-9cb6-ccddf211baf2"/>
    <xsd:import namespace="4fad15b3-6818-46a9-a4b7-ada528df5ad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CommitteeType" minOccurs="0"/>
                <xsd:element ref="ns2:MediaServiceDateTaken" minOccurs="0"/>
                <xsd:element ref="ns2:MediaLengthInSeconds"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b936e1-5038-4400-9cb6-ccddf211b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CommitteeType" ma:index="14" nillable="true" ma:displayName="Committee Type" ma:default="Project Team" ma:format="Dropdown" ma:internalName="CommitteeType">
      <xsd:complexType>
        <xsd:complexContent>
          <xsd:extension base="dms:MultiChoiceFillIn">
            <xsd:sequence>
              <xsd:element name="Value" maxOccurs="unbounded" minOccurs="0" nillable="true">
                <xsd:simpleType>
                  <xsd:union memberTypes="dms:Text">
                    <xsd:simpleType>
                      <xsd:restriction base="dms:Choice">
                        <xsd:enumeration value="Project Team"/>
                        <xsd:enumeration value="Academic Affairs"/>
                        <xsd:enumeration value="Student Services"/>
                        <xsd:enumeration value="Learning Design"/>
                        <xsd:enumeration value="Learning Resources"/>
                        <xsd:enumeration value="Technology"/>
                      </xsd:restriction>
                    </xsd:simpleType>
                  </xsd:union>
                </xsd:simpleType>
              </xsd:element>
            </xsd:sequence>
          </xsd:extension>
        </xsd:complexContent>
      </xsd:complex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Notes" ma:index="17" nillable="true" ma:displayName="Notes" ma:format="Dropdown" ma:internalName="Notes">
      <xsd:simpleType>
        <xsd:restriction base="dms:Text">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ad15b3-6818-46a9-a4b7-ada528df5a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s xmlns="9ab936e1-5038-4400-9cb6-ccddf211baf2" xsi:nil="true"/>
    <CommitteeType xmlns="9ab936e1-5038-4400-9cb6-ccddf211baf2">
      <Value>Project Team</Value>
    </CommitteeType>
  </documentManagement>
</p:properties>
</file>

<file path=customXml/itemProps1.xml><?xml version="1.0" encoding="utf-8"?>
<ds:datastoreItem xmlns:ds="http://schemas.openxmlformats.org/officeDocument/2006/customXml" ds:itemID="{753BECDD-9FDD-43A1-AB2C-AE4AD72A7C07}">
  <ds:schemaRefs>
    <ds:schemaRef ds:uri="http://schemas.microsoft.com/sharepoint/v3/contenttype/forms"/>
  </ds:schemaRefs>
</ds:datastoreItem>
</file>

<file path=customXml/itemProps2.xml><?xml version="1.0" encoding="utf-8"?>
<ds:datastoreItem xmlns:ds="http://schemas.openxmlformats.org/officeDocument/2006/customXml" ds:itemID="{D550304D-4F04-42B6-AA9E-0D9244AF651A}">
  <ds:schemaRefs>
    <ds:schemaRef ds:uri="4fad15b3-6818-46a9-a4b7-ada528df5ad6"/>
    <ds:schemaRef ds:uri="9ab936e1-5038-4400-9cb6-ccddf211baf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F537AF-052B-4180-A9D5-2076331DDF3C}">
  <ds:schemaRef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http://www.w3.org/XML/1998/namespace"/>
    <ds:schemaRef ds:uri="http://purl.org/dc/terms/"/>
    <ds:schemaRef ds:uri="http://schemas.openxmlformats.org/package/2006/metadata/core-properties"/>
    <ds:schemaRef ds:uri="4fad15b3-6818-46a9-a4b7-ada528df5ad6"/>
    <ds:schemaRef ds:uri="9ab936e1-5038-4400-9cb6-ccddf211baf2"/>
  </ds:schemaRefs>
</ds:datastoreItem>
</file>

<file path=docProps/app.xml><?xml version="1.0" encoding="utf-8"?>
<Properties xmlns="http://schemas.openxmlformats.org/officeDocument/2006/extended-properties" xmlns:vt="http://schemas.openxmlformats.org/officeDocument/2006/docPropsVTypes">
  <TotalTime>5856</TotalTime>
  <Words>3200</Words>
  <Application>Microsoft Office PowerPoint</Application>
  <PresentationFormat>On-screen Show (16:9)</PresentationFormat>
  <Paragraphs>220</Paragraphs>
  <Slides>17</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Helvetica Neue</vt:lpstr>
      <vt:lpstr>Helvetica Neue Light</vt:lpstr>
      <vt:lpstr>Helvetica Neue Medium</vt:lpstr>
      <vt:lpstr>Office Theme</vt:lpstr>
      <vt:lpstr>Colorado Online   Course Transition Schedule  &amp; Exception Requests </vt:lpstr>
      <vt:lpstr>Colorado Online @ Consortium Model Goals</vt:lpstr>
      <vt:lpstr>Colorado Online Course Transition Timeline</vt:lpstr>
      <vt:lpstr>What does it mean for a course to transition to  Colorado Online?</vt:lpstr>
      <vt:lpstr>Course Transition Timeline</vt:lpstr>
      <vt:lpstr>Transition to Colorado Online – by the Numbers</vt:lpstr>
      <vt:lpstr>Implications for Spring, Summer and Fall Schedules</vt:lpstr>
      <vt:lpstr>Examples of Approved Changes / Exemptions</vt:lpstr>
      <vt:lpstr>Examples of Approved Changes / Exemptions (continued)</vt:lpstr>
      <vt:lpstr>Find Updates on Sharepoint</vt:lpstr>
      <vt:lpstr>Stay Connected</vt:lpstr>
      <vt:lpstr>Additional Information</vt:lpstr>
      <vt:lpstr>Discipline Transition Plan </vt:lpstr>
      <vt:lpstr>Discipline Transition Plan</vt:lpstr>
      <vt:lpstr>Discipline Transition Plan</vt:lpstr>
      <vt:lpstr>Discipline Transition Plan</vt:lpstr>
      <vt:lpstr>Colorado Online Course Transition Timeline</vt:lpstr>
    </vt:vector>
  </TitlesOfParts>
  <Manager/>
  <Company>MindWires, LLC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Online @ Steering Committee Update</dc:title>
  <dc:subject/>
  <dc:creator>Kevin Kelly and Phil Hill</dc:creator>
  <cp:keywords/>
  <dc:description/>
  <cp:lastModifiedBy>Vercauteren, Tammy (CCCS)</cp:lastModifiedBy>
  <cp:revision>21</cp:revision>
  <dcterms:created xsi:type="dcterms:W3CDTF">2021-07-08T13:59:42Z</dcterms:created>
  <dcterms:modified xsi:type="dcterms:W3CDTF">2023-10-25T02:35:47Z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0x0101002035B9F9A4C8B345BC5D7DF51D048CEE</vt:lpwstr>
  </property>
</Properties>
</file>