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91" r:id="rId2"/>
    <p:sldId id="500" r:id="rId3"/>
    <p:sldId id="475" r:id="rId4"/>
    <p:sldId id="607" r:id="rId5"/>
    <p:sldId id="611" r:id="rId6"/>
    <p:sldId id="608" r:id="rId7"/>
    <p:sldId id="610" r:id="rId8"/>
    <p:sldId id="476" r:id="rId9"/>
    <p:sldId id="478" r:id="rId10"/>
    <p:sldId id="584"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9B3DB-0D83-05D3-23C2-196A06BC626D}" name="Vercauteren, Tammy (CCCS)" initials="VT(" userId="S::Tammy.Vercauteren@cccs.edu::43388d8c-2e3a-4ca4-976d-13e89900aa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0C6"/>
    <a:srgbClr val="427CB1"/>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03" autoAdjust="0"/>
    <p:restoredTop sz="90180" autoAdjust="0"/>
  </p:normalViewPr>
  <p:slideViewPr>
    <p:cSldViewPr snapToGrid="0" snapToObjects="1">
      <p:cViewPr varScale="1">
        <p:scale>
          <a:sx n="75" d="100"/>
          <a:sy n="75" d="100"/>
        </p:scale>
        <p:origin x="53" y="331"/>
      </p:cViewPr>
      <p:guideLst>
        <p:guide orient="horz" pos="1620"/>
        <p:guide pos="2880"/>
      </p:guideLst>
    </p:cSldViewPr>
  </p:slideViewPr>
  <p:notesTextViewPr>
    <p:cViewPr>
      <p:scale>
        <a:sx n="1" d="1"/>
        <a:sy n="1" d="1"/>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DD2E92-D147-604F-95CA-431B8E16FE89}" type="datetimeFigureOut">
              <a:rPr lang="en-US" smtClean="0"/>
              <a:t>11/8/2023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E2FE0-3B95-9C48-B3ED-0D5973C269CE}"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taking the time to learn more about this important project and for your feedback.</a:t>
            </a:r>
          </a:p>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10</a:t>
            </a:fld>
            <a:endParaRPr lang="en-US"/>
          </a:p>
        </p:txBody>
      </p:sp>
    </p:spTree>
    <p:extLst>
      <p:ext uri="{BB962C8B-B14F-4D97-AF65-F5344CB8AC3E}">
        <p14:creationId xmlns:p14="http://schemas.microsoft.com/office/powerpoint/2010/main" val="90039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dirty="0"/>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dirty="0"/>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dirty="0"/>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sidecoloradoonline.cccs.edu/" TargetMode="External"/><Relationship Id="rId7" Type="http://schemas.openxmlformats.org/officeDocument/2006/relationships/hyperlink" Target="mailto:chinya.russell@ccc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tammy.vercauteren@cccs.edu" TargetMode="External"/><Relationship Id="rId5" Type="http://schemas.openxmlformats.org/officeDocument/2006/relationships/hyperlink" Target="mailto:landon.pirius@cccs.edu" TargetMode="External"/><Relationship Id="rId4" Type="http://schemas.openxmlformats.org/officeDocument/2006/relationships/hyperlink" Target="https://cccs.sharepoint.com/sites/CCCSColoradoOnlin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forms.office.com/r/kFb6WKCNh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orms.office.com/r/kFb6WKCNh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1220436"/>
            <a:ext cx="3968989" cy="1734853"/>
          </a:xfrm>
        </p:spPr>
        <p:txBody>
          <a:bodyPr>
            <a:noAutofit/>
          </a:bodyPr>
          <a:lstStyle/>
          <a:p>
            <a:br>
              <a:rPr lang="en-US" sz="2400" dirty="0"/>
            </a:br>
            <a:br>
              <a:rPr lang="en-US" sz="2400" dirty="0"/>
            </a:br>
            <a:r>
              <a:rPr lang="en-US" sz="2400" dirty="0"/>
              <a:t>Info Session:</a:t>
            </a:r>
            <a:br>
              <a:rPr lang="en-US" sz="2400" dirty="0"/>
            </a:br>
            <a:br>
              <a:rPr lang="en-US" sz="2400" dirty="0"/>
            </a:br>
            <a:r>
              <a:rPr lang="en-US" sz="2400" dirty="0"/>
              <a:t>Colorado Online Responsibilities of Statewide Discipline Chairs (SDC)</a:t>
            </a:r>
            <a:endParaRPr lang="en-US" sz="1800" i="1" dirty="0"/>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a:normAutofit/>
          </a:bodyPr>
          <a:lstStyle/>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r>
              <a:rPr lang="en-US" sz="1100" dirty="0">
                <a:cs typeface="Helvetica Neue" panose="02000503000000020004" pitchFamily="2" charset="0"/>
              </a:rPr>
              <a:t>November 8, 2023</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3554386"/>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D08F-1AAB-4027-B6F7-D0BC7B61F7F2}"/>
              </a:ext>
            </a:extLst>
          </p:cNvPr>
          <p:cNvSpPr>
            <a:spLocks noGrp="1"/>
          </p:cNvSpPr>
          <p:nvPr>
            <p:ph type="title"/>
          </p:nvPr>
        </p:nvSpPr>
        <p:spPr/>
        <p:txBody>
          <a:bodyPr/>
          <a:lstStyle/>
          <a:p>
            <a:r>
              <a:rPr lang="en-US" dirty="0"/>
              <a:t>Where to Find Information about Colorado Online</a:t>
            </a:r>
          </a:p>
        </p:txBody>
      </p:sp>
      <p:sp>
        <p:nvSpPr>
          <p:cNvPr id="3" name="Content Placeholder 2">
            <a:extLst>
              <a:ext uri="{FF2B5EF4-FFF2-40B4-BE49-F238E27FC236}">
                <a16:creationId xmlns:a16="http://schemas.microsoft.com/office/drawing/2014/main" id="{7EC8916B-F88C-45A4-B802-6D54671F0101}"/>
              </a:ext>
            </a:extLst>
          </p:cNvPr>
          <p:cNvSpPr>
            <a:spLocks noGrp="1"/>
          </p:cNvSpPr>
          <p:nvPr>
            <p:ph idx="1"/>
          </p:nvPr>
        </p:nvSpPr>
        <p:spPr>
          <a:xfrm>
            <a:off x="628651" y="1071317"/>
            <a:ext cx="7886700" cy="3408476"/>
          </a:xfrm>
        </p:spPr>
        <p:txBody>
          <a:bodyPr>
            <a:normAutofit fontScale="70000" lnSpcReduction="20000"/>
          </a:bodyPr>
          <a:lstStyle/>
          <a:p>
            <a:r>
              <a:rPr lang="en-US" dirty="0">
                <a:solidFill>
                  <a:schemeClr val="tx1"/>
                </a:solidFill>
              </a:rPr>
              <a:t>Info Sessions (8:00 am every other Wednesday)</a:t>
            </a:r>
          </a:p>
          <a:p>
            <a:r>
              <a:rPr lang="en-US" dirty="0">
                <a:solidFill>
                  <a:schemeClr val="tx1"/>
                </a:solidFill>
              </a:rPr>
              <a:t>Monthly email updates from Executive Sponsor, Landon Pirius</a:t>
            </a:r>
          </a:p>
          <a:p>
            <a:r>
              <a:rPr lang="en-US" dirty="0">
                <a:solidFill>
                  <a:schemeClr val="tx1"/>
                </a:solidFill>
              </a:rPr>
              <a:t>Updates from college leadership and project / committee reps</a:t>
            </a:r>
          </a:p>
          <a:p>
            <a:r>
              <a:rPr lang="en-US" dirty="0">
                <a:solidFill>
                  <a:schemeClr val="tx1"/>
                </a:solidFill>
                <a:hlinkClick r:id="rId3"/>
              </a:rPr>
              <a:t>Inside Colorado Online </a:t>
            </a:r>
            <a:r>
              <a:rPr lang="en-US" sz="2000" dirty="0"/>
              <a:t>(</a:t>
            </a:r>
            <a:r>
              <a:rPr lang="en-US" sz="2000" dirty="0">
                <a:hlinkClick r:id="rId3"/>
              </a:rPr>
              <a:t>https://insidecoloradoonline.cccs.edu</a:t>
            </a:r>
            <a:r>
              <a:rPr lang="en-US" sz="2000" dirty="0"/>
              <a:t>)</a:t>
            </a:r>
            <a:endParaRPr lang="en-US" dirty="0">
              <a:solidFill>
                <a:schemeClr val="tx1"/>
              </a:solidFill>
            </a:endParaRPr>
          </a:p>
          <a:p>
            <a:pPr lvl="1"/>
            <a:r>
              <a:rPr lang="en-US" dirty="0">
                <a:solidFill>
                  <a:schemeClr val="tx1"/>
                </a:solidFill>
              </a:rPr>
              <a:t>Bi-weekly updates, FAQs, virtual suggestion box</a:t>
            </a:r>
          </a:p>
          <a:p>
            <a:pPr lvl="1"/>
            <a:r>
              <a:rPr lang="en-US" dirty="0">
                <a:solidFill>
                  <a:schemeClr val="tx1"/>
                </a:solidFill>
              </a:rPr>
              <a:t>Member lists for Project Teams, Subcommittees, and the Online Faculty and Instructor Advisory Committee </a:t>
            </a:r>
          </a:p>
          <a:p>
            <a:r>
              <a:rPr lang="en-US" u="sng" kern="0" dirty="0">
                <a:solidFill>
                  <a:srgbClr val="0563C1"/>
                </a:solidFill>
                <a:effectLst/>
                <a:latin typeface="Helvetica Neue Light" panose="02000403000000020004"/>
                <a:ea typeface="Times New Roman" panose="02020603050405020304" pitchFamily="18" charset="0"/>
                <a:hlinkClick r:id="rId4"/>
              </a:rPr>
              <a:t>CCCS Colorado Online SharePoint </a:t>
            </a:r>
            <a:r>
              <a:rPr lang="en-US" dirty="0">
                <a:solidFill>
                  <a:schemeClr val="tx1"/>
                </a:solidFill>
                <a:latin typeface="Helvetica Neue Light" panose="02000403000000020004"/>
              </a:rPr>
              <a:t>for documents (course section distribution, enrollment reports, course materials selections, etc.) -- Access must be approved at first login</a:t>
            </a:r>
          </a:p>
          <a:p>
            <a:r>
              <a:rPr lang="en-US" dirty="0">
                <a:solidFill>
                  <a:schemeClr val="tx1"/>
                </a:solidFill>
              </a:rPr>
              <a:t>Contact us!</a:t>
            </a:r>
          </a:p>
          <a:p>
            <a:pPr lvl="1"/>
            <a:r>
              <a:rPr lang="en-US" dirty="0">
                <a:solidFill>
                  <a:schemeClr val="tx1"/>
                </a:solidFill>
              </a:rPr>
              <a:t>Executive Sponsor, Landon Pirius – </a:t>
            </a:r>
            <a:r>
              <a:rPr lang="en-US" dirty="0">
                <a:solidFill>
                  <a:schemeClr val="tx1"/>
                </a:solidFill>
                <a:hlinkClick r:id="rId5"/>
              </a:rPr>
              <a:t>landon.pirius@cccs.edu</a:t>
            </a:r>
            <a:endParaRPr lang="en-US" dirty="0">
              <a:solidFill>
                <a:schemeClr val="tx1"/>
              </a:solidFill>
            </a:endParaRPr>
          </a:p>
          <a:p>
            <a:pPr lvl="1"/>
            <a:r>
              <a:rPr lang="en-US" dirty="0">
                <a:solidFill>
                  <a:schemeClr val="tx1"/>
                </a:solidFill>
              </a:rPr>
              <a:t>Project Director, Tammy Vercauteren – </a:t>
            </a:r>
            <a:r>
              <a:rPr lang="en-US" dirty="0">
                <a:solidFill>
                  <a:schemeClr val="tx1"/>
                </a:solidFill>
                <a:hlinkClick r:id="rId6"/>
              </a:rPr>
              <a:t>tammy.vercauteren@cccs.edu</a:t>
            </a:r>
            <a:endParaRPr lang="en-US" dirty="0">
              <a:solidFill>
                <a:schemeClr val="tx1"/>
              </a:solidFill>
            </a:endParaRPr>
          </a:p>
          <a:p>
            <a:pPr lvl="1"/>
            <a:r>
              <a:rPr lang="en-US" dirty="0">
                <a:solidFill>
                  <a:schemeClr val="tx1"/>
                </a:solidFill>
              </a:rPr>
              <a:t>Project Coordinator, Chin Ya Russell – </a:t>
            </a:r>
            <a:r>
              <a:rPr lang="en-US" dirty="0">
                <a:solidFill>
                  <a:schemeClr val="tx1"/>
                </a:solidFill>
                <a:hlinkClick r:id="rId7"/>
              </a:rPr>
              <a:t>chinya.russell@cccs.edu</a:t>
            </a:r>
            <a:endParaRPr lang="en-US" dirty="0">
              <a:solidFill>
                <a:schemeClr val="tx1"/>
              </a:solidFill>
            </a:endParaRPr>
          </a:p>
          <a:p>
            <a:pPr lvl="1"/>
            <a:endParaRPr lang="en-US" dirty="0">
              <a:solidFill>
                <a:schemeClr val="tx1"/>
              </a:solidFill>
            </a:endParaRPr>
          </a:p>
          <a:p>
            <a:pPr marL="342900" lvl="1" indent="0">
              <a:buNone/>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90E233F0-B500-4450-A768-AA9BB25EE26B}"/>
              </a:ext>
            </a:extLst>
          </p:cNvPr>
          <p:cNvSpPr>
            <a:spLocks noGrp="1"/>
          </p:cNvSpPr>
          <p:nvPr>
            <p:ph type="sldNum" sz="quarter" idx="12"/>
          </p:nvPr>
        </p:nvSpPr>
        <p:spPr/>
        <p:txBody>
          <a:bodyPr/>
          <a:lstStyle/>
          <a:p>
            <a:fld id="{3AF5B793-A8FE-CB4C-BEAD-E0D98F0CF84B}" type="slidenum">
              <a:rPr lang="en-US" smtClean="0"/>
              <a:t>10</a:t>
            </a:fld>
            <a:endParaRPr lang="en-US" dirty="0"/>
          </a:p>
        </p:txBody>
      </p:sp>
    </p:spTree>
    <p:extLst>
      <p:ext uri="{BB962C8B-B14F-4D97-AF65-F5344CB8AC3E}">
        <p14:creationId xmlns:p14="http://schemas.microsoft.com/office/powerpoint/2010/main" val="104310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 Transition to Colorado Online by Fall 2024</a:t>
            </a:r>
          </a:p>
        </p:txBody>
      </p:sp>
      <p:graphicFrame>
        <p:nvGraphicFramePr>
          <p:cNvPr id="5" name="Content Placeholder 4"/>
          <p:cNvGraphicFramePr>
            <a:graphicFrameLocks noGrp="1"/>
          </p:cNvGraphicFramePr>
          <p:nvPr>
            <p:ph idx="1"/>
          </p:nvPr>
        </p:nvGraphicFramePr>
        <p:xfrm>
          <a:off x="628649" y="1098550"/>
          <a:ext cx="8231042" cy="3850640"/>
        </p:xfrm>
        <a:graphic>
          <a:graphicData uri="http://schemas.openxmlformats.org/drawingml/2006/table">
            <a:tbl>
              <a:tblPr firstRow="1" bandRow="1">
                <a:tableStyleId>{5C22544A-7EE6-4342-B048-85BDC9FD1C3A}</a:tableStyleId>
              </a:tblPr>
              <a:tblGrid>
                <a:gridCol w="3874195">
                  <a:extLst>
                    <a:ext uri="{9D8B030D-6E8A-4147-A177-3AD203B41FA5}">
                      <a16:colId xmlns:a16="http://schemas.microsoft.com/office/drawing/2014/main" val="20000"/>
                    </a:ext>
                  </a:extLst>
                </a:gridCol>
                <a:gridCol w="4356847">
                  <a:extLst>
                    <a:ext uri="{9D8B030D-6E8A-4147-A177-3AD203B41FA5}">
                      <a16:colId xmlns:a16="http://schemas.microsoft.com/office/drawing/2014/main" val="20001"/>
                    </a:ext>
                  </a:extLst>
                </a:gridCol>
              </a:tblGrid>
              <a:tr h="370840">
                <a:tc>
                  <a:txBody>
                    <a:bodyPr/>
                    <a:lstStyle/>
                    <a:p>
                      <a:r>
                        <a:rPr lang="en-US" sz="1500">
                          <a:latin typeface="Helvetica Neue"/>
                          <a:cs typeface="Helvetica Neue"/>
                        </a:rPr>
                        <a:t>Rationale</a:t>
                      </a:r>
                    </a:p>
                  </a:txBody>
                  <a:tcPr/>
                </a:tc>
                <a:tc>
                  <a:txBody>
                    <a:bodyPr/>
                    <a:lstStyle/>
                    <a:p>
                      <a:r>
                        <a:rPr lang="en-US" sz="1500">
                          <a:latin typeface="Helvetica Neue"/>
                          <a:cs typeface="Helvetica Neue"/>
                        </a:rPr>
                        <a:t>Goals</a:t>
                      </a:r>
                    </a:p>
                  </a:txBody>
                  <a:tcPr/>
                </a:tc>
                <a:extLst>
                  <a:ext uri="{0D108BD9-81ED-4DB2-BD59-A6C34878D82A}">
                    <a16:rowId xmlns:a16="http://schemas.microsoft.com/office/drawing/2014/main" val="10000"/>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Meet student needs</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Improve ease</a:t>
                      </a:r>
                      <a:r>
                        <a:rPr lang="en-US" sz="1500" baseline="0">
                          <a:latin typeface="Helvetica Neue"/>
                          <a:cs typeface="Helvetica Neue"/>
                        </a:rPr>
                        <a:t> of use for students</a:t>
                      </a:r>
                      <a:endParaRPr lang="en-US" sz="1500">
                        <a:latin typeface="Helvetica Neue"/>
                        <a:cs typeface="Helvetica Neue"/>
                      </a:endParaRPr>
                    </a:p>
                  </a:txBody>
                  <a:tcPr/>
                </a:tc>
                <a:extLst>
                  <a:ext uri="{0D108BD9-81ED-4DB2-BD59-A6C34878D82A}">
                    <a16:rowId xmlns:a16="http://schemas.microsoft.com/office/drawing/2014/main" val="10001"/>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dirty="0">
                          <a:latin typeface="Helvetica Neue"/>
                          <a:cs typeface="Helvetica Neue"/>
                        </a:rPr>
                        <a:t>Compliance with accreditation criteria</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dirty="0">
                          <a:latin typeface="Helvetica Neue"/>
                          <a:cs typeface="Helvetica Neue"/>
                        </a:rPr>
                        <a:t>College oversight, improve efficiency, leverage existing state online investments</a:t>
                      </a:r>
                    </a:p>
                  </a:txBody>
                  <a:tcPr/>
                </a:tc>
                <a:extLst>
                  <a:ext uri="{0D108BD9-81ED-4DB2-BD59-A6C34878D82A}">
                    <a16:rowId xmlns:a16="http://schemas.microsoft.com/office/drawing/2014/main" val="10002"/>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Growing student demand for online learning</a:t>
                      </a:r>
                    </a:p>
                  </a:txBody>
                  <a:tcPr/>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Increase workforce &amp;</a:t>
                      </a:r>
                      <a:r>
                        <a:rPr lang="en-US" sz="1500" baseline="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Attract new markets</a:t>
                      </a:r>
                    </a:p>
                  </a:txBody>
                  <a:tcPr/>
                </a:tc>
                <a:extLst>
                  <a:ext uri="{0D108BD9-81ED-4DB2-BD59-A6C34878D82A}">
                    <a16:rowId xmlns:a16="http://schemas.microsoft.com/office/drawing/2014/main" val="10003"/>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Economic ability to serve current &amp; future students</a:t>
                      </a:r>
                    </a:p>
                  </a:txBody>
                  <a:tcPr/>
                </a:tc>
                <a:tc>
                  <a:txBody>
                    <a:bodyPr/>
                    <a:lstStyle/>
                    <a:p>
                      <a:pPr marL="285750" indent="-285750">
                        <a:buFont typeface="Arial"/>
                        <a:buChar char="•"/>
                      </a:pPr>
                      <a:r>
                        <a:rPr lang="en-US" sz="1500">
                          <a:latin typeface="Helvetica Neue"/>
                          <a:cs typeface="Helvetica Neue"/>
                        </a:rPr>
                        <a:t>Reduce internal competition, become more competitive externally</a:t>
                      </a:r>
                    </a:p>
                    <a:p>
                      <a:pPr marL="285750" indent="-285750">
                        <a:buFont typeface="Arial"/>
                        <a:buChar char="•"/>
                      </a:pPr>
                      <a:r>
                        <a:rPr lang="en-US" sz="1500">
                          <a:latin typeface="Helvetica Neue"/>
                          <a:cs typeface="Helvetica Neue"/>
                        </a:rPr>
                        <a:t>Increase revenue, Improve use of resources at a lower cost to students</a:t>
                      </a:r>
                    </a:p>
                  </a:txBody>
                  <a:tcPr/>
                </a:tc>
                <a:extLst>
                  <a:ext uri="{0D108BD9-81ED-4DB2-BD59-A6C34878D82A}">
                    <a16:rowId xmlns:a16="http://schemas.microsoft.com/office/drawing/2014/main" val="10004"/>
                  </a:ext>
                </a:extLst>
              </a:tr>
              <a:tr h="370840">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500">
                          <a:latin typeface="Helvetica Neue"/>
                          <a:cs typeface="Helvetica Neue"/>
                        </a:rPr>
                        <a:t>Support existing CCCS efforts</a:t>
                      </a:r>
                    </a:p>
                  </a:txBody>
                  <a:tcPr/>
                </a:tc>
                <a:tc>
                  <a:txBody>
                    <a:bodyPr/>
                    <a:lstStyle/>
                    <a:p>
                      <a:pPr marL="285750" indent="-285750">
                        <a:buFont typeface="Arial"/>
                        <a:buChar char="•"/>
                      </a:pPr>
                      <a:r>
                        <a:rPr lang="en-US" sz="1500" dirty="0">
                          <a:latin typeface="Helvetica Neue"/>
                          <a:cs typeface="Helvetica Neue"/>
                        </a:rPr>
                        <a:t>Expand opportunities via technology</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2</a:t>
            </a:fld>
            <a:endParaRPr lang="en-US"/>
          </a:p>
        </p:txBody>
      </p:sp>
    </p:spTree>
    <p:extLst>
      <p:ext uri="{BB962C8B-B14F-4D97-AF65-F5344CB8AC3E}">
        <p14:creationId xmlns:p14="http://schemas.microsoft.com/office/powerpoint/2010/main" val="154181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SDC Compensation for Colorado Online - Overview</a:t>
            </a:r>
          </a:p>
        </p:txBody>
      </p:sp>
      <p:sp>
        <p:nvSpPr>
          <p:cNvPr id="3" name="Content Placeholder 2"/>
          <p:cNvSpPr>
            <a:spLocks noGrp="1"/>
          </p:cNvSpPr>
          <p:nvPr>
            <p:ph sz="half" idx="1"/>
          </p:nvPr>
        </p:nvSpPr>
        <p:spPr>
          <a:xfrm>
            <a:off x="628650" y="1369219"/>
            <a:ext cx="3886200" cy="3671888"/>
          </a:xfrm>
        </p:spPr>
        <p:txBody>
          <a:bodyPr>
            <a:normAutofit/>
          </a:bodyPr>
          <a:lstStyle/>
          <a:p>
            <a:pPr marL="0" indent="0">
              <a:buNone/>
            </a:pPr>
            <a:r>
              <a:rPr lang="en-US" b="1" dirty="0">
                <a:latin typeface="Helvetica Neue"/>
                <a:cs typeface="Helvetica Neue"/>
              </a:rPr>
              <a:t>Rationale</a:t>
            </a:r>
          </a:p>
          <a:p>
            <a:r>
              <a:rPr lang="en-US" sz="1600" dirty="0">
                <a:latin typeface="+mn-lt"/>
              </a:rPr>
              <a:t>Selected annually to coordinate curriculum decisions across colleges</a:t>
            </a:r>
          </a:p>
          <a:p>
            <a:r>
              <a:rPr lang="en-US" sz="1600" dirty="0">
                <a:latin typeface="+mn-lt"/>
              </a:rPr>
              <a:t>Instruction moving to colleges for Colorado Online created a significant workload increase </a:t>
            </a:r>
          </a:p>
          <a:p>
            <a:r>
              <a:rPr lang="en-US" sz="1600" dirty="0">
                <a:latin typeface="+mn-lt"/>
              </a:rPr>
              <a:t>SDC is a traditionally unpaid position</a:t>
            </a:r>
          </a:p>
          <a:p>
            <a:r>
              <a:rPr lang="en-US" sz="1600" dirty="0">
                <a:latin typeface="+mn-lt"/>
              </a:rPr>
              <a:t>Led to State Discipline Chairs leaving position or struggling to complete required tasks</a:t>
            </a:r>
          </a:p>
        </p:txBody>
      </p:sp>
      <p:sp>
        <p:nvSpPr>
          <p:cNvPr id="5" name="Content Placeholder 4"/>
          <p:cNvSpPr>
            <a:spLocks noGrp="1"/>
          </p:cNvSpPr>
          <p:nvPr>
            <p:ph sz="half" idx="2"/>
          </p:nvPr>
        </p:nvSpPr>
        <p:spPr/>
        <p:txBody>
          <a:bodyPr>
            <a:normAutofit/>
          </a:bodyPr>
          <a:lstStyle/>
          <a:p>
            <a:pPr marL="0" indent="0">
              <a:buNone/>
            </a:pPr>
            <a:r>
              <a:rPr lang="en-US" b="1" dirty="0">
                <a:latin typeface="Helvetica Neue"/>
                <a:cs typeface="Helvetica Neue"/>
              </a:rPr>
              <a:t>Recommendation</a:t>
            </a:r>
          </a:p>
          <a:p>
            <a:r>
              <a:rPr lang="en-US" sz="1600" dirty="0">
                <a:latin typeface="+mn-lt"/>
              </a:rPr>
              <a:t>Clarify Colorado Online responsibilities and time needed</a:t>
            </a:r>
          </a:p>
          <a:p>
            <a:r>
              <a:rPr lang="en-US" sz="1600" dirty="0">
                <a:latin typeface="+mn-lt"/>
              </a:rPr>
              <a:t>Provide compensation and training for additional Colorado Online responsibilities during transition (AY24 and AY25)</a:t>
            </a:r>
          </a:p>
          <a:p>
            <a:r>
              <a:rPr lang="en-US" sz="1600" dirty="0">
                <a:latin typeface="+mn-lt"/>
              </a:rPr>
              <a:t>Evaluate ongoing needs</a:t>
            </a:r>
          </a:p>
          <a:p>
            <a:pPr marL="0" indent="0">
              <a:buNone/>
            </a:pPr>
            <a:endParaRPr lang="en-US" dirty="0"/>
          </a:p>
        </p:txBody>
      </p:sp>
      <p:sp>
        <p:nvSpPr>
          <p:cNvPr id="4" name="Slide Number Placeholder 3"/>
          <p:cNvSpPr>
            <a:spLocks noGrp="1"/>
          </p:cNvSpPr>
          <p:nvPr>
            <p:ph type="sldNum" sz="quarter" idx="12"/>
          </p:nvPr>
        </p:nvSpPr>
        <p:spPr/>
        <p:txBody>
          <a:bodyPr/>
          <a:lstStyle/>
          <a:p>
            <a:fld id="{3AF5B793-A8FE-CB4C-BEAD-E0D98F0CF84B}" type="slidenum">
              <a:rPr lang="en-US" smtClean="0"/>
              <a:t>3</a:t>
            </a:fld>
            <a:endParaRPr lang="en-US" dirty="0"/>
          </a:p>
        </p:txBody>
      </p:sp>
    </p:spTree>
    <p:extLst>
      <p:ext uri="{BB962C8B-B14F-4D97-AF65-F5344CB8AC3E}">
        <p14:creationId xmlns:p14="http://schemas.microsoft.com/office/powerpoint/2010/main" val="93276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4FB-A284-6C39-F70F-41A9263F0BC2}"/>
              </a:ext>
            </a:extLst>
          </p:cNvPr>
          <p:cNvSpPr>
            <a:spLocks noGrp="1"/>
          </p:cNvSpPr>
          <p:nvPr>
            <p:ph type="title"/>
          </p:nvPr>
        </p:nvSpPr>
        <p:spPr/>
        <p:txBody>
          <a:bodyPr/>
          <a:lstStyle/>
          <a:p>
            <a:r>
              <a:rPr lang="en-US" dirty="0"/>
              <a:t>Colorado Online SDC Responsibilities</a:t>
            </a:r>
          </a:p>
        </p:txBody>
      </p:sp>
      <p:sp>
        <p:nvSpPr>
          <p:cNvPr id="3" name="Content Placeholder 2">
            <a:extLst>
              <a:ext uri="{FF2B5EF4-FFF2-40B4-BE49-F238E27FC236}">
                <a16:creationId xmlns:a16="http://schemas.microsoft.com/office/drawing/2014/main" id="{240B5B0E-8606-7FC7-2C54-5A4085C871AC}"/>
              </a:ext>
            </a:extLst>
          </p:cNvPr>
          <p:cNvSpPr>
            <a:spLocks noGrp="1"/>
          </p:cNvSpPr>
          <p:nvPr>
            <p:ph idx="1"/>
          </p:nvPr>
        </p:nvSpPr>
        <p:spPr>
          <a:xfrm>
            <a:off x="628650" y="1098698"/>
            <a:ext cx="8266872" cy="3534025"/>
          </a:xfrm>
        </p:spPr>
        <p:txBody>
          <a:bodyPr/>
          <a:lstStyle/>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Communicate in a timely and effective manner </a:t>
            </a:r>
            <a:r>
              <a:rPr lang="en-US" sz="1800" dirty="0">
                <a:effectLst/>
                <a:latin typeface="Calibri" panose="020F0502020204030204" pitchFamily="34" charset="0"/>
                <a:ea typeface="Times New Roman" panose="02020603050405020304" pitchFamily="18" charset="0"/>
                <a:cs typeface="Calibri" panose="020F0502020204030204" pitchFamily="34" charset="0"/>
              </a:rPr>
              <a:t>with state discipline faculty and support staff regarding Colorado Online. </a:t>
            </a:r>
          </a:p>
          <a:p>
            <a:pPr marL="342900" marR="0" lvl="0" indent="-342900" fontAlgn="base">
              <a:lnSpc>
                <a:spcPct val="107000"/>
              </a:lnSpc>
              <a:spcBef>
                <a:spcPts val="0"/>
              </a:spcBef>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Gather feedback and relay information related to discipline-specific needs </a:t>
            </a:r>
            <a:br>
              <a:rPr lang="en-US" sz="1800" b="1" dirty="0">
                <a:effectLst/>
                <a:latin typeface="Calibri" panose="020F0502020204030204" pitchFamily="34" charset="0"/>
                <a:ea typeface="Times New Roman" panose="02020603050405020304" pitchFamily="18" charset="0"/>
                <a:cs typeface="Calibri" panose="020F0502020204030204" pitchFamily="34" charset="0"/>
              </a:rPr>
            </a:br>
            <a:r>
              <a:rPr lang="en-US" sz="1200" b="1" dirty="0">
                <a:effectLst/>
                <a:latin typeface="Calibri" panose="020F0502020204030204" pitchFamily="34" charset="0"/>
                <a:ea typeface="Times New Roman" panose="02020603050405020304" pitchFamily="18" charset="0"/>
                <a:cs typeface="Calibri" panose="020F0502020204030204" pitchFamily="34" charset="0"/>
              </a:rPr>
              <a:t>Example: </a:t>
            </a:r>
            <a:r>
              <a:rPr lang="en-US" sz="1200" dirty="0">
                <a:effectLst/>
                <a:latin typeface="Calibri" panose="020F0502020204030204" pitchFamily="34" charset="0"/>
                <a:ea typeface="Times New Roman" panose="02020603050405020304" pitchFamily="18" charset="0"/>
                <a:cs typeface="Calibri" panose="020F0502020204030204" pitchFamily="34" charset="0"/>
              </a:rPr>
              <a:t>Complete </a:t>
            </a:r>
            <a:r>
              <a:rPr lang="en-US" sz="1200" dirty="0">
                <a:latin typeface="Calibri" panose="020F0502020204030204" pitchFamily="34" charset="0"/>
                <a:cs typeface="Calibri" panose="020F0502020204030204" pitchFamily="34" charset="0"/>
              </a:rPr>
              <a:t>t</a:t>
            </a:r>
            <a:r>
              <a:rPr lang="en-US" sz="1200" dirty="0">
                <a:effectLst/>
                <a:latin typeface="Calibri" panose="020F0502020204030204" pitchFamily="34" charset="0"/>
                <a:ea typeface="Times New Roman" panose="02020603050405020304" pitchFamily="18" charset="0"/>
                <a:cs typeface="Calibri" panose="020F0502020204030204" pitchFamily="34" charset="0"/>
              </a:rPr>
              <a:t>he </a:t>
            </a:r>
            <a:r>
              <a:rPr lang="en-US" sz="1200" dirty="0">
                <a:effectLst/>
                <a:latin typeface="Calibri" panose="020F0502020204030204" pitchFamily="34" charset="0"/>
                <a:ea typeface="Times New Roman" panose="02020603050405020304" pitchFamily="18" charset="0"/>
                <a:cs typeface="Calibri" panose="020F0502020204030204" pitchFamily="34" charset="0"/>
                <a:hlinkClick r:id="rId2"/>
              </a:rPr>
              <a:t>State Discipline Faculty Feedback Form</a:t>
            </a:r>
            <a:r>
              <a:rPr lang="en-US" sz="1200" dirty="0">
                <a:effectLst/>
                <a:latin typeface="Calibri" panose="020F0502020204030204" pitchFamily="34" charset="0"/>
                <a:ea typeface="Times New Roman" panose="02020603050405020304" pitchFamily="18" charset="0"/>
                <a:cs typeface="Calibri" panose="020F0502020204030204" pitchFamily="34" charset="0"/>
              </a:rPr>
              <a:t> to request:  </a:t>
            </a:r>
          </a:p>
          <a:p>
            <a:pPr marL="685800" lvl="1" indent="-342900" fontAlgn="base">
              <a:lnSpc>
                <a:spcPct val="107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Removing courses that should no longer be offered online (e.g. courses only offered online due to the pandemic);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685800" lvl="1" indent="-342900" fontAlgn="base">
              <a:lnSpc>
                <a:spcPct val="107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Exempting courses from needing to offer pooled sections due to program-specific needs (e.g. practicum and capstone courses, courses with special accreditation requirements, courses with special requirements due to local business / K-12 partnerships); </a:t>
            </a:r>
          </a:p>
          <a:p>
            <a:pPr marL="685800" lvl="1" indent="-342900" fontAlgn="base">
              <a:lnSpc>
                <a:spcPct val="107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Adding courses that are not yet on the transition timeline; </a:t>
            </a:r>
          </a:p>
          <a:p>
            <a:pPr marL="685800" lvl="1" indent="-342900" fontAlgn="base">
              <a:lnSpc>
                <a:spcPct val="107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Scheduling specialty/low-enrolled courses to support equitable student access across colleges and timely program completion;</a:t>
            </a:r>
          </a:p>
          <a:p>
            <a:pPr marL="685800" lvl="1" indent="-342900" fontAlgn="base">
              <a:lnSpc>
                <a:spcPct val="107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Alternative approaches to distributing sections in response to special circumstances (e.g. small disciplines with relatively few courses that need to rotate courses / assignments, meet full time faculty load, etc.).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AEFD4D-1C02-2179-83CB-C49B57E1EBDC}"/>
              </a:ext>
            </a:extLst>
          </p:cNvPr>
          <p:cNvSpPr>
            <a:spLocks noGrp="1"/>
          </p:cNvSpPr>
          <p:nvPr>
            <p:ph type="sldNum" sz="quarter" idx="12"/>
          </p:nvPr>
        </p:nvSpPr>
        <p:spPr/>
        <p:txBody>
          <a:bodyPr/>
          <a:lstStyle/>
          <a:p>
            <a:fld id="{3AF5B793-A8FE-CB4C-BEAD-E0D98F0CF84B}" type="slidenum">
              <a:rPr lang="en-US" smtClean="0"/>
              <a:t>4</a:t>
            </a:fld>
            <a:endParaRPr lang="en-US" dirty="0"/>
          </a:p>
        </p:txBody>
      </p:sp>
    </p:spTree>
    <p:extLst>
      <p:ext uri="{BB962C8B-B14F-4D97-AF65-F5344CB8AC3E}">
        <p14:creationId xmlns:p14="http://schemas.microsoft.com/office/powerpoint/2010/main" val="211352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4FB-A284-6C39-F70F-41A9263F0BC2}"/>
              </a:ext>
            </a:extLst>
          </p:cNvPr>
          <p:cNvSpPr>
            <a:spLocks noGrp="1"/>
          </p:cNvSpPr>
          <p:nvPr>
            <p:ph type="title"/>
          </p:nvPr>
        </p:nvSpPr>
        <p:spPr/>
        <p:txBody>
          <a:bodyPr/>
          <a:lstStyle/>
          <a:p>
            <a:r>
              <a:rPr lang="en-US" dirty="0"/>
              <a:t>Colorado Online SDC Responsibilities, continued</a:t>
            </a:r>
          </a:p>
        </p:txBody>
      </p:sp>
      <p:sp>
        <p:nvSpPr>
          <p:cNvPr id="3" name="Content Placeholder 2">
            <a:extLst>
              <a:ext uri="{FF2B5EF4-FFF2-40B4-BE49-F238E27FC236}">
                <a16:creationId xmlns:a16="http://schemas.microsoft.com/office/drawing/2014/main" id="{240B5B0E-8606-7FC7-2C54-5A4085C871AC}"/>
              </a:ext>
            </a:extLst>
          </p:cNvPr>
          <p:cNvSpPr>
            <a:spLocks noGrp="1"/>
          </p:cNvSpPr>
          <p:nvPr>
            <p:ph idx="1"/>
          </p:nvPr>
        </p:nvSpPr>
        <p:spPr>
          <a:xfrm>
            <a:off x="628650" y="1098698"/>
            <a:ext cx="8266872" cy="3534025"/>
          </a:xfrm>
        </p:spPr>
        <p:txBody>
          <a:bodyPr/>
          <a:lstStyle/>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Facilitate discipline decision-making related to Colorado Online, including selection of common course materials</a:t>
            </a:r>
            <a:r>
              <a:rPr lang="en-US" sz="1800" dirty="0">
                <a:effectLst/>
                <a:latin typeface="Calibri" panose="020F0502020204030204" pitchFamily="34" charset="0"/>
                <a:ea typeface="Times New Roman" panose="02020603050405020304" pitchFamily="18" charset="0"/>
                <a:cs typeface="Calibri" panose="020F0502020204030204" pitchFamily="34" charset="0"/>
              </a:rPr>
              <a:t> (digital content, textbooks, etc.) that must be listed at the time of registration for any pooled sections of online courses in the discipline in keeping with the Higher Education Opportunity Act of 2008.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Conduct discipline votes according to standard voting procedures</a:t>
            </a:r>
            <a:r>
              <a:rPr lang="en-US" sz="1800" dirty="0">
                <a:effectLst/>
                <a:latin typeface="Calibri" panose="020F0502020204030204" pitchFamily="34" charset="0"/>
                <a:ea typeface="Times New Roman" panose="02020603050405020304" pitchFamily="18" charset="0"/>
                <a:cs typeface="Calibri" panose="020F0502020204030204" pitchFamily="34" charset="0"/>
              </a:rPr>
              <a:t>, ensuring that all colleges that offer a course to their students have equal input in the decision-making process </a:t>
            </a:r>
          </a:p>
          <a:p>
            <a:pPr marL="685800" lvl="1" indent="-342900" fontAlgn="base">
              <a:lnSpc>
                <a:spcPct val="107000"/>
              </a:lnSpc>
              <a:spcBef>
                <a:spcPts val="0"/>
              </a:spcBef>
              <a:spcAft>
                <a:spcPts val="120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cs typeface="Calibri" panose="020F0502020204030204" pitchFamily="34" charset="0"/>
              </a:rPr>
              <a:t>O</a:t>
            </a:r>
            <a:r>
              <a:rPr lang="en-US" sz="1500" dirty="0">
                <a:effectLst/>
                <a:latin typeface="Calibri" panose="020F0502020204030204" pitchFamily="34" charset="0"/>
                <a:ea typeface="Times New Roman" panose="02020603050405020304" pitchFamily="18" charset="0"/>
                <a:cs typeface="Calibri" panose="020F0502020204030204" pitchFamily="34" charset="0"/>
              </a:rPr>
              <a:t>ne vote per college that offers the course</a:t>
            </a:r>
          </a:p>
          <a:p>
            <a:pPr marL="685800" lvl="1" indent="-342900" fontAlgn="base">
              <a:lnSpc>
                <a:spcPct val="107000"/>
              </a:lnSpc>
              <a:spcBef>
                <a:spcPts val="0"/>
              </a:spcBef>
              <a:spcAft>
                <a:spcPts val="1200"/>
              </a:spcAft>
              <a:buFont typeface="Symbol" panose="05050102010706020507" pitchFamily="18" charset="2"/>
              <a:buChar char=""/>
            </a:pPr>
            <a:r>
              <a:rPr lang="en-US" sz="1500" dirty="0">
                <a:latin typeface="Calibri" panose="020F0502020204030204" pitchFamily="34" charset="0"/>
                <a:ea typeface="Times New Roman" panose="02020603050405020304" pitchFamily="18" charset="0"/>
                <a:cs typeface="Calibri" panose="020F0502020204030204" pitchFamily="34" charset="0"/>
              </a:rPr>
              <a:t>SDC serves as </a:t>
            </a:r>
            <a:r>
              <a:rPr lang="en-US" sz="1500" dirty="0">
                <a:effectLst/>
                <a:latin typeface="Calibri" panose="020F0502020204030204" pitchFamily="34" charset="0"/>
                <a:ea typeface="Times New Roman" panose="02020603050405020304" pitchFamily="18" charset="0"/>
                <a:cs typeface="Calibri" panose="020F0502020204030204" pitchFamily="34" charset="0"/>
              </a:rPr>
              <a:t>tie-breaker, if needed.   </a:t>
            </a:r>
            <a:endParaRPr lang="en-US" dirty="0"/>
          </a:p>
        </p:txBody>
      </p:sp>
      <p:sp>
        <p:nvSpPr>
          <p:cNvPr id="4" name="Slide Number Placeholder 3">
            <a:extLst>
              <a:ext uri="{FF2B5EF4-FFF2-40B4-BE49-F238E27FC236}">
                <a16:creationId xmlns:a16="http://schemas.microsoft.com/office/drawing/2014/main" id="{4AAEFD4D-1C02-2179-83CB-C49B57E1EBDC}"/>
              </a:ext>
            </a:extLst>
          </p:cNvPr>
          <p:cNvSpPr>
            <a:spLocks noGrp="1"/>
          </p:cNvSpPr>
          <p:nvPr>
            <p:ph type="sldNum" sz="quarter" idx="12"/>
          </p:nvPr>
        </p:nvSpPr>
        <p:spPr/>
        <p:txBody>
          <a:bodyPr/>
          <a:lstStyle/>
          <a:p>
            <a:fld id="{3AF5B793-A8FE-CB4C-BEAD-E0D98F0CF84B}" type="slidenum">
              <a:rPr lang="en-US" smtClean="0"/>
              <a:t>5</a:t>
            </a:fld>
            <a:endParaRPr lang="en-US"/>
          </a:p>
        </p:txBody>
      </p:sp>
    </p:spTree>
    <p:extLst>
      <p:ext uri="{BB962C8B-B14F-4D97-AF65-F5344CB8AC3E}">
        <p14:creationId xmlns:p14="http://schemas.microsoft.com/office/powerpoint/2010/main" val="2079382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4FB-A284-6C39-F70F-41A9263F0BC2}"/>
              </a:ext>
            </a:extLst>
          </p:cNvPr>
          <p:cNvSpPr>
            <a:spLocks noGrp="1"/>
          </p:cNvSpPr>
          <p:nvPr>
            <p:ph type="title"/>
          </p:nvPr>
        </p:nvSpPr>
        <p:spPr/>
        <p:txBody>
          <a:bodyPr/>
          <a:lstStyle/>
          <a:p>
            <a:r>
              <a:rPr lang="en-US" dirty="0"/>
              <a:t>Colorado Online SDC Responsibilities, continued</a:t>
            </a:r>
          </a:p>
        </p:txBody>
      </p:sp>
      <p:sp>
        <p:nvSpPr>
          <p:cNvPr id="3" name="Content Placeholder 2">
            <a:extLst>
              <a:ext uri="{FF2B5EF4-FFF2-40B4-BE49-F238E27FC236}">
                <a16:creationId xmlns:a16="http://schemas.microsoft.com/office/drawing/2014/main" id="{240B5B0E-8606-7FC7-2C54-5A4085C871AC}"/>
              </a:ext>
            </a:extLst>
          </p:cNvPr>
          <p:cNvSpPr>
            <a:spLocks noGrp="1"/>
          </p:cNvSpPr>
          <p:nvPr>
            <p:ph idx="1"/>
          </p:nvPr>
        </p:nvSpPr>
        <p:spPr/>
        <p:txBody>
          <a:bodyPr/>
          <a:lstStyle/>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Recruit discipline faculty to identify </a:t>
            </a:r>
            <a:r>
              <a:rPr lang="en-US" sz="1800" b="1"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optional teaching resources </a:t>
            </a:r>
            <a:r>
              <a:rPr lang="en-US" sz="1800" dirty="0">
                <a:effectLst/>
                <a:latin typeface="Calibri" panose="020F0502020204030204" pitchFamily="34" charset="0"/>
                <a:ea typeface="Times New Roman" panose="02020603050405020304" pitchFamily="18" charset="0"/>
                <a:cs typeface="Calibri" panose="020F0502020204030204" pitchFamily="34" charset="0"/>
              </a:rPr>
              <a:t>that can be used in conjunction with the selected course materials (e.g. syllabi, learning objects, and full course shells). </a:t>
            </a:r>
          </a:p>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Work with faculty to identify and prioritize other resources that need to be developed</a:t>
            </a:r>
            <a:r>
              <a:rPr lang="en-US" sz="1800" dirty="0">
                <a:effectLst/>
                <a:latin typeface="Calibri" panose="020F0502020204030204" pitchFamily="34" charset="0"/>
                <a:ea typeface="Times New Roman" panose="02020603050405020304" pitchFamily="18" charset="0"/>
                <a:cs typeface="Calibri" panose="020F0502020204030204" pitchFamily="34" charset="0"/>
              </a:rPr>
              <a:t>, from course blueprints to full course shells.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Participate in training and meetings </a:t>
            </a:r>
            <a:r>
              <a:rPr lang="en-US" sz="1800" dirty="0">
                <a:effectLst/>
                <a:latin typeface="Calibri" panose="020F0502020204030204" pitchFamily="34" charset="0"/>
                <a:ea typeface="Times New Roman" panose="02020603050405020304" pitchFamily="18" charset="0"/>
                <a:cs typeface="Calibri" panose="020F0502020204030204" pitchFamily="34" charset="0"/>
              </a:rPr>
              <a:t>of State Discipline Coordinators related to Colorado Online.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1200"/>
              </a:spcAft>
              <a:buFont typeface="Symbol" panose="05050102010706020507" pitchFamily="18" charset="2"/>
              <a:buChar char=""/>
            </a:pPr>
            <a:r>
              <a:rPr lang="en-US" sz="1800" b="1" dirty="0">
                <a:effectLst/>
                <a:latin typeface="Calibri" panose="020F0502020204030204" pitchFamily="34" charset="0"/>
                <a:ea typeface="Times New Roman" panose="02020603050405020304" pitchFamily="18" charset="0"/>
                <a:cs typeface="Calibri" panose="020F0502020204030204" pitchFamily="34" charset="0"/>
              </a:rPr>
              <a:t>Partner with Colorado Online support teams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make sure information is easily available to faculty (e.g. Learning Design Community of Practice, Learning Resources, etc.).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AAEFD4D-1C02-2179-83CB-C49B57E1EBDC}"/>
              </a:ext>
            </a:extLst>
          </p:cNvPr>
          <p:cNvSpPr>
            <a:spLocks noGrp="1"/>
          </p:cNvSpPr>
          <p:nvPr>
            <p:ph type="sldNum" sz="quarter" idx="12"/>
          </p:nvPr>
        </p:nvSpPr>
        <p:spPr/>
        <p:txBody>
          <a:bodyPr/>
          <a:lstStyle/>
          <a:p>
            <a:fld id="{3AF5B793-A8FE-CB4C-BEAD-E0D98F0CF84B}" type="slidenum">
              <a:rPr lang="en-US" smtClean="0"/>
              <a:t>6</a:t>
            </a:fld>
            <a:endParaRPr lang="en-US"/>
          </a:p>
        </p:txBody>
      </p:sp>
    </p:spTree>
    <p:extLst>
      <p:ext uri="{BB962C8B-B14F-4D97-AF65-F5344CB8AC3E}">
        <p14:creationId xmlns:p14="http://schemas.microsoft.com/office/powerpoint/2010/main" val="350101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Colorado Online SDC Compensation</a:t>
            </a:r>
          </a:p>
        </p:txBody>
      </p:sp>
      <p:sp>
        <p:nvSpPr>
          <p:cNvPr id="6" name="Content Placeholder 5"/>
          <p:cNvSpPr>
            <a:spLocks noGrp="1"/>
          </p:cNvSpPr>
          <p:nvPr>
            <p:ph idx="1"/>
          </p:nvPr>
        </p:nvSpPr>
        <p:spPr/>
        <p:txBody>
          <a:bodyPr/>
          <a:lstStyle/>
          <a:p>
            <a:r>
              <a:rPr lang="en-US" b="1" dirty="0"/>
              <a:t>Fee for service paid to SDC home college -</a:t>
            </a:r>
            <a:r>
              <a:rPr lang="en-US" dirty="0"/>
              <a:t> Supervisor works with SDC to determine appropriate combination of service, reassign time and/or overload pay based on local compensation handbook</a:t>
            </a:r>
          </a:p>
          <a:p>
            <a:r>
              <a:rPr lang="en-US" b="1" dirty="0"/>
              <a:t>All disciplines w Colorado Online courses receive compensation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AF5B793-A8FE-CB4C-BEAD-E0D98F0CF84B}" type="slidenum">
              <a:rPr lang="en-US" smtClean="0"/>
              <a:t>7</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089652151"/>
              </p:ext>
            </p:extLst>
          </p:nvPr>
        </p:nvGraphicFramePr>
        <p:xfrm>
          <a:off x="904634" y="2660971"/>
          <a:ext cx="7334731" cy="1833420"/>
        </p:xfrm>
        <a:graphic>
          <a:graphicData uri="http://schemas.openxmlformats.org/drawingml/2006/table">
            <a:tbl>
              <a:tblPr firstRow="1" bandRow="1">
                <a:tableStyleId>{5C22544A-7EE6-4342-B048-85BDC9FD1C3A}</a:tableStyleId>
              </a:tblPr>
              <a:tblGrid>
                <a:gridCol w="1844419">
                  <a:extLst>
                    <a:ext uri="{9D8B030D-6E8A-4147-A177-3AD203B41FA5}">
                      <a16:colId xmlns:a16="http://schemas.microsoft.com/office/drawing/2014/main" val="2825338557"/>
                    </a:ext>
                  </a:extLst>
                </a:gridCol>
                <a:gridCol w="1844419">
                  <a:extLst>
                    <a:ext uri="{9D8B030D-6E8A-4147-A177-3AD203B41FA5}">
                      <a16:colId xmlns:a16="http://schemas.microsoft.com/office/drawing/2014/main" val="20000"/>
                    </a:ext>
                  </a:extLst>
                </a:gridCol>
                <a:gridCol w="1928008">
                  <a:extLst>
                    <a:ext uri="{9D8B030D-6E8A-4147-A177-3AD203B41FA5}">
                      <a16:colId xmlns:a16="http://schemas.microsoft.com/office/drawing/2014/main" val="20001"/>
                    </a:ext>
                  </a:extLst>
                </a:gridCol>
                <a:gridCol w="1717885">
                  <a:extLst>
                    <a:ext uri="{9D8B030D-6E8A-4147-A177-3AD203B41FA5}">
                      <a16:colId xmlns:a16="http://schemas.microsoft.com/office/drawing/2014/main" val="20002"/>
                    </a:ext>
                  </a:extLst>
                </a:gridCol>
              </a:tblGrid>
              <a:tr h="403773">
                <a:tc>
                  <a:txBody>
                    <a:bodyPr/>
                    <a:lstStyle/>
                    <a:p>
                      <a:pPr marL="0" marR="0" algn="ctr" fontAlgn="base">
                        <a:lnSpc>
                          <a:spcPct val="107000"/>
                        </a:lnSpc>
                        <a:spcBef>
                          <a:spcPts val="0"/>
                        </a:spcBef>
                        <a:spcAft>
                          <a:spcPts val="0"/>
                        </a:spcAft>
                      </a:pPr>
                      <a:r>
                        <a:rPr lang="en-US" sz="2000" b="1" dirty="0">
                          <a:effectLst/>
                          <a:latin typeface="Segoe UI" panose="020B0502040204020203" pitchFamily="34" charset="0"/>
                          <a:ea typeface="Times New Roman" panose="02020603050405020304" pitchFamily="18" charset="0"/>
                          <a:cs typeface="Arial" panose="020B0604020202020204" pitchFamily="34" charset="0"/>
                        </a:rPr>
                        <a:t>Level 0</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2000" b="1" dirty="0">
                          <a:effectLst/>
                          <a:latin typeface="Segoe UI" panose="020B0502040204020203" pitchFamily="34" charset="0"/>
                          <a:ea typeface="Times New Roman" panose="02020603050405020304" pitchFamily="18" charset="0"/>
                          <a:cs typeface="Arial" panose="020B0604020202020204" pitchFamily="34" charset="0"/>
                        </a:rPr>
                        <a:t>Level 1</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2000" dirty="0">
                          <a:effectLst/>
                          <a:latin typeface="Helvetica Neue"/>
                          <a:ea typeface="Times New Roman"/>
                          <a:cs typeface="Helvetica Neue"/>
                        </a:rPr>
                        <a:t>Level 2</a:t>
                      </a:r>
                      <a:endParaRPr lang="en-US" sz="2000" dirty="0">
                        <a:effectLst/>
                        <a:latin typeface="Helvetica Neue"/>
                        <a:ea typeface="Calibri"/>
                        <a:cs typeface="Helvetica Neue"/>
                      </a:endParaRPr>
                    </a:p>
                  </a:txBody>
                  <a:tcPr marL="0" marR="0" marT="0" marB="0"/>
                </a:tc>
                <a:tc>
                  <a:txBody>
                    <a:bodyPr/>
                    <a:lstStyle/>
                    <a:p>
                      <a:pPr marL="0" marR="0" algn="ctr" fontAlgn="base">
                        <a:lnSpc>
                          <a:spcPct val="107000"/>
                        </a:lnSpc>
                        <a:spcBef>
                          <a:spcPts val="0"/>
                        </a:spcBef>
                        <a:spcAft>
                          <a:spcPts val="0"/>
                        </a:spcAft>
                      </a:pPr>
                      <a:r>
                        <a:rPr lang="en-US" sz="2000" dirty="0">
                          <a:effectLst/>
                          <a:latin typeface="Helvetica Neue"/>
                          <a:ea typeface="Times New Roman"/>
                          <a:cs typeface="Helvetica Neue"/>
                        </a:rPr>
                        <a:t>Level 3</a:t>
                      </a:r>
                      <a:endParaRPr lang="en-US" sz="2000" dirty="0">
                        <a:effectLst/>
                        <a:latin typeface="Helvetica Neue"/>
                        <a:ea typeface="Calibri"/>
                        <a:cs typeface="Helvetica Neue"/>
                      </a:endParaRPr>
                    </a:p>
                  </a:txBody>
                  <a:tcPr marL="0" marR="0" marT="0" marB="0"/>
                </a:tc>
                <a:extLst>
                  <a:ext uri="{0D108BD9-81ED-4DB2-BD59-A6C34878D82A}">
                    <a16:rowId xmlns:a16="http://schemas.microsoft.com/office/drawing/2014/main" val="10000"/>
                  </a:ext>
                </a:extLst>
              </a:tr>
              <a:tr h="1095531">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Times New Roman" panose="02020603050405020304" pitchFamily="18" charset="0"/>
                          <a:cs typeface="Arial" panose="020B0604020202020204" pitchFamily="34" charset="0"/>
                        </a:rPr>
                        <a:t>&lt;500 enrollment and 1+ unique courses</a:t>
                      </a:r>
                      <a:endParaRPr lang="en-US" sz="1400" baseline="0" dirty="0">
                        <a:effectLst/>
                        <a:latin typeface="Helvetica Neue" panose="02000503000000020004"/>
                        <a:ea typeface="Calibri" panose="020F0502020204030204" pitchFamily="34" charset="0"/>
                        <a:cs typeface="Arial" panose="020B0604020202020204" pitchFamily="34" charset="0"/>
                      </a:endParaRPr>
                    </a:p>
                  </a:txBody>
                  <a:tcPr marL="68580" marR="68580" marT="0" marB="0"/>
                </a:tc>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Times New Roman" panose="02020603050405020304" pitchFamily="18" charset="0"/>
                          <a:cs typeface="Arial" panose="020B0604020202020204" pitchFamily="34" charset="0"/>
                        </a:rPr>
                        <a:t>Annual enrollment (500 – 1999)</a:t>
                      </a:r>
                      <a:endParaRPr lang="en-US" sz="1400" baseline="0" dirty="0">
                        <a:effectLst/>
                        <a:latin typeface="Helvetica Neue" panose="02000503000000020004"/>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aseline="0" dirty="0">
                          <a:effectLst/>
                          <a:latin typeface="Helvetica Neue" panose="02000503000000020004"/>
                          <a:ea typeface="Times New Roman" panose="02020603050405020304" pitchFamily="18" charset="0"/>
                          <a:cs typeface="Arial" panose="020B0604020202020204" pitchFamily="34" charset="0"/>
                        </a:rPr>
                        <a:t>and 2+ unique courses</a:t>
                      </a:r>
                      <a:endParaRPr lang="en-US" sz="1400" baseline="0" dirty="0">
                        <a:effectLst/>
                        <a:latin typeface="Helvetica Neue" panose="02000503000000020004"/>
                        <a:ea typeface="Calibri" panose="020F0502020204030204" pitchFamily="34" charset="0"/>
                        <a:cs typeface="Arial" panose="020B0604020202020204" pitchFamily="34" charset="0"/>
                      </a:endParaRPr>
                    </a:p>
                    <a:p>
                      <a:pPr marL="0" marR="0" algn="ctr" fontAlgn="base">
                        <a:lnSpc>
                          <a:spcPct val="107000"/>
                        </a:lnSpc>
                        <a:spcBef>
                          <a:spcPts val="0"/>
                        </a:spcBef>
                        <a:spcAft>
                          <a:spcPts val="0"/>
                        </a:spcAft>
                      </a:pPr>
                      <a:endParaRPr lang="en-US" sz="1400" baseline="0" dirty="0">
                        <a:effectLst/>
                        <a:latin typeface="Helvetica Neue" panose="02000503000000020004"/>
                        <a:ea typeface="Calibri" panose="020F0502020204030204" pitchFamily="34" charset="0"/>
                        <a:cs typeface="Arial" panose="020B0604020202020204" pitchFamily="34" charset="0"/>
                      </a:endParaRPr>
                    </a:p>
                  </a:txBody>
                  <a:tcPr marL="68580" marR="68580" marT="0" marB="0"/>
                </a:tc>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Times New Roman" panose="02020603050405020304" pitchFamily="18" charset="0"/>
                          <a:cs typeface="Arial" panose="020B0604020202020204" pitchFamily="34" charset="0"/>
                        </a:rPr>
                        <a:t>Annual enrollment (2000 – 5999)</a:t>
                      </a:r>
                      <a:endParaRPr lang="en-US" sz="1400" baseline="0" dirty="0">
                        <a:effectLst/>
                        <a:latin typeface="Helvetica Neue" panose="02000503000000020004"/>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aseline="0" dirty="0">
                          <a:effectLst/>
                          <a:latin typeface="Helvetica Neue" panose="02000503000000020004"/>
                          <a:ea typeface="Times New Roman" panose="02020603050405020304" pitchFamily="18" charset="0"/>
                          <a:cs typeface="Arial" panose="020B0604020202020204" pitchFamily="34" charset="0"/>
                        </a:rPr>
                        <a:t>and 5+ unique courses</a:t>
                      </a:r>
                      <a:endParaRPr lang="en-US" sz="1400" baseline="0" dirty="0">
                        <a:effectLst/>
                        <a:latin typeface="Helvetica Neue" panose="02000503000000020004"/>
                        <a:ea typeface="Calibri" panose="020F0502020204030204" pitchFamily="34" charset="0"/>
                        <a:cs typeface="Arial" panose="020B0604020202020204" pitchFamily="34" charset="0"/>
                      </a:endParaRPr>
                    </a:p>
                  </a:txBody>
                  <a:tcPr marL="68580" marR="68580" marT="0" marB="0"/>
                </a:tc>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Times New Roman" panose="02020603050405020304" pitchFamily="18" charset="0"/>
                          <a:cs typeface="Arial" panose="020B0604020202020204" pitchFamily="34" charset="0"/>
                        </a:rPr>
                        <a:t>Annual enrollment =&gt; 6000</a:t>
                      </a:r>
                      <a:endParaRPr lang="en-US" sz="1400" baseline="0" dirty="0">
                        <a:effectLst/>
                        <a:latin typeface="Helvetica Neue" panose="02000503000000020004"/>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aseline="0" dirty="0">
                          <a:effectLst/>
                          <a:latin typeface="Helvetica Neue" panose="02000503000000020004"/>
                          <a:ea typeface="Times New Roman" panose="02020603050405020304" pitchFamily="18" charset="0"/>
                          <a:cs typeface="Arial" panose="020B0604020202020204" pitchFamily="34" charset="0"/>
                        </a:rPr>
                        <a:t>and 10+ unique courses</a:t>
                      </a:r>
                      <a:endParaRPr lang="en-US" sz="1400" baseline="0" dirty="0">
                        <a:effectLst/>
                        <a:latin typeface="Helvetica Neue" panose="020005030000000200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6943906"/>
                  </a:ext>
                </a:extLst>
              </a:tr>
              <a:tr h="304808">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Calibri"/>
                          <a:cs typeface="Helvetica Neue"/>
                        </a:rPr>
                        <a:t>1 credit / year</a:t>
                      </a:r>
                    </a:p>
                  </a:txBody>
                  <a:tcPr marL="0" marR="0" marT="0" marB="0"/>
                </a:tc>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Calibri"/>
                          <a:cs typeface="Helvetica Neue"/>
                        </a:rPr>
                        <a:t>3 credits / year</a:t>
                      </a:r>
                    </a:p>
                  </a:txBody>
                  <a:tcPr marL="0" marR="0" marT="0" marB="0"/>
                </a:tc>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Calibri"/>
                          <a:cs typeface="Helvetica Neue"/>
                        </a:rPr>
                        <a:t>6 credits / year</a:t>
                      </a:r>
                    </a:p>
                  </a:txBody>
                  <a:tcPr marL="0" marR="0" marT="0" marB="0"/>
                </a:tc>
                <a:tc>
                  <a:txBody>
                    <a:bodyPr/>
                    <a:lstStyle/>
                    <a:p>
                      <a:pPr marL="0" marR="0" algn="ctr" fontAlgn="base">
                        <a:lnSpc>
                          <a:spcPct val="107000"/>
                        </a:lnSpc>
                        <a:spcBef>
                          <a:spcPts val="0"/>
                        </a:spcBef>
                        <a:spcAft>
                          <a:spcPts val="0"/>
                        </a:spcAft>
                      </a:pPr>
                      <a:r>
                        <a:rPr lang="en-US" sz="1400" baseline="0" dirty="0">
                          <a:effectLst/>
                          <a:latin typeface="Helvetica Neue" panose="02000503000000020004"/>
                          <a:ea typeface="Calibri"/>
                          <a:cs typeface="Helvetica Neue"/>
                        </a:rPr>
                        <a:t>12 credits / year</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719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Disciplines within each Tier</a:t>
            </a:r>
          </a:p>
        </p:txBody>
      </p:sp>
      <p:sp>
        <p:nvSpPr>
          <p:cNvPr id="4" name="Slide Number Placeholder 3"/>
          <p:cNvSpPr>
            <a:spLocks noGrp="1"/>
          </p:cNvSpPr>
          <p:nvPr>
            <p:ph type="sldNum" sz="quarter" idx="12"/>
          </p:nvPr>
        </p:nvSpPr>
        <p:spPr/>
        <p:txBody>
          <a:bodyPr/>
          <a:lstStyle/>
          <a:p>
            <a:fld id="{3AF5B793-A8FE-CB4C-BEAD-E0D98F0CF84B}" type="slidenum">
              <a:rPr lang="en-US" smtClean="0"/>
              <a:t>8</a:t>
            </a:fld>
            <a:endParaRPr lang="en-US"/>
          </a:p>
        </p:txBody>
      </p:sp>
      <p:graphicFrame>
        <p:nvGraphicFramePr>
          <p:cNvPr id="3" name="Content Placeholder 4">
            <a:extLst>
              <a:ext uri="{FF2B5EF4-FFF2-40B4-BE49-F238E27FC236}">
                <a16:creationId xmlns:a16="http://schemas.microsoft.com/office/drawing/2014/main" id="{9A7E95DC-2514-20DE-B105-F4DF531B8350}"/>
              </a:ext>
            </a:extLst>
          </p:cNvPr>
          <p:cNvGraphicFramePr>
            <a:graphicFrameLocks/>
          </p:cNvGraphicFramePr>
          <p:nvPr>
            <p:extLst>
              <p:ext uri="{D42A27DB-BD31-4B8C-83A1-F6EECF244321}">
                <p14:modId xmlns:p14="http://schemas.microsoft.com/office/powerpoint/2010/main" val="4019848117"/>
              </p:ext>
            </p:extLst>
          </p:nvPr>
        </p:nvGraphicFramePr>
        <p:xfrm>
          <a:off x="689692" y="934530"/>
          <a:ext cx="8082833" cy="3140012"/>
        </p:xfrm>
        <a:graphic>
          <a:graphicData uri="http://schemas.openxmlformats.org/drawingml/2006/table">
            <a:tbl>
              <a:tblPr firstRow="1" bandRow="1">
                <a:tableStyleId>{5C22544A-7EE6-4342-B048-85BDC9FD1C3A}</a:tableStyleId>
              </a:tblPr>
              <a:tblGrid>
                <a:gridCol w="2696731">
                  <a:extLst>
                    <a:ext uri="{9D8B030D-6E8A-4147-A177-3AD203B41FA5}">
                      <a16:colId xmlns:a16="http://schemas.microsoft.com/office/drawing/2014/main" val="2825338557"/>
                    </a:ext>
                  </a:extLst>
                </a:gridCol>
                <a:gridCol w="1907096">
                  <a:extLst>
                    <a:ext uri="{9D8B030D-6E8A-4147-A177-3AD203B41FA5}">
                      <a16:colId xmlns:a16="http://schemas.microsoft.com/office/drawing/2014/main" val="20000"/>
                    </a:ext>
                  </a:extLst>
                </a:gridCol>
                <a:gridCol w="1778794">
                  <a:extLst>
                    <a:ext uri="{9D8B030D-6E8A-4147-A177-3AD203B41FA5}">
                      <a16:colId xmlns:a16="http://schemas.microsoft.com/office/drawing/2014/main" val="20001"/>
                    </a:ext>
                  </a:extLst>
                </a:gridCol>
                <a:gridCol w="1700212">
                  <a:extLst>
                    <a:ext uri="{9D8B030D-6E8A-4147-A177-3AD203B41FA5}">
                      <a16:colId xmlns:a16="http://schemas.microsoft.com/office/drawing/2014/main" val="20002"/>
                    </a:ext>
                  </a:extLst>
                </a:gridCol>
              </a:tblGrid>
              <a:tr h="0">
                <a:tc>
                  <a:txBody>
                    <a:bodyPr/>
                    <a:lstStyle/>
                    <a:p>
                      <a:pPr marL="0" marR="0" algn="ctr" fontAlgn="base">
                        <a:lnSpc>
                          <a:spcPct val="107000"/>
                        </a:lnSpc>
                        <a:spcBef>
                          <a:spcPts val="0"/>
                        </a:spcBef>
                        <a:spcAft>
                          <a:spcPts val="0"/>
                        </a:spcAft>
                      </a:pPr>
                      <a:r>
                        <a:rPr lang="en-US" sz="1800" b="1" dirty="0">
                          <a:effectLst/>
                          <a:latin typeface="Segoe UI" panose="020B0502040204020203" pitchFamily="34" charset="0"/>
                          <a:ea typeface="Times New Roman" panose="02020603050405020304" pitchFamily="18" charset="0"/>
                          <a:cs typeface="Arial" panose="020B0604020202020204" pitchFamily="34" charset="0"/>
                        </a:rPr>
                        <a:t>Level 0*</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aseline="0" dirty="0">
                          <a:effectLst/>
                          <a:latin typeface="Helvetica Neue" panose="02000503000000020004"/>
                          <a:ea typeface="Times New Roman" panose="02020603050405020304" pitchFamily="18" charset="0"/>
                          <a:cs typeface="Arial" panose="020B0604020202020204" pitchFamily="34" charset="0"/>
                        </a:rPr>
                        <a:t>Annual enrollment &lt;500</a:t>
                      </a:r>
                      <a:br>
                        <a:rPr lang="en-US" sz="1000" baseline="0" dirty="0">
                          <a:effectLst/>
                          <a:latin typeface="Helvetica Neue" panose="02000503000000020004"/>
                          <a:ea typeface="Times New Roman" panose="02020603050405020304" pitchFamily="18" charset="0"/>
                          <a:cs typeface="Arial" panose="020B0604020202020204" pitchFamily="34" charset="0"/>
                        </a:rPr>
                      </a:br>
                      <a:r>
                        <a:rPr lang="en-US" sz="1000" baseline="0" dirty="0">
                          <a:effectLst/>
                          <a:latin typeface="Helvetica Neue" panose="02000503000000020004"/>
                          <a:ea typeface="Times New Roman" panose="02020603050405020304" pitchFamily="18" charset="0"/>
                          <a:cs typeface="Arial" panose="020B0604020202020204" pitchFamily="34" charset="0"/>
                        </a:rPr>
                        <a:t>1+ unique courses</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aseline="0" dirty="0">
                          <a:effectLst/>
                          <a:latin typeface="Helvetica Neue" panose="02000503000000020004"/>
                          <a:ea typeface="Times New Roman" panose="02020603050405020304" pitchFamily="18" charset="0"/>
                          <a:cs typeface="Arial" panose="020B0604020202020204" pitchFamily="34" charset="0"/>
                        </a:rPr>
                        <a:t>Estimated workload:</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dirty="0">
                          <a:solidFill>
                            <a:schemeClr val="lt1"/>
                          </a:solidFill>
                          <a:effectLst/>
                          <a:latin typeface="Helvetica Neue" panose="02000503000000020004"/>
                          <a:ea typeface="Calibri"/>
                          <a:cs typeface="Arial" panose="020B0604020202020204" pitchFamily="34" charset="0"/>
                        </a:rPr>
                        <a:t>30 hours / 1 credit annually</a:t>
                      </a:r>
                    </a:p>
                    <a:p>
                      <a:pPr marL="0" marR="0" lvl="0" indent="0" algn="ctr" defTabSz="685800" rtl="0" eaLnBrk="1" fontAlgn="base" latinLnBrk="0" hangingPunct="1">
                        <a:lnSpc>
                          <a:spcPct val="107000"/>
                        </a:lnSpc>
                        <a:spcBef>
                          <a:spcPts val="0"/>
                        </a:spcBef>
                        <a:spcAft>
                          <a:spcPts val="0"/>
                        </a:spcAft>
                        <a:buClrTx/>
                        <a:buSzTx/>
                        <a:buFontTx/>
                        <a:buNone/>
                        <a:tabLst/>
                        <a:defRPr/>
                      </a:pPr>
                      <a:endParaRPr lang="en-US" sz="1000" baseline="0" dirty="0">
                        <a:effectLst/>
                        <a:latin typeface="Helvetica Neue" panose="02000503000000020004"/>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1800" b="1" dirty="0">
                          <a:effectLst/>
                          <a:latin typeface="Segoe UI" panose="020B0502040204020203" pitchFamily="34" charset="0"/>
                          <a:ea typeface="Times New Roman" panose="02020603050405020304" pitchFamily="18" charset="0"/>
                          <a:cs typeface="Arial" panose="020B0604020202020204" pitchFamily="34" charset="0"/>
                        </a:rPr>
                        <a:t>Level 1</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Annual enrollment </a:t>
                      </a:r>
                      <a:b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b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500 – 1999</a:t>
                      </a:r>
                      <a:endParaRPr lang="en-US" sz="1000" b="1" kern="1200" baseline="0" dirty="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2+ unique courses</a:t>
                      </a:r>
                      <a:endParaRPr lang="en-US" sz="1000" b="1" kern="1200" baseline="0" dirty="0">
                        <a:solidFill>
                          <a:schemeClr val="lt1"/>
                        </a:solidFill>
                        <a:effectLst/>
                        <a:latin typeface="Helvetica Neue" panose="02000503000000020004"/>
                        <a:ea typeface="Calibri" panose="020F0502020204030204" pitchFamily="34" charset="0"/>
                        <a:cs typeface="Arial" panose="020B0604020202020204" pitchFamily="34" charset="0"/>
                      </a:endParaRPr>
                    </a:p>
                  </a:txBody>
                  <a:tcPr marL="0" marR="0" marT="0" marB="0"/>
                </a:tc>
                <a:tc>
                  <a:txBody>
                    <a:bodyPr/>
                    <a:lstStyle/>
                    <a:p>
                      <a:pPr marL="0" marR="0" algn="ctr" fontAlgn="base">
                        <a:lnSpc>
                          <a:spcPct val="107000"/>
                        </a:lnSpc>
                        <a:spcBef>
                          <a:spcPts val="0"/>
                        </a:spcBef>
                        <a:spcAft>
                          <a:spcPts val="0"/>
                        </a:spcAft>
                      </a:pPr>
                      <a:r>
                        <a:rPr lang="en-US" sz="1800" dirty="0">
                          <a:effectLst/>
                          <a:latin typeface="Helvetica Neue"/>
                          <a:ea typeface="Times New Roman"/>
                          <a:cs typeface="Helvetica Neue"/>
                        </a:rPr>
                        <a:t>Level 2</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Annual enrollment </a:t>
                      </a:r>
                      <a:b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b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2000 – 5999</a:t>
                      </a:r>
                      <a:endParaRPr lang="en-US" sz="1000" b="1" kern="1200" baseline="0" dirty="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5+ unique courses</a:t>
                      </a:r>
                      <a:endParaRPr lang="en-US" sz="1000" b="1" kern="1200" baseline="0" dirty="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algn="ctr" fontAlgn="base">
                        <a:lnSpc>
                          <a:spcPct val="107000"/>
                        </a:lnSpc>
                        <a:spcBef>
                          <a:spcPts val="0"/>
                        </a:spcBef>
                        <a:spcAft>
                          <a:spcPts val="0"/>
                        </a:spcAft>
                      </a:pPr>
                      <a:endParaRPr lang="en-US" sz="1800" dirty="0">
                        <a:effectLst/>
                        <a:latin typeface="Helvetica Neue"/>
                        <a:ea typeface="Calibri"/>
                        <a:cs typeface="Helvetica Neue"/>
                      </a:endParaRPr>
                    </a:p>
                  </a:txBody>
                  <a:tcPr marL="0" marR="0" marT="0" marB="0"/>
                </a:tc>
                <a:tc>
                  <a:txBody>
                    <a:bodyPr/>
                    <a:lstStyle/>
                    <a:p>
                      <a:pPr marL="0" marR="0" algn="ctr" fontAlgn="base">
                        <a:lnSpc>
                          <a:spcPct val="107000"/>
                        </a:lnSpc>
                        <a:spcBef>
                          <a:spcPts val="0"/>
                        </a:spcBef>
                        <a:spcAft>
                          <a:spcPts val="0"/>
                        </a:spcAft>
                      </a:pPr>
                      <a:r>
                        <a:rPr lang="en-US" sz="1800" dirty="0">
                          <a:effectLst/>
                          <a:latin typeface="Helvetica Neue"/>
                          <a:ea typeface="Times New Roman"/>
                          <a:cs typeface="Helvetica Neue"/>
                        </a:rPr>
                        <a:t>Level 3</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Annual enrollment </a:t>
                      </a:r>
                      <a:b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b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=&gt; 6000</a:t>
                      </a:r>
                    </a:p>
                    <a:p>
                      <a:pPr marL="0" marR="0" lvl="0" indent="0" algn="ctr" defTabSz="685800" rtl="0" eaLnBrk="1" fontAlgn="base" latinLnBrk="0" hangingPunct="1">
                        <a:lnSpc>
                          <a:spcPct val="107000"/>
                        </a:lnSpc>
                        <a:spcBef>
                          <a:spcPts val="0"/>
                        </a:spcBef>
                        <a:spcAft>
                          <a:spcPts val="0"/>
                        </a:spcAft>
                        <a:buClrTx/>
                        <a:buSzTx/>
                        <a:buFontTx/>
                        <a:buNone/>
                        <a:tabLst/>
                        <a:defRPr/>
                      </a:pPr>
                      <a:r>
                        <a:rPr lang="en-US" sz="1000" b="1" kern="1200" baseline="0" dirty="0">
                          <a:solidFill>
                            <a:schemeClr val="lt1"/>
                          </a:solidFill>
                          <a:effectLst/>
                          <a:latin typeface="Helvetica Neue" panose="02000503000000020004"/>
                          <a:ea typeface="Times New Roman" panose="02020603050405020304" pitchFamily="18" charset="0"/>
                          <a:cs typeface="Arial" panose="020B0604020202020204" pitchFamily="34" charset="0"/>
                        </a:rPr>
                        <a:t>10+ unique courses</a:t>
                      </a:r>
                      <a:endParaRPr lang="en-US" sz="1000" b="1" kern="1200" baseline="0" dirty="0">
                        <a:solidFill>
                          <a:schemeClr val="lt1"/>
                        </a:solidFill>
                        <a:effectLst/>
                        <a:latin typeface="Helvetica Neue" panose="02000503000000020004"/>
                        <a:ea typeface="Calibri" panose="020F0502020204030204" pitchFamily="34" charset="0"/>
                        <a:cs typeface="Arial" panose="020B0604020202020204" pitchFamily="34" charset="0"/>
                      </a:endParaRPr>
                    </a:p>
                    <a:p>
                      <a:pPr marL="0" marR="0" algn="ctr" fontAlgn="base">
                        <a:lnSpc>
                          <a:spcPct val="107000"/>
                        </a:lnSpc>
                        <a:spcBef>
                          <a:spcPts val="0"/>
                        </a:spcBef>
                        <a:spcAft>
                          <a:spcPts val="0"/>
                        </a:spcAft>
                      </a:pPr>
                      <a:endParaRPr lang="en-US" sz="1800" dirty="0">
                        <a:effectLst/>
                        <a:latin typeface="Helvetica Neue"/>
                        <a:ea typeface="Calibri"/>
                        <a:cs typeface="Helvetica Neue"/>
                      </a:endParaRPr>
                    </a:p>
                  </a:txBody>
                  <a:tcPr marL="0" marR="0" marT="0" marB="0"/>
                </a:tc>
                <a:extLst>
                  <a:ext uri="{0D108BD9-81ED-4DB2-BD59-A6C34878D82A}">
                    <a16:rowId xmlns:a16="http://schemas.microsoft.com/office/drawing/2014/main" val="10000"/>
                  </a:ext>
                </a:extLst>
              </a:tr>
              <a:tr h="1722331">
                <a:tc>
                  <a:txBody>
                    <a:bodyPr/>
                    <a:lstStyle/>
                    <a:p>
                      <a:pPr marL="0" marR="0" algn="ctr" fontAlgn="base">
                        <a:lnSpc>
                          <a:spcPct val="107000"/>
                        </a:lnSpc>
                        <a:spcBef>
                          <a:spcPts val="0"/>
                        </a:spcBef>
                        <a:spcAft>
                          <a:spcPts val="0"/>
                        </a:spcAft>
                      </a:pPr>
                      <a:r>
                        <a:rPr lang="en-US" sz="1400" kern="1200" dirty="0">
                          <a:solidFill>
                            <a:schemeClr val="dk1"/>
                          </a:solidFill>
                          <a:effectLst/>
                          <a:latin typeface="+mn-lt"/>
                          <a:ea typeface="+mn-ea"/>
                          <a:cs typeface="+mn-cs"/>
                        </a:rPr>
                        <a:t>AEC, AGB, AGE, ASC, BTE, CAD, CSL, CUA, DEA, DEH, DIT, DMS, EDU, EMP, EMS, ENP, ESA, ESL, ETH, FIN, FST, GEY, GIS, HLT, HOS, HPE, HSE, HWY, IHP, IND, JOU, LEA, LTN, MAC, MAP, MET, MLT, MOR, MOT, MTE, OUT, PED, PHB, PHT, PSM, PTA, PTE, RCA, STE, SWK, TEL, THE, TRI, VET, WEL, WQM, WST </a:t>
                      </a:r>
                      <a:endParaRPr lang="en-US" sz="1400" baseline="0" dirty="0">
                        <a:effectLst/>
                        <a:latin typeface="Helvetica Neue" panose="02000503000000020004"/>
                        <a:ea typeface="Calibri"/>
                        <a:cs typeface="Helvetica Neue"/>
                      </a:endParaRPr>
                    </a:p>
                  </a:txBody>
                  <a:tcPr marL="0" marR="0" marT="0" marB="0"/>
                </a:tc>
                <a:tc>
                  <a:txBody>
                    <a:bodyPr/>
                    <a:lstStyle/>
                    <a:p>
                      <a:pPr marL="0" marR="0" lvl="0" indent="0" algn="ctr" defTabSz="685800" rtl="0" eaLnBrk="1" fontAlgn="base" latinLnBrk="0" hangingPunct="1">
                        <a:lnSpc>
                          <a:spcPct val="107000"/>
                        </a:lnSpc>
                        <a:spcBef>
                          <a:spcPts val="0"/>
                        </a:spcBef>
                        <a:spcAft>
                          <a:spcPts val="0"/>
                        </a:spcAft>
                        <a:buClrTx/>
                        <a:buSzTx/>
                        <a:buFontTx/>
                        <a:buNone/>
                        <a:tabLst/>
                        <a:defRPr/>
                      </a:pPr>
                      <a:r>
                        <a:rPr lang="en-US" sz="1400" kern="1200" baseline="0" dirty="0">
                          <a:solidFill>
                            <a:schemeClr val="dk1"/>
                          </a:solidFill>
                          <a:effectLst/>
                          <a:latin typeface="Calibri" panose="020F0502020204030204" pitchFamily="34" charset="0"/>
                          <a:ea typeface="+mn-ea"/>
                          <a:cs typeface="Calibri" panose="020F0502020204030204" pitchFamily="34" charset="0"/>
                        </a:rPr>
                        <a:t>AAA, ANT, AST, CHE, </a:t>
                      </a:r>
                      <a:br>
                        <a:rPr lang="en-US" sz="1400" kern="1200" baseline="0" dirty="0">
                          <a:solidFill>
                            <a:schemeClr val="dk1"/>
                          </a:solidFill>
                          <a:effectLst/>
                          <a:latin typeface="Calibri" panose="020F0502020204030204" pitchFamily="34" charset="0"/>
                          <a:ea typeface="+mn-ea"/>
                          <a:cs typeface="Calibri" panose="020F0502020204030204" pitchFamily="34" charset="0"/>
                        </a:rPr>
                      </a:br>
                      <a:r>
                        <a:rPr lang="en-US" sz="1400" kern="1200" baseline="0" dirty="0">
                          <a:solidFill>
                            <a:schemeClr val="dk1"/>
                          </a:solidFill>
                          <a:effectLst/>
                          <a:latin typeface="Calibri" panose="020F0502020204030204" pitchFamily="34" charset="0"/>
                          <a:ea typeface="+mn-ea"/>
                          <a:cs typeface="Calibri" panose="020F0502020204030204" pitchFamily="34" charset="0"/>
                        </a:rPr>
                        <a:t>CRJ, ENV, GEO, HIT, LIT, MAN, MAR, MGD, </a:t>
                      </a:r>
                      <a:br>
                        <a:rPr lang="en-US" sz="1400" kern="1200" baseline="0" dirty="0">
                          <a:solidFill>
                            <a:schemeClr val="dk1"/>
                          </a:solidFill>
                          <a:effectLst/>
                          <a:latin typeface="Calibri" panose="020F0502020204030204" pitchFamily="34" charset="0"/>
                          <a:ea typeface="+mn-ea"/>
                          <a:cs typeface="Calibri" panose="020F0502020204030204" pitchFamily="34" charset="0"/>
                        </a:rPr>
                      </a:br>
                      <a:r>
                        <a:rPr lang="en-US" sz="1400" kern="1200" baseline="0" dirty="0">
                          <a:solidFill>
                            <a:schemeClr val="dk1"/>
                          </a:solidFill>
                          <a:effectLst/>
                          <a:latin typeface="Calibri" panose="020F0502020204030204" pitchFamily="34" charset="0"/>
                          <a:ea typeface="+mn-ea"/>
                          <a:cs typeface="Calibri" panose="020F0502020204030204" pitchFamily="34" charset="0"/>
                        </a:rPr>
                        <a:t>MUS, PHY, PSC, SCI, </a:t>
                      </a:r>
                      <a:br>
                        <a:rPr lang="en-US" sz="1400" kern="1200" baseline="0" dirty="0">
                          <a:solidFill>
                            <a:schemeClr val="dk1"/>
                          </a:solidFill>
                          <a:effectLst/>
                          <a:latin typeface="Calibri" panose="020F0502020204030204" pitchFamily="34" charset="0"/>
                          <a:ea typeface="+mn-ea"/>
                          <a:cs typeface="Calibri" panose="020F0502020204030204" pitchFamily="34" charset="0"/>
                        </a:rPr>
                      </a:br>
                      <a:r>
                        <a:rPr lang="en-US" sz="1400" kern="1200" baseline="0" dirty="0">
                          <a:solidFill>
                            <a:schemeClr val="dk1"/>
                          </a:solidFill>
                          <a:effectLst/>
                          <a:latin typeface="Calibri" panose="020F0502020204030204" pitchFamily="34" charset="0"/>
                          <a:ea typeface="+mn-ea"/>
                          <a:cs typeface="Calibri" panose="020F0502020204030204" pitchFamily="34" charset="0"/>
                        </a:rPr>
                        <a:t>World Languages</a:t>
                      </a:r>
                    </a:p>
                    <a:p>
                      <a:pPr marL="0" marR="0" algn="ctr" fontAlgn="base">
                        <a:lnSpc>
                          <a:spcPct val="107000"/>
                        </a:lnSpc>
                        <a:spcBef>
                          <a:spcPts val="0"/>
                        </a:spcBef>
                        <a:spcAft>
                          <a:spcPts val="0"/>
                        </a:spcAft>
                      </a:pPr>
                      <a:endParaRPr lang="en-US" sz="1400" baseline="0" dirty="0">
                        <a:effectLst/>
                        <a:latin typeface="Calibri" panose="020F0502020204030204" pitchFamily="34" charset="0"/>
                        <a:ea typeface="Calibri"/>
                        <a:cs typeface="Calibri" panose="020F0502020204030204" pitchFamily="34" charset="0"/>
                      </a:endParaRPr>
                    </a:p>
                  </a:txBody>
                  <a:tcPr marL="0" marR="0" marT="0" marB="0"/>
                </a:tc>
                <a:tc>
                  <a:txBody>
                    <a:bodyPr/>
                    <a:lstStyle/>
                    <a:p>
                      <a:pPr marL="0" marR="0" lvl="0" indent="0" algn="ctr" defTabSz="685800" rtl="0" eaLnBrk="1" fontAlgn="base" latinLnBrk="0" hangingPunct="1">
                        <a:lnSpc>
                          <a:spcPct val="107000"/>
                        </a:lnSpc>
                        <a:spcBef>
                          <a:spcPts val="0"/>
                        </a:spcBef>
                        <a:spcAft>
                          <a:spcPts val="0"/>
                        </a:spcAft>
                        <a:buClrTx/>
                        <a:buSzTx/>
                        <a:buFontTx/>
                        <a:buNone/>
                        <a:tabLst/>
                        <a:defRPr/>
                      </a:pPr>
                      <a:r>
                        <a:rPr lang="en-US" sz="1400" kern="1200" baseline="0" dirty="0">
                          <a:solidFill>
                            <a:schemeClr val="dk1"/>
                          </a:solidFill>
                          <a:effectLst/>
                          <a:latin typeface="Calibri" panose="020F0502020204030204" pitchFamily="34" charset="0"/>
                          <a:ea typeface="+mn-ea"/>
                          <a:cs typeface="Calibri" panose="020F0502020204030204" pitchFamily="34" charset="0"/>
                        </a:rPr>
                        <a:t>ACC, ART, BUS, COM, ECE, ECO, HIS, HPR, HUM, HWE, PHI, SOC</a:t>
                      </a:r>
                    </a:p>
                    <a:p>
                      <a:pPr marL="0" marR="0" algn="ctr" fontAlgn="base">
                        <a:lnSpc>
                          <a:spcPct val="107000"/>
                        </a:lnSpc>
                        <a:spcBef>
                          <a:spcPts val="0"/>
                        </a:spcBef>
                        <a:spcAft>
                          <a:spcPts val="0"/>
                        </a:spcAft>
                      </a:pPr>
                      <a:endParaRPr lang="en-US" sz="1400" baseline="0" dirty="0">
                        <a:effectLst/>
                        <a:latin typeface="Calibri" panose="020F0502020204030204" pitchFamily="34" charset="0"/>
                        <a:ea typeface="Calibri"/>
                        <a:cs typeface="Calibri" panose="020F0502020204030204" pitchFamily="34" charset="0"/>
                      </a:endParaRPr>
                    </a:p>
                  </a:txBody>
                  <a:tcPr marL="0" marR="0" marT="0" marB="0"/>
                </a:tc>
                <a:tc>
                  <a:txBody>
                    <a:bodyPr/>
                    <a:lstStyle/>
                    <a:p>
                      <a:pPr algn="ctr" fontAlgn="base"/>
                      <a:r>
                        <a:rPr lang="en-US" sz="1400" kern="1200" baseline="0" dirty="0">
                          <a:solidFill>
                            <a:schemeClr val="dk1"/>
                          </a:solidFill>
                          <a:effectLst/>
                          <a:latin typeface="Calibri" panose="020F0502020204030204" pitchFamily="34" charset="0"/>
                          <a:ea typeface="+mn-ea"/>
                          <a:cs typeface="Calibri" panose="020F0502020204030204" pitchFamily="34" charset="0"/>
                        </a:rPr>
                        <a:t>BIO</a:t>
                      </a:r>
                    </a:p>
                    <a:p>
                      <a:pPr algn="ctr" fontAlgn="base"/>
                      <a:r>
                        <a:rPr lang="en-US" sz="1400" kern="1200" baseline="0" dirty="0">
                          <a:solidFill>
                            <a:schemeClr val="dk1"/>
                          </a:solidFill>
                          <a:effectLst/>
                          <a:latin typeface="Calibri" panose="020F0502020204030204" pitchFamily="34" charset="0"/>
                          <a:ea typeface="+mn-ea"/>
                          <a:cs typeface="Calibri" panose="020F0502020204030204" pitchFamily="34" charset="0"/>
                        </a:rPr>
                        <a:t>COMP DISC </a:t>
                      </a:r>
                      <a:br>
                        <a:rPr lang="en-US" sz="1400" kern="1200" baseline="0" dirty="0">
                          <a:solidFill>
                            <a:schemeClr val="dk1"/>
                          </a:solidFill>
                          <a:effectLst/>
                          <a:latin typeface="Calibri" panose="020F0502020204030204" pitchFamily="34" charset="0"/>
                          <a:ea typeface="+mn-ea"/>
                          <a:cs typeface="Calibri" panose="020F0502020204030204" pitchFamily="34" charset="0"/>
                        </a:rPr>
                      </a:br>
                      <a:r>
                        <a:rPr lang="en-US" sz="1400" kern="1200" baseline="0" dirty="0">
                          <a:solidFill>
                            <a:schemeClr val="dk1"/>
                          </a:solidFill>
                          <a:effectLst/>
                          <a:latin typeface="Calibri" panose="020F0502020204030204" pitchFamily="34" charset="0"/>
                          <a:ea typeface="+mn-ea"/>
                          <a:cs typeface="Calibri" panose="020F0502020204030204" pitchFamily="34" charset="0"/>
                        </a:rPr>
                        <a:t>(includes CIS</a:t>
                      </a:r>
                      <a:r>
                        <a:rPr lang="en-US" sz="1400" kern="1200" baseline="0">
                          <a:solidFill>
                            <a:schemeClr val="dk1"/>
                          </a:solidFill>
                          <a:effectLst/>
                          <a:latin typeface="Calibri" panose="020F0502020204030204" pitchFamily="34" charset="0"/>
                          <a:ea typeface="+mn-ea"/>
                          <a:cs typeface="Calibri" panose="020F0502020204030204" pitchFamily="34" charset="0"/>
                        </a:rPr>
                        <a:t>, CNG, </a:t>
                      </a:r>
                      <a:r>
                        <a:rPr lang="en-US" sz="1400" kern="1200" baseline="0" dirty="0">
                          <a:solidFill>
                            <a:schemeClr val="dk1"/>
                          </a:solidFill>
                          <a:effectLst/>
                          <a:latin typeface="Calibri" panose="020F0502020204030204" pitchFamily="34" charset="0"/>
                          <a:ea typeface="+mn-ea"/>
                          <a:cs typeface="Calibri" panose="020F0502020204030204" pitchFamily="34" charset="0"/>
                        </a:rPr>
                        <a:t>CSC, CWB)</a:t>
                      </a:r>
                    </a:p>
                    <a:p>
                      <a:pPr algn="ctr" fontAlgn="base"/>
                      <a:r>
                        <a:rPr lang="en-US" sz="1400" kern="1200" baseline="0" dirty="0">
                          <a:solidFill>
                            <a:schemeClr val="dk1"/>
                          </a:solidFill>
                          <a:effectLst/>
                          <a:latin typeface="Calibri" panose="020F0502020204030204" pitchFamily="34" charset="0"/>
                          <a:ea typeface="+mn-ea"/>
                          <a:cs typeface="Calibri" panose="020F0502020204030204" pitchFamily="34" charset="0"/>
                        </a:rPr>
                        <a:t>ENG</a:t>
                      </a:r>
                    </a:p>
                    <a:p>
                      <a:pPr algn="ctr" fontAlgn="base"/>
                      <a:r>
                        <a:rPr lang="en-US" sz="1400" kern="1200" baseline="0" dirty="0">
                          <a:solidFill>
                            <a:schemeClr val="dk1"/>
                          </a:solidFill>
                          <a:effectLst/>
                          <a:latin typeface="Calibri" panose="020F0502020204030204" pitchFamily="34" charset="0"/>
                          <a:ea typeface="+mn-ea"/>
                          <a:cs typeface="Calibri" panose="020F0502020204030204" pitchFamily="34" charset="0"/>
                        </a:rPr>
                        <a:t>MAT</a:t>
                      </a:r>
                    </a:p>
                    <a:p>
                      <a:pPr algn="ctr" fontAlgn="base"/>
                      <a:r>
                        <a:rPr lang="en-US" sz="1400" kern="1200" baseline="0" dirty="0">
                          <a:solidFill>
                            <a:schemeClr val="dk1"/>
                          </a:solidFill>
                          <a:effectLst/>
                          <a:latin typeface="Calibri" panose="020F0502020204030204" pitchFamily="34" charset="0"/>
                          <a:ea typeface="+mn-ea"/>
                          <a:cs typeface="Calibri" panose="020F0502020204030204" pitchFamily="34" charset="0"/>
                        </a:rPr>
                        <a:t>PSY</a:t>
                      </a:r>
                    </a:p>
                    <a:p>
                      <a:pPr marL="0" marR="0" algn="ctr" fontAlgn="base">
                        <a:lnSpc>
                          <a:spcPct val="107000"/>
                        </a:lnSpc>
                        <a:spcBef>
                          <a:spcPts val="0"/>
                        </a:spcBef>
                        <a:spcAft>
                          <a:spcPts val="0"/>
                        </a:spcAft>
                      </a:pPr>
                      <a:endParaRPr lang="en-US" sz="1400" baseline="0" dirty="0">
                        <a:effectLst/>
                        <a:latin typeface="Calibri" panose="020F0502020204030204" pitchFamily="34" charset="0"/>
                        <a:ea typeface="Calibri"/>
                        <a:cs typeface="Calibri" panose="020F0502020204030204" pitchFamily="34" charset="0"/>
                      </a:endParaRPr>
                    </a:p>
                  </a:txBody>
                  <a:tcPr marL="0" marR="0" marT="0" marB="0"/>
                </a:tc>
                <a:extLst>
                  <a:ext uri="{0D108BD9-81ED-4DB2-BD59-A6C34878D82A}">
                    <a16:rowId xmlns:a16="http://schemas.microsoft.com/office/drawing/2014/main" val="183063524"/>
                  </a:ext>
                </a:extLst>
              </a:tr>
            </a:tbl>
          </a:graphicData>
        </a:graphic>
      </p:graphicFrame>
      <p:sp>
        <p:nvSpPr>
          <p:cNvPr id="9" name="TextBox 8">
            <a:extLst>
              <a:ext uri="{FF2B5EF4-FFF2-40B4-BE49-F238E27FC236}">
                <a16:creationId xmlns:a16="http://schemas.microsoft.com/office/drawing/2014/main" id="{010C6715-B577-DFFE-F3DE-A0B319EB0AF7}"/>
              </a:ext>
            </a:extLst>
          </p:cNvPr>
          <p:cNvSpPr txBox="1"/>
          <p:nvPr/>
        </p:nvSpPr>
        <p:spPr>
          <a:xfrm>
            <a:off x="628650" y="4166987"/>
            <a:ext cx="8082833" cy="507831"/>
          </a:xfrm>
          <a:prstGeom prst="rect">
            <a:avLst/>
          </a:prstGeom>
          <a:noFill/>
        </p:spPr>
        <p:txBody>
          <a:bodyPr wrap="square" rtlCol="0">
            <a:spAutoFit/>
          </a:bodyPr>
          <a:lstStyle/>
          <a:p>
            <a:r>
              <a:rPr lang="en-US" dirty="0"/>
              <a:t>* All disciplines listed in this category had at least one online course coded in Banner during AY22.  Disciplines may request exemption from Colorado Online if there are no courses that need to continue to be offered online.</a:t>
            </a:r>
          </a:p>
        </p:txBody>
      </p:sp>
    </p:spTree>
    <p:extLst>
      <p:ext uri="{BB962C8B-B14F-4D97-AF65-F5344CB8AC3E}">
        <p14:creationId xmlns:p14="http://schemas.microsoft.com/office/powerpoint/2010/main" val="93276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Online SDC - Next Steps</a:t>
            </a:r>
          </a:p>
        </p:txBody>
      </p:sp>
      <p:sp>
        <p:nvSpPr>
          <p:cNvPr id="3" name="Content Placeholder 2"/>
          <p:cNvSpPr>
            <a:spLocks noGrp="1"/>
          </p:cNvSpPr>
          <p:nvPr>
            <p:ph idx="1"/>
          </p:nvPr>
        </p:nvSpPr>
        <p:spPr>
          <a:xfrm>
            <a:off x="628649" y="1098698"/>
            <a:ext cx="8193881" cy="3534025"/>
          </a:xfrm>
        </p:spPr>
        <p:txBody>
          <a:bodyPr/>
          <a:lstStyle/>
          <a:p>
            <a:r>
              <a:rPr lang="en-US" dirty="0"/>
              <a:t>Nov 6 - 10  	Confirm State Discipline Chairs / Home College</a:t>
            </a:r>
          </a:p>
          <a:p>
            <a:r>
              <a:rPr lang="en-US" dirty="0"/>
              <a:t>Nov 13 -17	Hold meetings with SDCs in disciplines with online 			courses to review roles and responsibilities</a:t>
            </a:r>
          </a:p>
          <a:p>
            <a:r>
              <a:rPr lang="en-US" dirty="0"/>
              <a:t>Nov 13 – 30</a:t>
            </a:r>
            <a:r>
              <a:rPr lang="en-US" b="1" dirty="0"/>
              <a:t>	</a:t>
            </a:r>
            <a:r>
              <a:rPr lang="en-US" dirty="0"/>
              <a:t>SDC reviews/agrees upon workload with supervisor</a:t>
            </a:r>
          </a:p>
          <a:p>
            <a:r>
              <a:rPr lang="en-US" dirty="0"/>
              <a:t>Nov 13 – 30	MOUs finalized with each College</a:t>
            </a:r>
          </a:p>
        </p:txBody>
      </p:sp>
      <p:sp>
        <p:nvSpPr>
          <p:cNvPr id="4" name="Slide Number Placeholder 3"/>
          <p:cNvSpPr>
            <a:spLocks noGrp="1"/>
          </p:cNvSpPr>
          <p:nvPr>
            <p:ph type="sldNum" sz="quarter" idx="12"/>
          </p:nvPr>
        </p:nvSpPr>
        <p:spPr/>
        <p:txBody>
          <a:bodyPr/>
          <a:lstStyle/>
          <a:p>
            <a:fld id="{3AF5B793-A8FE-CB4C-BEAD-E0D98F0CF84B}" type="slidenum">
              <a:rPr lang="en-US" smtClean="0"/>
              <a:t>9</a:t>
            </a:fld>
            <a:endParaRPr lang="en-US" dirty="0"/>
          </a:p>
        </p:txBody>
      </p:sp>
    </p:spTree>
    <p:extLst>
      <p:ext uri="{BB962C8B-B14F-4D97-AF65-F5344CB8AC3E}">
        <p14:creationId xmlns:p14="http://schemas.microsoft.com/office/powerpoint/2010/main" val="2343014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104359</TotalTime>
  <Words>1209</Words>
  <Application>Microsoft Office PowerPoint</Application>
  <PresentationFormat>On-screen Show (16:9)</PresentationFormat>
  <Paragraphs>124</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Courier New</vt:lpstr>
      <vt:lpstr>Helvetica Neue</vt:lpstr>
      <vt:lpstr>Helvetica Neue Light</vt:lpstr>
      <vt:lpstr>Helvetica Neue Medium</vt:lpstr>
      <vt:lpstr>Segoe UI</vt:lpstr>
      <vt:lpstr>Symbol</vt:lpstr>
      <vt:lpstr>Office Theme</vt:lpstr>
      <vt:lpstr>  Info Session:  Colorado Online Responsibilities of Statewide Discipline Chairs (SDC)</vt:lpstr>
      <vt:lpstr>Goals – Transition to Colorado Online by Fall 2024</vt:lpstr>
      <vt:lpstr>SDC Compensation for Colorado Online - Overview</vt:lpstr>
      <vt:lpstr>Colorado Online SDC Responsibilities</vt:lpstr>
      <vt:lpstr>Colorado Online SDC Responsibilities, continued</vt:lpstr>
      <vt:lpstr>Colorado Online SDC Responsibilities, continued</vt:lpstr>
      <vt:lpstr>Colorado Online SDC Compensation</vt:lpstr>
      <vt:lpstr>Disciplines within each Tier</vt:lpstr>
      <vt:lpstr>Colorado Online SDC - Next Steps</vt:lpstr>
      <vt:lpstr>Where to Find Information about Colorado Online</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Russell, Chin Ya</cp:lastModifiedBy>
  <cp:revision>481</cp:revision>
  <dcterms:created xsi:type="dcterms:W3CDTF">2021-07-08T13:59:42Z</dcterms:created>
  <dcterms:modified xsi:type="dcterms:W3CDTF">2023-11-08T19:54:21Z</dcterms:modified>
  <cp:category/>
</cp:coreProperties>
</file>