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91" r:id="rId5"/>
    <p:sldId id="500" r:id="rId6"/>
    <p:sldId id="587" r:id="rId7"/>
    <p:sldId id="537" r:id="rId8"/>
    <p:sldId id="475" r:id="rId9"/>
    <p:sldId id="607" r:id="rId10"/>
    <p:sldId id="612" r:id="rId11"/>
    <p:sldId id="611" r:id="rId12"/>
    <p:sldId id="608" r:id="rId13"/>
    <p:sldId id="613" r:id="rId14"/>
    <p:sldId id="476" r:id="rId15"/>
    <p:sldId id="610" r:id="rId16"/>
    <p:sldId id="478" r:id="rId17"/>
    <p:sldId id="584" r:id="rId18"/>
    <p:sldId id="614" r:id="rId19"/>
    <p:sldId id="297" r:id="rId20"/>
    <p:sldId id="293" r:id="rId21"/>
    <p:sldId id="294" r:id="rId22"/>
    <p:sldId id="296" r:id="rId23"/>
    <p:sldId id="295" r:id="rId24"/>
    <p:sldId id="603"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9B3DB-0D83-05D3-23C2-196A06BC626D}" name="Vercauteren, Tammy (CCCS)" initials="VT(" userId="S::Tammy.Vercauteren@cccs.edu::43388d8c-2e3a-4ca4-976d-13e89900aa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0C6"/>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68072-6DC6-44C5-8056-5A9BC516640D}" v="2" dt="2023-11-27T16:27:03.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68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Headcount</c:v>
                </c:pt>
              </c:strCache>
            </c:strRef>
          </c:tx>
          <c:explosion val="2"/>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5DB-480F-B962-4C7A1899434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5DB-480F-B962-4C7A1899434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5DB-480F-B962-4C7A18994344}"/>
              </c:ext>
            </c:extLst>
          </c:dPt>
          <c:dLbls>
            <c:dLbl>
              <c:idx val="0"/>
              <c:layout>
                <c:manualLayout>
                  <c:x val="4.12373588824567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t>CCCOnline Only</a:t>
                    </a:r>
                    <a:r>
                      <a:rPr lang="en-US" baseline="0"/>
                      <a:t>, 2318, 2%</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5DB-480F-B962-4C7A1899434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2-55DB-480F-B962-4C7A1899434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55DB-480F-B962-4C7A18994344}"/>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CCCOnline</c:v>
                </c:pt>
                <c:pt idx="1">
                  <c:v>CCCOnline + Colleges</c:v>
                </c:pt>
                <c:pt idx="2">
                  <c:v>One or more colleges</c:v>
                </c:pt>
              </c:strCache>
            </c:strRef>
          </c:cat>
          <c:val>
            <c:numRef>
              <c:f>Sheet1!$B$2:$B$4</c:f>
              <c:numCache>
                <c:formatCode>#,##0</c:formatCode>
                <c:ptCount val="3"/>
                <c:pt idx="0">
                  <c:v>2453</c:v>
                </c:pt>
                <c:pt idx="1">
                  <c:v>99487</c:v>
                </c:pt>
                <c:pt idx="2" formatCode="General">
                  <c:v>14117</c:v>
                </c:pt>
              </c:numCache>
            </c:numRef>
          </c:val>
          <c:extLst>
            <c:ext xmlns:c16="http://schemas.microsoft.com/office/drawing/2014/chart" uri="{C3380CC4-5D6E-409C-BE32-E72D297353CC}">
              <c16:uniqueId val="{00000000-55DB-480F-B962-4C7A18994344}"/>
            </c:ext>
          </c:extLst>
        </c:ser>
        <c:dLbls>
          <c:dLblPos val="outEnd"/>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DD2E92-D147-604F-95CA-431B8E16FE89}" type="datetimeFigureOut">
              <a:rPr lang="en-US" smtClean="0"/>
              <a:t>11/28/2023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E2FE0-3B95-9C48-B3ED-0D5973C269CE}"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3</a:t>
            </a:fld>
            <a:endParaRPr lang="en-US"/>
          </a:p>
        </p:txBody>
      </p:sp>
    </p:spTree>
    <p:extLst>
      <p:ext uri="{BB962C8B-B14F-4D97-AF65-F5344CB8AC3E}">
        <p14:creationId xmlns:p14="http://schemas.microsoft.com/office/powerpoint/2010/main" val="349505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563F4-AE5B-4820-A6FB-67B5B2390A5B}" type="slidenum">
              <a:rPr lang="en-US" smtClean="0"/>
              <a:t>4</a:t>
            </a:fld>
            <a:endParaRPr lang="en-US"/>
          </a:p>
        </p:txBody>
      </p:sp>
    </p:spTree>
    <p:extLst>
      <p:ext uri="{BB962C8B-B14F-4D97-AF65-F5344CB8AC3E}">
        <p14:creationId xmlns:p14="http://schemas.microsoft.com/office/powerpoint/2010/main" val="78685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to learn more about this important project and for your feedback.</a:t>
            </a:r>
          </a:p>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14</a:t>
            </a:fld>
            <a:endParaRPr lang="en-US"/>
          </a:p>
        </p:txBody>
      </p:sp>
    </p:spTree>
    <p:extLst>
      <p:ext uri="{BB962C8B-B14F-4D97-AF65-F5344CB8AC3E}">
        <p14:creationId xmlns:p14="http://schemas.microsoft.com/office/powerpoint/2010/main" val="90039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Instructors must use the common course materials specified by the discipline in pooled sections, as students may have already committed time and money to securing them.  </a:t>
            </a:r>
          </a:p>
        </p:txBody>
      </p:sp>
      <p:sp>
        <p:nvSpPr>
          <p:cNvPr id="4" name="Slide Number Placeholder 3"/>
          <p:cNvSpPr>
            <a:spLocks noGrp="1"/>
          </p:cNvSpPr>
          <p:nvPr>
            <p:ph type="sldNum" sz="quarter" idx="5"/>
          </p:nvPr>
        </p:nvSpPr>
        <p:spPr/>
        <p:txBody>
          <a:bodyPr/>
          <a:lstStyle/>
          <a:p>
            <a:fld id="{78629F02-9BD2-BA45-A26C-D4A5014BFF99}" type="slidenum">
              <a:rPr lang="en-US" smtClean="0"/>
              <a:t>16</a:t>
            </a:fld>
            <a:endParaRPr lang="en-US"/>
          </a:p>
        </p:txBody>
      </p:sp>
    </p:spTree>
    <p:extLst>
      <p:ext uri="{BB962C8B-B14F-4D97-AF65-F5344CB8AC3E}">
        <p14:creationId xmlns:p14="http://schemas.microsoft.com/office/powerpoint/2010/main" val="103616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8"/>
              </a:spcBef>
              <a:spcAft>
                <a:spcPts val="618"/>
              </a:spcAft>
            </a:pPr>
            <a:r>
              <a:rPr lang="en-US"/>
              <a:t>The Higher Education Opportunity Act (2008) requires that we provide students with information on required textbooks and associated costs for all course sections. </a:t>
            </a:r>
          </a:p>
          <a:p>
            <a:pPr>
              <a:spcBef>
                <a:spcPts val="618"/>
              </a:spcBef>
              <a:spcAft>
                <a:spcPts val="618"/>
              </a:spcAft>
            </a:pPr>
            <a:r>
              <a:rPr lang="en-US"/>
              <a:t> </a:t>
            </a:r>
          </a:p>
          <a:p>
            <a:pPr>
              <a:spcBef>
                <a:spcPts val="618"/>
              </a:spcBef>
              <a:spcAft>
                <a:spcPts val="618"/>
              </a:spcAft>
            </a:pPr>
            <a:r>
              <a:rPr lang="en-US">
                <a:cs typeface="Calibri"/>
              </a:rPr>
              <a:t>Currently, colleges do this for home college sections and </a:t>
            </a:r>
            <a:r>
              <a:rPr lang="en-US" err="1">
                <a:cs typeface="Calibri"/>
              </a:rPr>
              <a:t>CCCOnline</a:t>
            </a:r>
            <a:r>
              <a:rPr lang="en-US">
                <a:cs typeface="Calibri"/>
              </a:rPr>
              <a:t> does this for sections with students pooled from across our 13 colleges. </a:t>
            </a:r>
          </a:p>
          <a:p>
            <a:pPr>
              <a:spcBef>
                <a:spcPts val="618"/>
              </a:spcBef>
              <a:spcAft>
                <a:spcPts val="618"/>
              </a:spcAft>
            </a:pPr>
            <a:endParaRPr lang="en-US">
              <a:cs typeface="Calibri"/>
            </a:endParaRPr>
          </a:p>
          <a:p>
            <a:pPr>
              <a:spcBef>
                <a:spcPts val="618"/>
              </a:spcBef>
              <a:spcAft>
                <a:spcPts val="618"/>
              </a:spcAft>
            </a:pPr>
            <a:r>
              <a:rPr lang="en-US">
                <a:cs typeface="Calibri"/>
              </a:rPr>
              <a:t>As we transition to Colorado Online @, faculty from across colleges will work together to determine the materials that will be listed for the pooled sections (listed as Colorado Online @ Consortium).</a:t>
            </a:r>
          </a:p>
          <a:p>
            <a:pPr>
              <a:spcBef>
                <a:spcPts val="618"/>
              </a:spcBef>
              <a:spcAft>
                <a:spcPts val="618"/>
              </a:spcAft>
            </a:pPr>
            <a:endParaRPr lang="en-US">
              <a:cs typeface="Calibri"/>
            </a:endParaRPr>
          </a:p>
          <a:p>
            <a:pPr>
              <a:spcBef>
                <a:spcPts val="618"/>
              </a:spcBef>
              <a:spcAft>
                <a:spcPts val="618"/>
              </a:spcAft>
            </a:pPr>
            <a:endParaRPr lang="en-US">
              <a:cs typeface="Calibri"/>
            </a:endParaRPr>
          </a:p>
          <a:p>
            <a:pPr>
              <a:spcBef>
                <a:spcPts val="618"/>
              </a:spcBef>
              <a:spcAft>
                <a:spcPts val="618"/>
              </a:spcAft>
            </a:pPr>
            <a:endParaRPr lang="en-US">
              <a:cs typeface="Calibri"/>
            </a:endParaRPr>
          </a:p>
          <a:p>
            <a:pPr>
              <a:spcBef>
                <a:spcPts val="618"/>
              </a:spcBef>
              <a:spcAft>
                <a:spcPts val="618"/>
              </a:spcAft>
            </a:pPr>
            <a:endParaRPr lang="en-US">
              <a:cs typeface="Calibri"/>
            </a:endParaRPr>
          </a:p>
          <a:p>
            <a:pPr>
              <a:spcBef>
                <a:spcPts val="618"/>
              </a:spcBef>
              <a:spcAft>
                <a:spcPts val="618"/>
              </a:spcAft>
            </a:pPr>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17</a:t>
            </a:fld>
            <a:endParaRPr lang="en-US"/>
          </a:p>
        </p:txBody>
      </p:sp>
    </p:spTree>
    <p:extLst>
      <p:ext uri="{BB962C8B-B14F-4D97-AF65-F5344CB8AC3E}">
        <p14:creationId xmlns:p14="http://schemas.microsoft.com/office/powerpoint/2010/main" val="172847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18</a:t>
            </a:fld>
            <a:endParaRPr lang="en-US"/>
          </a:p>
        </p:txBody>
      </p:sp>
    </p:spTree>
    <p:extLst>
      <p:ext uri="{BB962C8B-B14F-4D97-AF65-F5344CB8AC3E}">
        <p14:creationId xmlns:p14="http://schemas.microsoft.com/office/powerpoint/2010/main" val="117540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19</a:t>
            </a:fld>
            <a:endParaRPr lang="en-US"/>
          </a:p>
        </p:txBody>
      </p:sp>
    </p:spTree>
    <p:extLst>
      <p:ext uri="{BB962C8B-B14F-4D97-AF65-F5344CB8AC3E}">
        <p14:creationId xmlns:p14="http://schemas.microsoft.com/office/powerpoint/2010/main" val="58613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20</a:t>
            </a:fld>
            <a:endParaRPr lang="en-US"/>
          </a:p>
        </p:txBody>
      </p:sp>
    </p:spTree>
    <p:extLst>
      <p:ext uri="{BB962C8B-B14F-4D97-AF65-F5344CB8AC3E}">
        <p14:creationId xmlns:p14="http://schemas.microsoft.com/office/powerpoint/2010/main" val="238449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21</a:t>
            </a:fld>
            <a:endParaRPr lang="en-US"/>
          </a:p>
        </p:txBody>
      </p:sp>
    </p:spTree>
    <p:extLst>
      <p:ext uri="{BB962C8B-B14F-4D97-AF65-F5344CB8AC3E}">
        <p14:creationId xmlns:p14="http://schemas.microsoft.com/office/powerpoint/2010/main" val="3699790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F327-1A68-3EAA-62CD-D680DEC3253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7D191A-614E-AC6D-5701-376ABAFC49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C6B6C50-D66C-4A2B-ACA3-EED057186D2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ED668EB3-F1F7-43F6-8B8D-65C6BE593763}" type="datetimeFigureOut">
              <a:rPr lang="en-US" smtClean="0"/>
              <a:t>11/28/2023</a:t>
            </a:fld>
            <a:endParaRPr lang="en-US"/>
          </a:p>
        </p:txBody>
      </p:sp>
      <p:sp>
        <p:nvSpPr>
          <p:cNvPr id="5" name="Footer Placeholder 4">
            <a:extLst>
              <a:ext uri="{FF2B5EF4-FFF2-40B4-BE49-F238E27FC236}">
                <a16:creationId xmlns:a16="http://schemas.microsoft.com/office/drawing/2014/main" id="{0DA8CE0B-073E-7E51-6AE1-47DAD57FB0A6}"/>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id="{841D0EAE-834F-ACE7-2FEE-5039554CB9AC}"/>
              </a:ext>
            </a:extLst>
          </p:cNvPr>
          <p:cNvSpPr>
            <a:spLocks noGrp="1"/>
          </p:cNvSpPr>
          <p:nvPr>
            <p:ph type="sldNum" sz="quarter" idx="12"/>
          </p:nvPr>
        </p:nvSpPr>
        <p:spPr/>
        <p:txBody>
          <a:bodyPr/>
          <a:lstStyle/>
          <a:p>
            <a:fld id="{156D0DCB-086D-4DA3-9B92-5745FE333231}" type="slidenum">
              <a:rPr lang="en-US" smtClean="0"/>
              <a:t>‹#›</a:t>
            </a:fld>
            <a:endParaRPr lang="en-US"/>
          </a:p>
        </p:txBody>
      </p:sp>
    </p:spTree>
    <p:extLst>
      <p:ext uri="{BB962C8B-B14F-4D97-AF65-F5344CB8AC3E}">
        <p14:creationId xmlns:p14="http://schemas.microsoft.com/office/powerpoint/2010/main" val="366761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sidecoloradoonline.cccs.edu/" TargetMode="External"/><Relationship Id="rId7" Type="http://schemas.openxmlformats.org/officeDocument/2006/relationships/hyperlink" Target="mailto:chinya.russell@cccs.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tammy.vercauteren@cccs.edu" TargetMode="External"/><Relationship Id="rId5" Type="http://schemas.openxmlformats.org/officeDocument/2006/relationships/hyperlink" Target="mailto:landon.pirius@cccs.edu" TargetMode="External"/><Relationship Id="rId4" Type="http://schemas.openxmlformats.org/officeDocument/2006/relationships/hyperlink" Target="https://cccs.sharepoint.com/sites/CCCSColoradoOnl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r/yg3hnW6ZUG" TargetMode="External"/><Relationship Id="rId2" Type="http://schemas.openxmlformats.org/officeDocument/2006/relationships/hyperlink" Target="https://forms.office.com/r/kFb6WKCNh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orms.office.com/r/kFb6WKCNh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ccs-forms.formstack.com/forms/fa24_course_materials_form" TargetMode="External"/><Relationship Id="rId2" Type="http://schemas.openxmlformats.org/officeDocument/2006/relationships/hyperlink" Target="https://cccs-forms.formstack.com/forms/su24_course_materials_for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ccs.sharepoint.com/:x:/r/sites/CCCSLDCoP/_layouts/15/Doc.aspx?sourcedoc=%7B6CBA634D-AE0E-44BC-8505-3A9E667D99F7%7D&amp;file=TeachingResourcesTracker_SP24.xlsx&amp;action=default&amp;mobileredirect=true&amp;DefaultItemOpen=1" TargetMode="External"/><Relationship Id="rId2" Type="http://schemas.openxmlformats.org/officeDocument/2006/relationships/hyperlink" Target="https://forms.office.com/r/kFb6WKCNhv" TargetMode="External"/><Relationship Id="rId1" Type="http://schemas.openxmlformats.org/officeDocument/2006/relationships/slideLayout" Target="../slideLayouts/slideLayout2.xml"/><Relationship Id="rId4" Type="http://schemas.openxmlformats.org/officeDocument/2006/relationships/hyperlink" Target="https://forms.office.com/Pages/ResponsePage.aspx?id=6rEiKgp4PUqxt85fmsRTaGrUCwZyQdtGrbEVSShuqZpUM1NFQjFaU1VERzhHMkkxTFEzNTNHVEZFMC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1220436"/>
            <a:ext cx="3968989" cy="1734853"/>
          </a:xfrm>
        </p:spPr>
        <p:txBody>
          <a:bodyPr>
            <a:noAutofit/>
          </a:bodyPr>
          <a:lstStyle/>
          <a:p>
            <a:br>
              <a:rPr lang="en-US" sz="2400"/>
            </a:br>
            <a:br>
              <a:rPr lang="en-US" sz="2400"/>
            </a:br>
            <a:br>
              <a:rPr lang="en-US" sz="2400"/>
            </a:br>
            <a:r>
              <a:rPr lang="en-US" sz="2400"/>
              <a:t>Colorado Online Statewide Discipline Chair (SDC) Q&amp;A</a:t>
            </a:r>
            <a:endParaRPr lang="en-US" sz="1800" i="1"/>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r>
              <a:rPr lang="en-US" sz="1100">
                <a:cs typeface="Helvetica Neue" panose="02000503000000020004" pitchFamily="2" charset="0"/>
              </a:rPr>
              <a:t>November 20 and 28</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35543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Colorado Online SDC Compensation</a:t>
            </a:r>
          </a:p>
        </p:txBody>
      </p:sp>
      <p:sp>
        <p:nvSpPr>
          <p:cNvPr id="6" name="Content Placeholder 5"/>
          <p:cNvSpPr>
            <a:spLocks noGrp="1"/>
          </p:cNvSpPr>
          <p:nvPr>
            <p:ph idx="1"/>
          </p:nvPr>
        </p:nvSpPr>
        <p:spPr/>
        <p:txBody>
          <a:bodyPr/>
          <a:lstStyle/>
          <a:p>
            <a:r>
              <a:rPr lang="en-US" b="1"/>
              <a:t>All disciplines w Colorado Online courses receive compensation</a:t>
            </a:r>
            <a:endParaRPr lang="en-US"/>
          </a:p>
          <a:p>
            <a:pPr marL="0" indent="0">
              <a:buNone/>
            </a:pPr>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10</a:t>
            </a:fld>
            <a:endParaRPr lang="en-US"/>
          </a:p>
        </p:txBody>
      </p:sp>
      <p:graphicFrame>
        <p:nvGraphicFramePr>
          <p:cNvPr id="7" name="Content Placeholder 4"/>
          <p:cNvGraphicFramePr>
            <a:graphicFrameLocks/>
          </p:cNvGraphicFramePr>
          <p:nvPr/>
        </p:nvGraphicFramePr>
        <p:xfrm>
          <a:off x="801689" y="2091247"/>
          <a:ext cx="7334731" cy="1833420"/>
        </p:xfrm>
        <a:graphic>
          <a:graphicData uri="http://schemas.openxmlformats.org/drawingml/2006/table">
            <a:tbl>
              <a:tblPr firstRow="1" bandRow="1">
                <a:tableStyleId>{5C22544A-7EE6-4342-B048-85BDC9FD1C3A}</a:tableStyleId>
              </a:tblPr>
              <a:tblGrid>
                <a:gridCol w="1844419">
                  <a:extLst>
                    <a:ext uri="{9D8B030D-6E8A-4147-A177-3AD203B41FA5}">
                      <a16:colId xmlns:a16="http://schemas.microsoft.com/office/drawing/2014/main" val="2825338557"/>
                    </a:ext>
                  </a:extLst>
                </a:gridCol>
                <a:gridCol w="1844419">
                  <a:extLst>
                    <a:ext uri="{9D8B030D-6E8A-4147-A177-3AD203B41FA5}">
                      <a16:colId xmlns:a16="http://schemas.microsoft.com/office/drawing/2014/main" val="20000"/>
                    </a:ext>
                  </a:extLst>
                </a:gridCol>
                <a:gridCol w="1928008">
                  <a:extLst>
                    <a:ext uri="{9D8B030D-6E8A-4147-A177-3AD203B41FA5}">
                      <a16:colId xmlns:a16="http://schemas.microsoft.com/office/drawing/2014/main" val="20001"/>
                    </a:ext>
                  </a:extLst>
                </a:gridCol>
                <a:gridCol w="1717885">
                  <a:extLst>
                    <a:ext uri="{9D8B030D-6E8A-4147-A177-3AD203B41FA5}">
                      <a16:colId xmlns:a16="http://schemas.microsoft.com/office/drawing/2014/main" val="20002"/>
                    </a:ext>
                  </a:extLst>
                </a:gridCol>
              </a:tblGrid>
              <a:tr h="403773">
                <a:tc>
                  <a:txBody>
                    <a:bodyPr/>
                    <a:lstStyle/>
                    <a:p>
                      <a:pPr marL="0" marR="0" algn="ctr" fontAlgn="base">
                        <a:lnSpc>
                          <a:spcPct val="107000"/>
                        </a:lnSpc>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Level 0</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Level 1</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2000">
                          <a:effectLst/>
                          <a:latin typeface="Helvetica Neue"/>
                          <a:ea typeface="Times New Roman"/>
                          <a:cs typeface="Helvetica Neue"/>
                        </a:rPr>
                        <a:t>Level 2</a:t>
                      </a:r>
                      <a:endParaRPr lang="en-US" sz="2000">
                        <a:effectLst/>
                        <a:latin typeface="Helvetica Neue"/>
                        <a:ea typeface="Calibri"/>
                        <a:cs typeface="Helvetica Neue"/>
                      </a:endParaRPr>
                    </a:p>
                  </a:txBody>
                  <a:tcPr marL="0" marR="0" marT="0" marB="0"/>
                </a:tc>
                <a:tc>
                  <a:txBody>
                    <a:bodyPr/>
                    <a:lstStyle/>
                    <a:p>
                      <a:pPr marL="0" marR="0" algn="ctr" fontAlgn="base">
                        <a:lnSpc>
                          <a:spcPct val="107000"/>
                        </a:lnSpc>
                        <a:spcBef>
                          <a:spcPts val="0"/>
                        </a:spcBef>
                        <a:spcAft>
                          <a:spcPts val="0"/>
                        </a:spcAft>
                      </a:pPr>
                      <a:r>
                        <a:rPr lang="en-US" sz="2000">
                          <a:effectLst/>
                          <a:latin typeface="Helvetica Neue"/>
                          <a:ea typeface="Times New Roman"/>
                          <a:cs typeface="Helvetica Neue"/>
                        </a:rPr>
                        <a:t>Level 3</a:t>
                      </a:r>
                      <a:endParaRPr lang="en-US" sz="2000">
                        <a:effectLst/>
                        <a:latin typeface="Helvetica Neue"/>
                        <a:ea typeface="Calibri"/>
                        <a:cs typeface="Helvetica Neue"/>
                      </a:endParaRPr>
                    </a:p>
                  </a:txBody>
                  <a:tcPr marL="0" marR="0" marT="0" marB="0"/>
                </a:tc>
                <a:extLst>
                  <a:ext uri="{0D108BD9-81ED-4DB2-BD59-A6C34878D82A}">
                    <a16:rowId xmlns:a16="http://schemas.microsoft.com/office/drawing/2014/main" val="10000"/>
                  </a:ext>
                </a:extLst>
              </a:tr>
              <a:tr h="1095531">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&lt;500 enrollment and 1+ unique courses</a:t>
                      </a:r>
                      <a:endParaRPr lang="en-US" sz="1400" baseline="0">
                        <a:effectLst/>
                        <a:latin typeface="Helvetica Neue" panose="02000503000000020004"/>
                        <a:ea typeface="Calibri" panose="020F0502020204030204" pitchFamily="34" charset="0"/>
                        <a:cs typeface="Arial" panose="020B0604020202020204" pitchFamily="34" charset="0"/>
                      </a:endParaRPr>
                    </a:p>
                  </a:txBody>
                  <a:tcPr marL="68580" marR="68580" marT="0" marB="0"/>
                </a:tc>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Annual enrollment (500 – 1999)</a:t>
                      </a:r>
                      <a:endParaRPr lang="en-US" sz="1400" baseline="0">
                        <a:effectLst/>
                        <a:latin typeface="Helvetica Neue" panose="02000503000000020004"/>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and 2+ unique courses</a:t>
                      </a:r>
                      <a:endParaRPr lang="en-US" sz="1400" baseline="0">
                        <a:effectLst/>
                        <a:latin typeface="Helvetica Neue" panose="02000503000000020004"/>
                        <a:ea typeface="Calibri" panose="020F0502020204030204" pitchFamily="34" charset="0"/>
                        <a:cs typeface="Arial" panose="020B0604020202020204" pitchFamily="34" charset="0"/>
                      </a:endParaRPr>
                    </a:p>
                    <a:p>
                      <a:pPr marL="0" marR="0" algn="ctr" fontAlgn="base">
                        <a:lnSpc>
                          <a:spcPct val="107000"/>
                        </a:lnSpc>
                        <a:spcBef>
                          <a:spcPts val="0"/>
                        </a:spcBef>
                        <a:spcAft>
                          <a:spcPts val="0"/>
                        </a:spcAft>
                      </a:pPr>
                      <a:endParaRPr lang="en-US" sz="1400" baseline="0">
                        <a:effectLst/>
                        <a:latin typeface="Helvetica Neue" panose="02000503000000020004"/>
                        <a:ea typeface="Calibri" panose="020F0502020204030204" pitchFamily="34" charset="0"/>
                        <a:cs typeface="Arial" panose="020B0604020202020204" pitchFamily="34" charset="0"/>
                      </a:endParaRPr>
                    </a:p>
                  </a:txBody>
                  <a:tcPr marL="68580" marR="68580" marT="0" marB="0"/>
                </a:tc>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Annual enrollment (2000 – 5999)</a:t>
                      </a:r>
                      <a:endParaRPr lang="en-US" sz="1400" baseline="0">
                        <a:effectLst/>
                        <a:latin typeface="Helvetica Neue" panose="02000503000000020004"/>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and 5+ unique courses</a:t>
                      </a:r>
                      <a:endParaRPr lang="en-US" sz="1400" baseline="0">
                        <a:effectLst/>
                        <a:latin typeface="Helvetica Neue" panose="02000503000000020004"/>
                        <a:ea typeface="Calibri" panose="020F0502020204030204" pitchFamily="34" charset="0"/>
                        <a:cs typeface="Arial" panose="020B0604020202020204" pitchFamily="34" charset="0"/>
                      </a:endParaRPr>
                    </a:p>
                  </a:txBody>
                  <a:tcPr marL="68580" marR="68580" marT="0" marB="0"/>
                </a:tc>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Annual enrollment =&gt; 6000</a:t>
                      </a:r>
                      <a:endParaRPr lang="en-US" sz="1400" baseline="0">
                        <a:effectLst/>
                        <a:latin typeface="Helvetica Neue" panose="02000503000000020004"/>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aseline="0">
                          <a:effectLst/>
                          <a:latin typeface="Helvetica Neue" panose="02000503000000020004"/>
                          <a:ea typeface="Times New Roman" panose="02020603050405020304" pitchFamily="18" charset="0"/>
                          <a:cs typeface="Arial" panose="020B0604020202020204" pitchFamily="34" charset="0"/>
                        </a:rPr>
                        <a:t>and 10+ unique courses</a:t>
                      </a:r>
                      <a:endParaRPr lang="en-US" sz="1400" baseline="0">
                        <a:effectLst/>
                        <a:latin typeface="Helvetica Neue" panose="020005030000000200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6943906"/>
                  </a:ext>
                </a:extLst>
              </a:tr>
              <a:tr h="304808">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Calibri"/>
                          <a:cs typeface="Helvetica Neue"/>
                        </a:rPr>
                        <a:t>1 credit / year</a:t>
                      </a:r>
                    </a:p>
                  </a:txBody>
                  <a:tcPr marL="0" marR="0" marT="0" marB="0"/>
                </a:tc>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Calibri"/>
                          <a:cs typeface="Helvetica Neue"/>
                        </a:rPr>
                        <a:t>3 credits / year</a:t>
                      </a:r>
                    </a:p>
                  </a:txBody>
                  <a:tcPr marL="0" marR="0" marT="0" marB="0"/>
                </a:tc>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Calibri"/>
                          <a:cs typeface="Helvetica Neue"/>
                        </a:rPr>
                        <a:t>6 credits / year</a:t>
                      </a:r>
                    </a:p>
                  </a:txBody>
                  <a:tcPr marL="0" marR="0" marT="0" marB="0"/>
                </a:tc>
                <a:tc>
                  <a:txBody>
                    <a:bodyPr/>
                    <a:lstStyle/>
                    <a:p>
                      <a:pPr marL="0" marR="0" algn="ctr" fontAlgn="base">
                        <a:lnSpc>
                          <a:spcPct val="107000"/>
                        </a:lnSpc>
                        <a:spcBef>
                          <a:spcPts val="0"/>
                        </a:spcBef>
                        <a:spcAft>
                          <a:spcPts val="0"/>
                        </a:spcAft>
                      </a:pPr>
                      <a:r>
                        <a:rPr lang="en-US" sz="1400" baseline="0">
                          <a:effectLst/>
                          <a:latin typeface="Helvetica Neue" panose="02000503000000020004"/>
                          <a:ea typeface="Calibri"/>
                          <a:cs typeface="Helvetica Neue"/>
                        </a:rPr>
                        <a:t>12 credits / year</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76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Disciplines within each Tier</a:t>
            </a:r>
          </a:p>
        </p:txBody>
      </p:sp>
      <p:sp>
        <p:nvSpPr>
          <p:cNvPr id="4" name="Slide Number Placeholder 3"/>
          <p:cNvSpPr>
            <a:spLocks noGrp="1"/>
          </p:cNvSpPr>
          <p:nvPr>
            <p:ph type="sldNum" sz="quarter" idx="12"/>
          </p:nvPr>
        </p:nvSpPr>
        <p:spPr/>
        <p:txBody>
          <a:bodyPr/>
          <a:lstStyle/>
          <a:p>
            <a:fld id="{3AF5B793-A8FE-CB4C-BEAD-E0D98F0CF84B}" type="slidenum">
              <a:rPr lang="en-US" smtClean="0"/>
              <a:t>11</a:t>
            </a:fld>
            <a:endParaRPr lang="en-US"/>
          </a:p>
        </p:txBody>
      </p:sp>
      <p:graphicFrame>
        <p:nvGraphicFramePr>
          <p:cNvPr id="3" name="Content Placeholder 4">
            <a:extLst>
              <a:ext uri="{FF2B5EF4-FFF2-40B4-BE49-F238E27FC236}">
                <a16:creationId xmlns:a16="http://schemas.microsoft.com/office/drawing/2014/main" id="{9A7E95DC-2514-20DE-B105-F4DF531B8350}"/>
              </a:ext>
            </a:extLst>
          </p:cNvPr>
          <p:cNvGraphicFramePr>
            <a:graphicFrameLocks/>
          </p:cNvGraphicFramePr>
          <p:nvPr/>
        </p:nvGraphicFramePr>
        <p:xfrm>
          <a:off x="689692" y="934530"/>
          <a:ext cx="8082833" cy="3140012"/>
        </p:xfrm>
        <a:graphic>
          <a:graphicData uri="http://schemas.openxmlformats.org/drawingml/2006/table">
            <a:tbl>
              <a:tblPr firstRow="1" bandRow="1">
                <a:tableStyleId>{5C22544A-7EE6-4342-B048-85BDC9FD1C3A}</a:tableStyleId>
              </a:tblPr>
              <a:tblGrid>
                <a:gridCol w="2696731">
                  <a:extLst>
                    <a:ext uri="{9D8B030D-6E8A-4147-A177-3AD203B41FA5}">
                      <a16:colId xmlns:a16="http://schemas.microsoft.com/office/drawing/2014/main" val="2825338557"/>
                    </a:ext>
                  </a:extLst>
                </a:gridCol>
                <a:gridCol w="1907096">
                  <a:extLst>
                    <a:ext uri="{9D8B030D-6E8A-4147-A177-3AD203B41FA5}">
                      <a16:colId xmlns:a16="http://schemas.microsoft.com/office/drawing/2014/main" val="20000"/>
                    </a:ext>
                  </a:extLst>
                </a:gridCol>
                <a:gridCol w="1778794">
                  <a:extLst>
                    <a:ext uri="{9D8B030D-6E8A-4147-A177-3AD203B41FA5}">
                      <a16:colId xmlns:a16="http://schemas.microsoft.com/office/drawing/2014/main" val="20001"/>
                    </a:ext>
                  </a:extLst>
                </a:gridCol>
                <a:gridCol w="1700212">
                  <a:extLst>
                    <a:ext uri="{9D8B030D-6E8A-4147-A177-3AD203B41FA5}">
                      <a16:colId xmlns:a16="http://schemas.microsoft.com/office/drawing/2014/main" val="20002"/>
                    </a:ext>
                  </a:extLst>
                </a:gridCol>
              </a:tblGrid>
              <a:tr h="0">
                <a:tc>
                  <a:txBody>
                    <a:bodyPr/>
                    <a:lstStyle/>
                    <a:p>
                      <a:pPr marL="0" marR="0" algn="ctr" fontAlgn="base">
                        <a:lnSpc>
                          <a:spcPct val="107000"/>
                        </a:lnSpc>
                        <a:spcBef>
                          <a:spcPts val="0"/>
                        </a:spcBef>
                        <a:spcAft>
                          <a:spcPts val="0"/>
                        </a:spcAft>
                      </a:pPr>
                      <a:r>
                        <a:rPr lang="en-US" sz="1800" b="1">
                          <a:effectLst/>
                          <a:latin typeface="Segoe UI" panose="020B0502040204020203" pitchFamily="34" charset="0"/>
                          <a:ea typeface="Times New Roman" panose="02020603050405020304" pitchFamily="18" charset="0"/>
                          <a:cs typeface="Arial" panose="020B0604020202020204" pitchFamily="34" charset="0"/>
                        </a:rPr>
                        <a:t>Level 0*</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aseline="0">
                          <a:effectLst/>
                          <a:latin typeface="Helvetica Neue" panose="02000503000000020004"/>
                          <a:ea typeface="Times New Roman" panose="02020603050405020304" pitchFamily="18" charset="0"/>
                          <a:cs typeface="Arial" panose="020B0604020202020204" pitchFamily="34" charset="0"/>
                        </a:rPr>
                        <a:t>Annual enrollment &lt;500</a:t>
                      </a:r>
                      <a:br>
                        <a:rPr lang="en-US" sz="1000" baseline="0">
                          <a:effectLst/>
                          <a:latin typeface="Helvetica Neue" panose="02000503000000020004"/>
                          <a:ea typeface="Times New Roman" panose="02020603050405020304" pitchFamily="18" charset="0"/>
                          <a:cs typeface="Arial" panose="020B0604020202020204" pitchFamily="34" charset="0"/>
                        </a:rPr>
                      </a:br>
                      <a:r>
                        <a:rPr lang="en-US" sz="1000" baseline="0">
                          <a:effectLst/>
                          <a:latin typeface="Helvetica Neue" panose="02000503000000020004"/>
                          <a:ea typeface="Times New Roman" panose="02020603050405020304" pitchFamily="18" charset="0"/>
                          <a:cs typeface="Arial" panose="020B0604020202020204" pitchFamily="34" charset="0"/>
                        </a:rPr>
                        <a:t>1+ unique courses</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aseline="0">
                          <a:effectLst/>
                          <a:latin typeface="Helvetica Neue" panose="02000503000000020004"/>
                          <a:ea typeface="Times New Roman" panose="02020603050405020304" pitchFamily="18" charset="0"/>
                          <a:cs typeface="Arial" panose="020B0604020202020204" pitchFamily="34" charset="0"/>
                        </a:rPr>
                        <a:t>Estimated workload:</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Calibri"/>
                          <a:cs typeface="Arial" panose="020B0604020202020204" pitchFamily="34" charset="0"/>
                        </a:rPr>
                        <a:t>30 hours / 1 credit annually</a:t>
                      </a:r>
                    </a:p>
                    <a:p>
                      <a:pPr marL="0" marR="0" lvl="0" indent="0" algn="ctr" defTabSz="685800" rtl="0" eaLnBrk="1" fontAlgn="base" latinLnBrk="0" hangingPunct="1">
                        <a:lnSpc>
                          <a:spcPct val="107000"/>
                        </a:lnSpc>
                        <a:spcBef>
                          <a:spcPts val="0"/>
                        </a:spcBef>
                        <a:spcAft>
                          <a:spcPts val="0"/>
                        </a:spcAft>
                        <a:buClrTx/>
                        <a:buSzTx/>
                        <a:buFontTx/>
                        <a:buNone/>
                        <a:tabLst/>
                        <a:defRPr/>
                      </a:pPr>
                      <a:endParaRPr lang="en-US" sz="1000" baseline="0">
                        <a:effectLst/>
                        <a:latin typeface="Helvetica Neue" panose="02000503000000020004"/>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1800" b="1">
                          <a:effectLst/>
                          <a:latin typeface="Segoe UI" panose="020B0502040204020203" pitchFamily="34" charset="0"/>
                          <a:ea typeface="Times New Roman" panose="02020603050405020304" pitchFamily="18" charset="0"/>
                          <a:cs typeface="Arial" panose="020B0604020202020204" pitchFamily="34" charset="0"/>
                        </a:rPr>
                        <a:t>Level 1</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Annual enrollment </a:t>
                      </a:r>
                      <a:b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b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500 – 1999</a:t>
                      </a:r>
                      <a:endParaRPr lang="en-US" sz="1000" b="1" kern="1200" baseline="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2+ unique courses</a:t>
                      </a:r>
                      <a:endParaRPr lang="en-US" sz="1000" b="1" kern="1200" baseline="0">
                        <a:solidFill>
                          <a:schemeClr val="lt1"/>
                        </a:solidFill>
                        <a:effectLst/>
                        <a:latin typeface="Helvetica Neue" panose="02000503000000020004"/>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1800">
                          <a:effectLst/>
                          <a:latin typeface="Helvetica Neue"/>
                          <a:ea typeface="Times New Roman"/>
                          <a:cs typeface="Helvetica Neue"/>
                        </a:rPr>
                        <a:t>Level 2</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Annual enrollment </a:t>
                      </a:r>
                      <a:b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b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2000 – 5999</a:t>
                      </a:r>
                      <a:endParaRPr lang="en-US" sz="1000" b="1" kern="1200" baseline="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5+ unique courses</a:t>
                      </a:r>
                      <a:endParaRPr lang="en-US" sz="1000" b="1" kern="1200" baseline="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algn="ctr" fontAlgn="base">
                        <a:lnSpc>
                          <a:spcPct val="107000"/>
                        </a:lnSpc>
                        <a:spcBef>
                          <a:spcPts val="0"/>
                        </a:spcBef>
                        <a:spcAft>
                          <a:spcPts val="0"/>
                        </a:spcAft>
                      </a:pPr>
                      <a:endParaRPr lang="en-US" sz="1800">
                        <a:effectLst/>
                        <a:latin typeface="Helvetica Neue"/>
                        <a:ea typeface="Calibri"/>
                        <a:cs typeface="Helvetica Neue"/>
                      </a:endParaRPr>
                    </a:p>
                  </a:txBody>
                  <a:tcPr marL="0" marR="0" marT="0" marB="0"/>
                </a:tc>
                <a:tc>
                  <a:txBody>
                    <a:bodyPr/>
                    <a:lstStyle/>
                    <a:p>
                      <a:pPr marL="0" marR="0" algn="ctr" fontAlgn="base">
                        <a:lnSpc>
                          <a:spcPct val="107000"/>
                        </a:lnSpc>
                        <a:spcBef>
                          <a:spcPts val="0"/>
                        </a:spcBef>
                        <a:spcAft>
                          <a:spcPts val="0"/>
                        </a:spcAft>
                      </a:pPr>
                      <a:r>
                        <a:rPr lang="en-US" sz="1800">
                          <a:effectLst/>
                          <a:latin typeface="Helvetica Neue"/>
                          <a:ea typeface="Times New Roman"/>
                          <a:cs typeface="Helvetica Neue"/>
                        </a:rPr>
                        <a:t>Level 3</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Annual enrollment </a:t>
                      </a:r>
                      <a:b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b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=&gt; 6000</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a:solidFill>
                            <a:schemeClr val="lt1"/>
                          </a:solidFill>
                          <a:effectLst/>
                          <a:latin typeface="Helvetica Neue" panose="02000503000000020004"/>
                          <a:ea typeface="Times New Roman" panose="02020603050405020304" pitchFamily="18" charset="0"/>
                          <a:cs typeface="Arial" panose="020B0604020202020204" pitchFamily="34" charset="0"/>
                        </a:rPr>
                        <a:t>10+ unique courses</a:t>
                      </a:r>
                      <a:endParaRPr lang="en-US" sz="1000" b="1" kern="1200" baseline="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algn="ctr" fontAlgn="base">
                        <a:lnSpc>
                          <a:spcPct val="107000"/>
                        </a:lnSpc>
                        <a:spcBef>
                          <a:spcPts val="0"/>
                        </a:spcBef>
                        <a:spcAft>
                          <a:spcPts val="0"/>
                        </a:spcAft>
                      </a:pPr>
                      <a:endParaRPr lang="en-US" sz="1800">
                        <a:effectLst/>
                        <a:latin typeface="Helvetica Neue"/>
                        <a:ea typeface="Calibri"/>
                        <a:cs typeface="Helvetica Neue"/>
                      </a:endParaRPr>
                    </a:p>
                  </a:txBody>
                  <a:tcPr marL="0" marR="0" marT="0" marB="0"/>
                </a:tc>
                <a:extLst>
                  <a:ext uri="{0D108BD9-81ED-4DB2-BD59-A6C34878D82A}">
                    <a16:rowId xmlns:a16="http://schemas.microsoft.com/office/drawing/2014/main" val="10000"/>
                  </a:ext>
                </a:extLst>
              </a:tr>
              <a:tr h="1722331">
                <a:tc>
                  <a:txBody>
                    <a:bodyPr/>
                    <a:lstStyle/>
                    <a:p>
                      <a:pPr marL="0" marR="0" algn="ctr" fontAlgn="base">
                        <a:lnSpc>
                          <a:spcPct val="107000"/>
                        </a:lnSpc>
                        <a:spcBef>
                          <a:spcPts val="0"/>
                        </a:spcBef>
                        <a:spcAft>
                          <a:spcPts val="0"/>
                        </a:spcAft>
                      </a:pPr>
                      <a:r>
                        <a:rPr lang="en-US" sz="1400" kern="1200">
                          <a:solidFill>
                            <a:schemeClr val="dk1"/>
                          </a:solidFill>
                          <a:effectLst/>
                          <a:latin typeface="+mn-lt"/>
                          <a:ea typeface="+mn-ea"/>
                          <a:cs typeface="+mn-cs"/>
                        </a:rPr>
                        <a:t>AEC, AGB, AGE, ASC, BTE, CAD, CSL, CUA, DEA, DEH, DIT, DMS, EDU, EMP, EMS, ENP, ESA, ESL, ETH, FIN, FST, GEY, GIS, HLT, HOS, HPE, HSE, HWY, IHP, IND, JOU, LEA, LTN, MAC, MAP, MET, MLT, MOR, MOT, MTE, OUT, PED, PHB, PHT, PSM, PTA, PTE, RCA, STE, SWK, TEL, THE, TRI, VET, WEL, WQM, WST </a:t>
                      </a:r>
                      <a:endParaRPr lang="en-US" sz="1400" baseline="0">
                        <a:effectLst/>
                        <a:latin typeface="Helvetica Neue" panose="02000503000000020004"/>
                        <a:ea typeface="Calibri"/>
                        <a:cs typeface="Helvetica Neue"/>
                      </a:endParaRPr>
                    </a:p>
                  </a:txBody>
                  <a:tcPr marL="0" marR="0" marT="0" marB="0"/>
                </a:tc>
                <a:tc>
                  <a:txBody>
                    <a:bodyPr/>
                    <a:lstStyle/>
                    <a:p>
                      <a:pPr marL="0" marR="0" lvl="0" indent="0" algn="ctr" defTabSz="685800" rtl="0" eaLnBrk="1" fontAlgn="base" latinLnBrk="0" hangingPunct="1">
                        <a:lnSpc>
                          <a:spcPct val="107000"/>
                        </a:lnSpc>
                        <a:spcBef>
                          <a:spcPts val="0"/>
                        </a:spcBef>
                        <a:spcAft>
                          <a:spcPts val="0"/>
                        </a:spcAft>
                        <a:buClrTx/>
                        <a:buSzTx/>
                        <a:buFontTx/>
                        <a:buNone/>
                        <a:tabLst/>
                        <a:defRPr/>
                      </a:pPr>
                      <a:r>
                        <a:rPr lang="en-US" sz="1400" kern="1200" baseline="0">
                          <a:solidFill>
                            <a:schemeClr val="dk1"/>
                          </a:solidFill>
                          <a:effectLst/>
                          <a:latin typeface="Calibri" panose="020F0502020204030204" pitchFamily="34" charset="0"/>
                          <a:ea typeface="+mn-ea"/>
                          <a:cs typeface="Calibri" panose="020F0502020204030204" pitchFamily="34" charset="0"/>
                        </a:rPr>
                        <a:t>AAA, ANT, AST, CHE, </a:t>
                      </a:r>
                      <a:br>
                        <a:rPr lang="en-US" sz="1400" kern="1200" baseline="0">
                          <a:solidFill>
                            <a:schemeClr val="dk1"/>
                          </a:solidFill>
                          <a:effectLst/>
                          <a:latin typeface="Calibri" panose="020F0502020204030204" pitchFamily="34" charset="0"/>
                          <a:ea typeface="+mn-ea"/>
                          <a:cs typeface="Calibri" panose="020F0502020204030204" pitchFamily="34" charset="0"/>
                        </a:rPr>
                      </a:br>
                      <a:r>
                        <a:rPr lang="en-US" sz="1400" kern="1200" baseline="0">
                          <a:solidFill>
                            <a:schemeClr val="dk1"/>
                          </a:solidFill>
                          <a:effectLst/>
                          <a:latin typeface="Calibri" panose="020F0502020204030204" pitchFamily="34" charset="0"/>
                          <a:ea typeface="+mn-ea"/>
                          <a:cs typeface="Calibri" panose="020F0502020204030204" pitchFamily="34" charset="0"/>
                        </a:rPr>
                        <a:t>CRJ, ENV, GEO, HIT, LIT, MAN, MAR, MGD, </a:t>
                      </a:r>
                      <a:br>
                        <a:rPr lang="en-US" sz="1400" kern="1200" baseline="0">
                          <a:solidFill>
                            <a:schemeClr val="dk1"/>
                          </a:solidFill>
                          <a:effectLst/>
                          <a:latin typeface="Calibri" panose="020F0502020204030204" pitchFamily="34" charset="0"/>
                          <a:ea typeface="+mn-ea"/>
                          <a:cs typeface="Calibri" panose="020F0502020204030204" pitchFamily="34" charset="0"/>
                        </a:rPr>
                      </a:br>
                      <a:r>
                        <a:rPr lang="en-US" sz="1400" kern="1200" baseline="0">
                          <a:solidFill>
                            <a:schemeClr val="dk1"/>
                          </a:solidFill>
                          <a:effectLst/>
                          <a:latin typeface="Calibri" panose="020F0502020204030204" pitchFamily="34" charset="0"/>
                          <a:ea typeface="+mn-ea"/>
                          <a:cs typeface="Calibri" panose="020F0502020204030204" pitchFamily="34" charset="0"/>
                        </a:rPr>
                        <a:t>MUS, PHY, PSC, SCI, </a:t>
                      </a:r>
                      <a:br>
                        <a:rPr lang="en-US" sz="1400" kern="1200" baseline="0">
                          <a:solidFill>
                            <a:schemeClr val="dk1"/>
                          </a:solidFill>
                          <a:effectLst/>
                          <a:latin typeface="Calibri" panose="020F0502020204030204" pitchFamily="34" charset="0"/>
                          <a:ea typeface="+mn-ea"/>
                          <a:cs typeface="Calibri" panose="020F0502020204030204" pitchFamily="34" charset="0"/>
                        </a:rPr>
                      </a:br>
                      <a:r>
                        <a:rPr lang="en-US" sz="1400" kern="1200" baseline="0">
                          <a:solidFill>
                            <a:schemeClr val="dk1"/>
                          </a:solidFill>
                          <a:effectLst/>
                          <a:latin typeface="Calibri" panose="020F0502020204030204" pitchFamily="34" charset="0"/>
                          <a:ea typeface="+mn-ea"/>
                          <a:cs typeface="Calibri" panose="020F0502020204030204" pitchFamily="34" charset="0"/>
                        </a:rPr>
                        <a:t>World Languages</a:t>
                      </a:r>
                    </a:p>
                    <a:p>
                      <a:pPr marL="0" marR="0" algn="ctr" fontAlgn="base">
                        <a:lnSpc>
                          <a:spcPct val="107000"/>
                        </a:lnSpc>
                        <a:spcBef>
                          <a:spcPts val="0"/>
                        </a:spcBef>
                        <a:spcAft>
                          <a:spcPts val="0"/>
                        </a:spcAft>
                      </a:pPr>
                      <a:endParaRPr lang="en-US" sz="1400" baseline="0">
                        <a:effectLst/>
                        <a:latin typeface="Calibri" panose="020F0502020204030204" pitchFamily="34" charset="0"/>
                        <a:ea typeface="Calibri"/>
                        <a:cs typeface="Calibri" panose="020F0502020204030204" pitchFamily="34" charset="0"/>
                      </a:endParaRPr>
                    </a:p>
                  </a:txBody>
                  <a:tcPr marL="0" marR="0" marT="0" marB="0"/>
                </a:tc>
                <a:tc>
                  <a:txBody>
                    <a:bodyPr/>
                    <a:lstStyle/>
                    <a:p>
                      <a:pPr marL="0" marR="0" lvl="0" indent="0" algn="ctr" defTabSz="685800" rtl="0" eaLnBrk="1" fontAlgn="base" latinLnBrk="0" hangingPunct="1">
                        <a:lnSpc>
                          <a:spcPct val="107000"/>
                        </a:lnSpc>
                        <a:spcBef>
                          <a:spcPts val="0"/>
                        </a:spcBef>
                        <a:spcAft>
                          <a:spcPts val="0"/>
                        </a:spcAft>
                        <a:buClrTx/>
                        <a:buSzTx/>
                        <a:buFontTx/>
                        <a:buNone/>
                        <a:tabLst/>
                        <a:defRPr/>
                      </a:pPr>
                      <a:r>
                        <a:rPr lang="en-US" sz="1400" kern="1200" baseline="0">
                          <a:solidFill>
                            <a:schemeClr val="dk1"/>
                          </a:solidFill>
                          <a:effectLst/>
                          <a:latin typeface="Calibri" panose="020F0502020204030204" pitchFamily="34" charset="0"/>
                          <a:ea typeface="+mn-ea"/>
                          <a:cs typeface="Calibri" panose="020F0502020204030204" pitchFamily="34" charset="0"/>
                        </a:rPr>
                        <a:t>ACC, ART, BUS, COM, ECE, ECO, HIS, HPR, HUM, HWE, PHI, SOC</a:t>
                      </a:r>
                    </a:p>
                    <a:p>
                      <a:pPr marL="0" marR="0" algn="ctr" fontAlgn="base">
                        <a:lnSpc>
                          <a:spcPct val="107000"/>
                        </a:lnSpc>
                        <a:spcBef>
                          <a:spcPts val="0"/>
                        </a:spcBef>
                        <a:spcAft>
                          <a:spcPts val="0"/>
                        </a:spcAft>
                      </a:pPr>
                      <a:endParaRPr lang="en-US" sz="1400" baseline="0">
                        <a:effectLst/>
                        <a:latin typeface="Calibri" panose="020F0502020204030204" pitchFamily="34" charset="0"/>
                        <a:ea typeface="Calibri"/>
                        <a:cs typeface="Calibri" panose="020F0502020204030204" pitchFamily="34" charset="0"/>
                      </a:endParaRPr>
                    </a:p>
                  </a:txBody>
                  <a:tcPr marL="0" marR="0" marT="0" marB="0"/>
                </a:tc>
                <a:tc>
                  <a:txBody>
                    <a:bodyPr/>
                    <a:lstStyle/>
                    <a:p>
                      <a:pPr algn="ctr" fontAlgn="base"/>
                      <a:r>
                        <a:rPr lang="en-US" sz="1400" kern="1200" baseline="0">
                          <a:solidFill>
                            <a:schemeClr val="dk1"/>
                          </a:solidFill>
                          <a:effectLst/>
                          <a:latin typeface="Calibri" panose="020F0502020204030204" pitchFamily="34" charset="0"/>
                          <a:ea typeface="+mn-ea"/>
                          <a:cs typeface="Calibri" panose="020F0502020204030204" pitchFamily="34" charset="0"/>
                        </a:rPr>
                        <a:t>BIO</a:t>
                      </a:r>
                    </a:p>
                    <a:p>
                      <a:pPr algn="ctr" fontAlgn="base"/>
                      <a:r>
                        <a:rPr lang="en-US" sz="1400" kern="1200" baseline="0">
                          <a:solidFill>
                            <a:schemeClr val="dk1"/>
                          </a:solidFill>
                          <a:effectLst/>
                          <a:latin typeface="Calibri" panose="020F0502020204030204" pitchFamily="34" charset="0"/>
                          <a:ea typeface="+mn-ea"/>
                          <a:cs typeface="Calibri" panose="020F0502020204030204" pitchFamily="34" charset="0"/>
                        </a:rPr>
                        <a:t>COMP DISC </a:t>
                      </a:r>
                      <a:br>
                        <a:rPr lang="en-US" sz="1400" kern="1200" baseline="0">
                          <a:solidFill>
                            <a:schemeClr val="dk1"/>
                          </a:solidFill>
                          <a:effectLst/>
                          <a:latin typeface="Calibri" panose="020F0502020204030204" pitchFamily="34" charset="0"/>
                          <a:ea typeface="+mn-ea"/>
                          <a:cs typeface="Calibri" panose="020F0502020204030204" pitchFamily="34" charset="0"/>
                        </a:rPr>
                      </a:br>
                      <a:r>
                        <a:rPr lang="en-US" sz="1400" kern="1200" baseline="0">
                          <a:solidFill>
                            <a:schemeClr val="dk1"/>
                          </a:solidFill>
                          <a:effectLst/>
                          <a:latin typeface="Calibri" panose="020F0502020204030204" pitchFamily="34" charset="0"/>
                          <a:ea typeface="+mn-ea"/>
                          <a:cs typeface="Calibri" panose="020F0502020204030204" pitchFamily="34" charset="0"/>
                        </a:rPr>
                        <a:t>(includes CIS, CNG, CSC, CWB)</a:t>
                      </a:r>
                    </a:p>
                    <a:p>
                      <a:pPr algn="ctr" fontAlgn="base"/>
                      <a:r>
                        <a:rPr lang="en-US" sz="1400" kern="1200" baseline="0">
                          <a:solidFill>
                            <a:schemeClr val="dk1"/>
                          </a:solidFill>
                          <a:effectLst/>
                          <a:latin typeface="Calibri" panose="020F0502020204030204" pitchFamily="34" charset="0"/>
                          <a:ea typeface="+mn-ea"/>
                          <a:cs typeface="Calibri" panose="020F0502020204030204" pitchFamily="34" charset="0"/>
                        </a:rPr>
                        <a:t>ENG</a:t>
                      </a:r>
                    </a:p>
                    <a:p>
                      <a:pPr algn="ctr" fontAlgn="base"/>
                      <a:r>
                        <a:rPr lang="en-US" sz="1400" kern="1200" baseline="0">
                          <a:solidFill>
                            <a:schemeClr val="dk1"/>
                          </a:solidFill>
                          <a:effectLst/>
                          <a:latin typeface="Calibri" panose="020F0502020204030204" pitchFamily="34" charset="0"/>
                          <a:ea typeface="+mn-ea"/>
                          <a:cs typeface="Calibri" panose="020F0502020204030204" pitchFamily="34" charset="0"/>
                        </a:rPr>
                        <a:t>MAT</a:t>
                      </a:r>
                    </a:p>
                    <a:p>
                      <a:pPr algn="ctr" fontAlgn="base"/>
                      <a:r>
                        <a:rPr lang="en-US" sz="1400" kern="1200" baseline="0">
                          <a:solidFill>
                            <a:schemeClr val="dk1"/>
                          </a:solidFill>
                          <a:effectLst/>
                          <a:latin typeface="Calibri" panose="020F0502020204030204" pitchFamily="34" charset="0"/>
                          <a:ea typeface="+mn-ea"/>
                          <a:cs typeface="Calibri" panose="020F0502020204030204" pitchFamily="34" charset="0"/>
                        </a:rPr>
                        <a:t>PSY</a:t>
                      </a:r>
                    </a:p>
                    <a:p>
                      <a:pPr marL="0" marR="0" algn="ctr" fontAlgn="base">
                        <a:lnSpc>
                          <a:spcPct val="107000"/>
                        </a:lnSpc>
                        <a:spcBef>
                          <a:spcPts val="0"/>
                        </a:spcBef>
                        <a:spcAft>
                          <a:spcPts val="0"/>
                        </a:spcAft>
                      </a:pPr>
                      <a:endParaRPr lang="en-US" sz="1400" baseline="0">
                        <a:effectLst/>
                        <a:latin typeface="Calibri" panose="020F0502020204030204" pitchFamily="34" charset="0"/>
                        <a:ea typeface="Calibri"/>
                        <a:cs typeface="Calibri" panose="020F0502020204030204" pitchFamily="34" charset="0"/>
                      </a:endParaRPr>
                    </a:p>
                  </a:txBody>
                  <a:tcPr marL="0" marR="0" marT="0" marB="0"/>
                </a:tc>
                <a:extLst>
                  <a:ext uri="{0D108BD9-81ED-4DB2-BD59-A6C34878D82A}">
                    <a16:rowId xmlns:a16="http://schemas.microsoft.com/office/drawing/2014/main" val="183063524"/>
                  </a:ext>
                </a:extLst>
              </a:tr>
            </a:tbl>
          </a:graphicData>
        </a:graphic>
      </p:graphicFrame>
      <p:sp>
        <p:nvSpPr>
          <p:cNvPr id="9" name="TextBox 8">
            <a:extLst>
              <a:ext uri="{FF2B5EF4-FFF2-40B4-BE49-F238E27FC236}">
                <a16:creationId xmlns:a16="http://schemas.microsoft.com/office/drawing/2014/main" id="{010C6715-B577-DFFE-F3DE-A0B319EB0AF7}"/>
              </a:ext>
            </a:extLst>
          </p:cNvPr>
          <p:cNvSpPr txBox="1"/>
          <p:nvPr/>
        </p:nvSpPr>
        <p:spPr>
          <a:xfrm>
            <a:off x="628650" y="4166987"/>
            <a:ext cx="8082833" cy="507831"/>
          </a:xfrm>
          <a:prstGeom prst="rect">
            <a:avLst/>
          </a:prstGeom>
          <a:noFill/>
        </p:spPr>
        <p:txBody>
          <a:bodyPr wrap="square" rtlCol="0">
            <a:spAutoFit/>
          </a:bodyPr>
          <a:lstStyle/>
          <a:p>
            <a:r>
              <a:rPr lang="en-US"/>
              <a:t>* All disciplines listed in this category had at least one online course coded in Banner during AY22.  Disciplines may request exemption from Colorado Online if there are no courses that need to continue to be offered online.</a:t>
            </a:r>
          </a:p>
        </p:txBody>
      </p:sp>
    </p:spTree>
    <p:extLst>
      <p:ext uri="{BB962C8B-B14F-4D97-AF65-F5344CB8AC3E}">
        <p14:creationId xmlns:p14="http://schemas.microsoft.com/office/powerpoint/2010/main" val="368875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Colorado Online SDC Compensation</a:t>
            </a:r>
          </a:p>
        </p:txBody>
      </p:sp>
      <p:sp>
        <p:nvSpPr>
          <p:cNvPr id="6" name="Content Placeholder 5"/>
          <p:cNvSpPr>
            <a:spLocks noGrp="1"/>
          </p:cNvSpPr>
          <p:nvPr>
            <p:ph idx="1"/>
          </p:nvPr>
        </p:nvSpPr>
        <p:spPr/>
        <p:txBody>
          <a:bodyPr/>
          <a:lstStyle/>
          <a:p>
            <a:r>
              <a:rPr lang="en-US" b="1" dirty="0"/>
              <a:t>Fee for service paid to SDC home college -</a:t>
            </a:r>
            <a:r>
              <a:rPr lang="en-US" dirty="0"/>
              <a:t> Supervisor works with SDC to determine appropriate combination of service, reassign time and/or overload pay based on local compensation handbook</a:t>
            </a:r>
          </a:p>
          <a:p>
            <a:r>
              <a:rPr lang="en-US" b="1" dirty="0"/>
              <a:t>Special Circumstances:</a:t>
            </a:r>
          </a:p>
          <a:p>
            <a:pPr lvl="1"/>
            <a:r>
              <a:rPr lang="en-US" b="1" dirty="0"/>
              <a:t>Pay over 21 credit hours.  </a:t>
            </a:r>
            <a:r>
              <a:rPr lang="en-US" dirty="0"/>
              <a:t>Since workloads were already established before this role was defined, Landon supports compensating SDCs for workload over 21 credit hours for fall and/or spring of AY2024, he just needs to be notified by the college president as we finalize the MOUs.     </a:t>
            </a:r>
          </a:p>
          <a:p>
            <a:pPr lvl="1"/>
            <a:r>
              <a:rPr lang="en-US" b="1" dirty="0"/>
              <a:t>SDCs from CMC, Aims, Emily Griffith.  </a:t>
            </a:r>
            <a:r>
              <a:rPr lang="en-US" dirty="0"/>
              <a:t>We are unable to pay a service fee to institutions outside of the 13 colleges that are part of CCCS.  In these cases Colorado Online responsibilities may be assigned to another faculty member.</a:t>
            </a:r>
          </a:p>
          <a:p>
            <a:pPr marL="0" indent="0">
              <a:buNone/>
            </a:pPr>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t>12</a:t>
            </a:fld>
            <a:endParaRPr lang="en-US"/>
          </a:p>
        </p:txBody>
      </p:sp>
    </p:spTree>
    <p:extLst>
      <p:ext uri="{BB962C8B-B14F-4D97-AF65-F5344CB8AC3E}">
        <p14:creationId xmlns:p14="http://schemas.microsoft.com/office/powerpoint/2010/main" val="131011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SDC - Next Steps</a:t>
            </a:r>
          </a:p>
        </p:txBody>
      </p:sp>
      <p:sp>
        <p:nvSpPr>
          <p:cNvPr id="3" name="Content Placeholder 2"/>
          <p:cNvSpPr>
            <a:spLocks noGrp="1"/>
          </p:cNvSpPr>
          <p:nvPr>
            <p:ph idx="1"/>
          </p:nvPr>
        </p:nvSpPr>
        <p:spPr>
          <a:xfrm>
            <a:off x="628649" y="1098698"/>
            <a:ext cx="8193881" cy="3534025"/>
          </a:xfrm>
        </p:spPr>
        <p:txBody>
          <a:bodyPr/>
          <a:lstStyle/>
          <a:p>
            <a:r>
              <a:rPr lang="en-US"/>
              <a:t>Nov 13 -30 	Hold meetings with SDCs in disciplines with online 			courses to review roles and responsibilities</a:t>
            </a:r>
          </a:p>
          <a:p>
            <a:r>
              <a:rPr lang="en-US"/>
              <a:t>Nov 13 – 30</a:t>
            </a:r>
            <a:r>
              <a:rPr lang="en-US" b="1"/>
              <a:t>  	</a:t>
            </a:r>
            <a:r>
              <a:rPr lang="en-US"/>
              <a:t>SDC reviews/agrees upon workload with supervisor</a:t>
            </a:r>
          </a:p>
          <a:p>
            <a:r>
              <a:rPr lang="en-US"/>
              <a:t>Dec 1 - 8		MOUs finalized with each College</a:t>
            </a:r>
          </a:p>
        </p:txBody>
      </p:sp>
      <p:sp>
        <p:nvSpPr>
          <p:cNvPr id="4" name="Slide Number Placeholder 3"/>
          <p:cNvSpPr>
            <a:spLocks noGrp="1"/>
          </p:cNvSpPr>
          <p:nvPr>
            <p:ph type="sldNum" sz="quarter" idx="12"/>
          </p:nvPr>
        </p:nvSpPr>
        <p:spPr/>
        <p:txBody>
          <a:bodyPr/>
          <a:lstStyle/>
          <a:p>
            <a:fld id="{3AF5B793-A8FE-CB4C-BEAD-E0D98F0CF84B}" type="slidenum">
              <a:rPr lang="en-US" smtClean="0"/>
              <a:t>13</a:t>
            </a:fld>
            <a:endParaRPr lang="en-US"/>
          </a:p>
        </p:txBody>
      </p:sp>
    </p:spTree>
    <p:extLst>
      <p:ext uri="{BB962C8B-B14F-4D97-AF65-F5344CB8AC3E}">
        <p14:creationId xmlns:p14="http://schemas.microsoft.com/office/powerpoint/2010/main" val="228349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D08F-1AAB-4027-B6F7-D0BC7B61F7F2}"/>
              </a:ext>
            </a:extLst>
          </p:cNvPr>
          <p:cNvSpPr>
            <a:spLocks noGrp="1"/>
          </p:cNvSpPr>
          <p:nvPr>
            <p:ph type="title"/>
          </p:nvPr>
        </p:nvSpPr>
        <p:spPr/>
        <p:txBody>
          <a:bodyPr/>
          <a:lstStyle/>
          <a:p>
            <a:r>
              <a:rPr lang="en-US"/>
              <a:t>Where to Find Information about Colorado Online</a:t>
            </a:r>
          </a:p>
        </p:txBody>
      </p:sp>
      <p:sp>
        <p:nvSpPr>
          <p:cNvPr id="3" name="Content Placeholder 2">
            <a:extLst>
              <a:ext uri="{FF2B5EF4-FFF2-40B4-BE49-F238E27FC236}">
                <a16:creationId xmlns:a16="http://schemas.microsoft.com/office/drawing/2014/main" id="{7EC8916B-F88C-45A4-B802-6D54671F0101}"/>
              </a:ext>
            </a:extLst>
          </p:cNvPr>
          <p:cNvSpPr>
            <a:spLocks noGrp="1"/>
          </p:cNvSpPr>
          <p:nvPr>
            <p:ph idx="1"/>
          </p:nvPr>
        </p:nvSpPr>
        <p:spPr>
          <a:xfrm>
            <a:off x="628651" y="1071317"/>
            <a:ext cx="7886700" cy="3408476"/>
          </a:xfrm>
        </p:spPr>
        <p:txBody>
          <a:bodyPr>
            <a:normAutofit fontScale="70000" lnSpcReduction="20000"/>
          </a:bodyPr>
          <a:lstStyle/>
          <a:p>
            <a:r>
              <a:rPr lang="en-US">
                <a:solidFill>
                  <a:schemeClr val="tx1"/>
                </a:solidFill>
              </a:rPr>
              <a:t>Info Sessions (8:00 am every other Wednesday)</a:t>
            </a:r>
          </a:p>
          <a:p>
            <a:r>
              <a:rPr lang="en-US">
                <a:solidFill>
                  <a:schemeClr val="tx1"/>
                </a:solidFill>
              </a:rPr>
              <a:t>Monthly email updates from Executive Sponsor, Landon Pirius</a:t>
            </a:r>
          </a:p>
          <a:p>
            <a:r>
              <a:rPr lang="en-US">
                <a:solidFill>
                  <a:schemeClr val="tx1"/>
                </a:solidFill>
              </a:rPr>
              <a:t>Updates from college leadership and project / committee reps</a:t>
            </a:r>
          </a:p>
          <a:p>
            <a:r>
              <a:rPr lang="en-US">
                <a:solidFill>
                  <a:schemeClr val="tx1"/>
                </a:solidFill>
                <a:hlinkClick r:id="rId3"/>
              </a:rPr>
              <a:t>Inside Colorado Online </a:t>
            </a:r>
            <a:r>
              <a:rPr lang="en-US" sz="2000"/>
              <a:t>(</a:t>
            </a:r>
            <a:r>
              <a:rPr lang="en-US" sz="2000">
                <a:hlinkClick r:id="rId3"/>
              </a:rPr>
              <a:t>https://insidecoloradoonline.cccs.edu</a:t>
            </a:r>
            <a:r>
              <a:rPr lang="en-US" sz="2000"/>
              <a:t>)</a:t>
            </a:r>
            <a:endParaRPr lang="en-US">
              <a:solidFill>
                <a:schemeClr val="tx1"/>
              </a:solidFill>
            </a:endParaRPr>
          </a:p>
          <a:p>
            <a:pPr lvl="1"/>
            <a:r>
              <a:rPr lang="en-US">
                <a:solidFill>
                  <a:schemeClr val="tx1"/>
                </a:solidFill>
              </a:rPr>
              <a:t>Bi-weekly updates, FAQs, virtual suggestion box</a:t>
            </a:r>
          </a:p>
          <a:p>
            <a:pPr lvl="1"/>
            <a:r>
              <a:rPr lang="en-US">
                <a:solidFill>
                  <a:schemeClr val="tx1"/>
                </a:solidFill>
              </a:rPr>
              <a:t>Member lists for Project Teams, Subcommittees, and the Online Faculty and Instructor Advisory Committee </a:t>
            </a:r>
          </a:p>
          <a:p>
            <a:r>
              <a:rPr lang="en-US" u="sng" kern="0">
                <a:solidFill>
                  <a:srgbClr val="0563C1"/>
                </a:solidFill>
                <a:effectLst/>
                <a:latin typeface="Helvetica Neue Light" panose="02000403000000020004"/>
                <a:ea typeface="Times New Roman" panose="02020603050405020304" pitchFamily="18" charset="0"/>
                <a:hlinkClick r:id="rId4"/>
              </a:rPr>
              <a:t>CCCS Colorado Online SharePoint </a:t>
            </a:r>
            <a:r>
              <a:rPr lang="en-US">
                <a:solidFill>
                  <a:schemeClr val="tx1"/>
                </a:solidFill>
                <a:latin typeface="Helvetica Neue Light" panose="02000403000000020004"/>
              </a:rPr>
              <a:t>for documents (course section distribution, enrollment reports, course materials selections, etc.) -- Access must be approved at first login</a:t>
            </a:r>
          </a:p>
          <a:p>
            <a:r>
              <a:rPr lang="en-US">
                <a:solidFill>
                  <a:schemeClr val="tx1"/>
                </a:solidFill>
              </a:rPr>
              <a:t>Contact us!</a:t>
            </a:r>
          </a:p>
          <a:p>
            <a:pPr lvl="1"/>
            <a:r>
              <a:rPr lang="en-US">
                <a:solidFill>
                  <a:schemeClr val="tx1"/>
                </a:solidFill>
              </a:rPr>
              <a:t>Executive Sponsor, Landon Pirius – </a:t>
            </a:r>
            <a:r>
              <a:rPr lang="en-US">
                <a:solidFill>
                  <a:schemeClr val="tx1"/>
                </a:solidFill>
                <a:hlinkClick r:id="rId5"/>
              </a:rPr>
              <a:t>landon.pirius@cccs.edu</a:t>
            </a:r>
            <a:endParaRPr lang="en-US">
              <a:solidFill>
                <a:schemeClr val="tx1"/>
              </a:solidFill>
            </a:endParaRPr>
          </a:p>
          <a:p>
            <a:pPr lvl="1"/>
            <a:r>
              <a:rPr lang="en-US">
                <a:solidFill>
                  <a:schemeClr val="tx1"/>
                </a:solidFill>
              </a:rPr>
              <a:t>Project Director, Tammy Vercauteren – </a:t>
            </a:r>
            <a:r>
              <a:rPr lang="en-US">
                <a:solidFill>
                  <a:schemeClr val="tx1"/>
                </a:solidFill>
                <a:hlinkClick r:id="rId6"/>
              </a:rPr>
              <a:t>tammy.vercauteren@cccs.edu</a:t>
            </a:r>
            <a:endParaRPr lang="en-US">
              <a:solidFill>
                <a:schemeClr val="tx1"/>
              </a:solidFill>
            </a:endParaRPr>
          </a:p>
          <a:p>
            <a:pPr lvl="1"/>
            <a:r>
              <a:rPr lang="en-US">
                <a:solidFill>
                  <a:schemeClr val="tx1"/>
                </a:solidFill>
              </a:rPr>
              <a:t>Project Coordinator, Chin Ya Russell – </a:t>
            </a:r>
            <a:r>
              <a:rPr lang="en-US">
                <a:solidFill>
                  <a:schemeClr val="tx1"/>
                </a:solidFill>
                <a:hlinkClick r:id="rId7"/>
              </a:rPr>
              <a:t>chinya.russell@cccs.edu</a:t>
            </a:r>
            <a:endParaRPr lang="en-US">
              <a:solidFill>
                <a:schemeClr val="tx1"/>
              </a:solidFill>
            </a:endParaRPr>
          </a:p>
          <a:p>
            <a:pPr lvl="1"/>
            <a:endParaRPr lang="en-US">
              <a:solidFill>
                <a:schemeClr val="tx1"/>
              </a:solidFill>
            </a:endParaRPr>
          </a:p>
          <a:p>
            <a:pPr marL="342900" lvl="1" indent="0">
              <a:buNone/>
            </a:pPr>
            <a:endParaRPr lang="en-US">
              <a:solidFill>
                <a:schemeClr val="tx1"/>
              </a:solidFill>
            </a:endParaRPr>
          </a:p>
          <a:p>
            <a:endParaRPr lang="en-US"/>
          </a:p>
        </p:txBody>
      </p:sp>
      <p:sp>
        <p:nvSpPr>
          <p:cNvPr id="4" name="Slide Number Placeholder 3">
            <a:extLst>
              <a:ext uri="{FF2B5EF4-FFF2-40B4-BE49-F238E27FC236}">
                <a16:creationId xmlns:a16="http://schemas.microsoft.com/office/drawing/2014/main" id="{90E233F0-B500-4450-A768-AA9BB25EE26B}"/>
              </a:ext>
            </a:extLst>
          </p:cNvPr>
          <p:cNvSpPr>
            <a:spLocks noGrp="1"/>
          </p:cNvSpPr>
          <p:nvPr>
            <p:ph type="sldNum" sz="quarter" idx="12"/>
          </p:nvPr>
        </p:nvSpPr>
        <p:spPr/>
        <p:txBody>
          <a:bodyPr/>
          <a:lstStyle/>
          <a:p>
            <a:fld id="{3AF5B793-A8FE-CB4C-BEAD-E0D98F0CF84B}" type="slidenum">
              <a:rPr lang="en-US" smtClean="0"/>
              <a:t>14</a:t>
            </a:fld>
            <a:endParaRPr lang="en-US"/>
          </a:p>
        </p:txBody>
      </p:sp>
    </p:spTree>
    <p:extLst>
      <p:ext uri="{BB962C8B-B14F-4D97-AF65-F5344CB8AC3E}">
        <p14:creationId xmlns:p14="http://schemas.microsoft.com/office/powerpoint/2010/main" val="104310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D1F6E7-4DAB-FE2E-88F7-548EC13B39C7}"/>
              </a:ext>
            </a:extLst>
          </p:cNvPr>
          <p:cNvSpPr>
            <a:spLocks noGrp="1"/>
          </p:cNvSpPr>
          <p:nvPr>
            <p:ph type="title"/>
          </p:nvPr>
        </p:nvSpPr>
        <p:spPr/>
        <p:txBody>
          <a:bodyPr/>
          <a:lstStyle/>
          <a:p>
            <a:r>
              <a:rPr lang="en-US"/>
              <a:t>Reference Slides</a:t>
            </a:r>
          </a:p>
        </p:txBody>
      </p:sp>
      <p:sp>
        <p:nvSpPr>
          <p:cNvPr id="4" name="Slide Number Placeholder 3">
            <a:extLst>
              <a:ext uri="{FF2B5EF4-FFF2-40B4-BE49-F238E27FC236}">
                <a16:creationId xmlns:a16="http://schemas.microsoft.com/office/drawing/2014/main" id="{6582731F-B088-BBAA-6E55-4D456F1EB3C3}"/>
              </a:ext>
            </a:extLst>
          </p:cNvPr>
          <p:cNvSpPr>
            <a:spLocks noGrp="1"/>
          </p:cNvSpPr>
          <p:nvPr>
            <p:ph type="sldNum" sz="quarter" idx="12"/>
          </p:nvPr>
        </p:nvSpPr>
        <p:spPr/>
        <p:txBody>
          <a:bodyPr/>
          <a:lstStyle/>
          <a:p>
            <a:fld id="{3AF5B793-A8FE-CB4C-BEAD-E0D98F0CF84B}" type="slidenum">
              <a:rPr lang="en-US" smtClean="0"/>
              <a:t>15</a:t>
            </a:fld>
            <a:endParaRPr lang="en-US"/>
          </a:p>
        </p:txBody>
      </p:sp>
    </p:spTree>
    <p:extLst>
      <p:ext uri="{BB962C8B-B14F-4D97-AF65-F5344CB8AC3E}">
        <p14:creationId xmlns:p14="http://schemas.microsoft.com/office/powerpoint/2010/main" val="159551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127050" cy="767657"/>
          </a:xfrm>
        </p:spPr>
        <p:txBody>
          <a:bodyPr>
            <a:normAutofit/>
          </a:bodyPr>
          <a:lstStyle/>
          <a:p>
            <a:r>
              <a:rPr lang="en-US" b="1">
                <a:latin typeface="Helvetica Neue Medium"/>
              </a:rPr>
              <a:t>What? </a:t>
            </a:r>
            <a:r>
              <a:rPr lang="en-US">
                <a:latin typeface="Helvetica Neue Medium"/>
              </a:rPr>
              <a:t>Common course materials operational definition </a:t>
            </a:r>
          </a:p>
        </p:txBody>
      </p:sp>
      <p:sp>
        <p:nvSpPr>
          <p:cNvPr id="5" name="Content Placeholder 4"/>
          <p:cNvSpPr>
            <a:spLocks noGrp="1"/>
          </p:cNvSpPr>
          <p:nvPr>
            <p:ph sz="half" idx="1"/>
          </p:nvPr>
        </p:nvSpPr>
        <p:spPr>
          <a:xfrm>
            <a:off x="628651" y="1146969"/>
            <a:ext cx="7763854" cy="3263504"/>
          </a:xfrm>
        </p:spPr>
        <p:txBody>
          <a:bodyPr vert="horz" lIns="91440" tIns="45720" rIns="91440" bIns="45720" rtlCol="0" anchor="t">
            <a:normAutofit lnSpcReduction="10000"/>
          </a:bodyPr>
          <a:lstStyle/>
          <a:p>
            <a:pPr marL="0" indent="0">
              <a:buNone/>
            </a:pPr>
            <a:r>
              <a:rPr lang="en-US" sz="1600">
                <a:latin typeface="Helvetica Neue Light"/>
              </a:rPr>
              <a:t>Any materials that incur a cost to students or need to be acquired before the course starts.  These must be listed, along with cost, at time of registration. Examples:</a:t>
            </a:r>
            <a:endParaRPr lang="en-US"/>
          </a:p>
          <a:p>
            <a:pPr lvl="1">
              <a:lnSpc>
                <a:spcPct val="80000"/>
              </a:lnSpc>
            </a:pPr>
            <a:r>
              <a:rPr lang="en-US" sz="1200">
                <a:latin typeface="Helvetica Neue Light"/>
              </a:rPr>
              <a:t>Hardcopy text</a:t>
            </a:r>
          </a:p>
          <a:p>
            <a:pPr lvl="1">
              <a:lnSpc>
                <a:spcPct val="80000"/>
              </a:lnSpc>
            </a:pPr>
            <a:r>
              <a:rPr lang="en-US" sz="1200" err="1">
                <a:latin typeface="Helvetica Neue Light"/>
              </a:rPr>
              <a:t>eText</a:t>
            </a:r>
            <a:endParaRPr lang="en-US" sz="1200">
              <a:latin typeface="Helvetica Neue Light"/>
            </a:endParaRPr>
          </a:p>
          <a:p>
            <a:pPr lvl="1">
              <a:lnSpc>
                <a:spcPct val="80000"/>
              </a:lnSpc>
            </a:pPr>
            <a:r>
              <a:rPr lang="en-US" sz="1200">
                <a:latin typeface="Helvetica Neue Light"/>
              </a:rPr>
              <a:t>Publisher Online Platform</a:t>
            </a:r>
          </a:p>
          <a:p>
            <a:pPr lvl="1">
              <a:lnSpc>
                <a:spcPct val="80000"/>
              </a:lnSpc>
            </a:pPr>
            <a:r>
              <a:rPr lang="en-US" sz="1200">
                <a:latin typeface="Helvetica Neue Light"/>
              </a:rPr>
              <a:t>Specific OER</a:t>
            </a:r>
          </a:p>
          <a:p>
            <a:pPr lvl="1">
              <a:lnSpc>
                <a:spcPct val="80000"/>
              </a:lnSpc>
            </a:pPr>
            <a:r>
              <a:rPr lang="en-US" sz="1200">
                <a:latin typeface="Helvetica Neue Light"/>
              </a:rPr>
              <a:t>Assorted OER</a:t>
            </a:r>
          </a:p>
          <a:p>
            <a:pPr lvl="1">
              <a:lnSpc>
                <a:spcPct val="80000"/>
              </a:lnSpc>
            </a:pPr>
            <a:r>
              <a:rPr lang="en-US" sz="1200">
                <a:latin typeface="Helvetica Neue Light"/>
              </a:rPr>
              <a:t>Lab kit</a:t>
            </a:r>
          </a:p>
          <a:p>
            <a:pPr marL="0" indent="0">
              <a:buNone/>
            </a:pPr>
            <a:r>
              <a:rPr lang="en-US" sz="1600">
                <a:latin typeface="Helvetica Neue Light"/>
              </a:rPr>
              <a:t>Note: Instructors may supplement these materials with other no-cost materials, and modify the course shell including lecture notes, assignments, activities, and assessments.  </a:t>
            </a:r>
            <a:endParaRPr lang="en-US" sz="1600"/>
          </a:p>
          <a:p>
            <a:pPr marL="0" indent="0">
              <a:buNone/>
            </a:pPr>
            <a:endParaRPr lang="en-US" sz="1600"/>
          </a:p>
          <a:p>
            <a:pPr marL="0" indent="0">
              <a:buNone/>
            </a:pPr>
            <a:endParaRPr lang="en-US" sz="1600"/>
          </a:p>
        </p:txBody>
      </p:sp>
      <p:sp>
        <p:nvSpPr>
          <p:cNvPr id="4" name="Slide Number Placeholder 3"/>
          <p:cNvSpPr>
            <a:spLocks noGrp="1"/>
          </p:cNvSpPr>
          <p:nvPr>
            <p:ph type="sldNum" sz="quarter" idx="12"/>
          </p:nvPr>
        </p:nvSpPr>
        <p:spPr/>
        <p:txBody>
          <a:bodyPr/>
          <a:lstStyle/>
          <a:p>
            <a:fld id="{3AF5B793-A8FE-CB4C-BEAD-E0D98F0CF84B}" type="slidenum">
              <a:rPr lang="en-US" smtClean="0"/>
              <a:t>16</a:t>
            </a:fld>
            <a:endParaRPr lang="en-US"/>
          </a:p>
        </p:txBody>
      </p:sp>
    </p:spTree>
    <p:extLst>
      <p:ext uri="{BB962C8B-B14F-4D97-AF65-F5344CB8AC3E}">
        <p14:creationId xmlns:p14="http://schemas.microsoft.com/office/powerpoint/2010/main" val="26644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Why? </a:t>
            </a:r>
            <a:r>
              <a:rPr lang="en-US"/>
              <a:t>Common course materials rationale</a:t>
            </a:r>
          </a:p>
        </p:txBody>
      </p:sp>
      <p:sp>
        <p:nvSpPr>
          <p:cNvPr id="4" name="Slide Number Placeholder 3"/>
          <p:cNvSpPr>
            <a:spLocks noGrp="1"/>
          </p:cNvSpPr>
          <p:nvPr>
            <p:ph type="sldNum" sz="quarter" idx="12"/>
          </p:nvPr>
        </p:nvSpPr>
        <p:spPr/>
        <p:txBody>
          <a:bodyPr/>
          <a:lstStyle/>
          <a:p>
            <a:fld id="{3AF5B793-A8FE-CB4C-BEAD-E0D98F0CF84B}" type="slidenum">
              <a:rPr lang="en-US" smtClean="0"/>
              <a:t>17</a:t>
            </a:fld>
            <a:endParaRPr lang="en-US"/>
          </a:p>
        </p:txBody>
      </p:sp>
      <p:sp>
        <p:nvSpPr>
          <p:cNvPr id="6" name="Content Placeholder 5"/>
          <p:cNvSpPr>
            <a:spLocks noGrp="1"/>
          </p:cNvSpPr>
          <p:nvPr>
            <p:ph idx="1"/>
          </p:nvPr>
        </p:nvSpPr>
        <p:spPr/>
        <p:txBody>
          <a:bodyPr vert="horz" lIns="91440" tIns="45720" rIns="91440" bIns="45720" rtlCol="0" anchor="t">
            <a:noAutofit/>
          </a:bodyPr>
          <a:lstStyle/>
          <a:p>
            <a:r>
              <a:rPr lang="en-US">
                <a:latin typeface="Helvetica Neue"/>
                <a:cs typeface="Helvetica Neue"/>
              </a:rPr>
              <a:t>For ALL courses the Higher Education Opportunity Act (2008) requires </a:t>
            </a:r>
          </a:p>
          <a:p>
            <a:pPr lvl="1"/>
            <a:r>
              <a:rPr lang="en-US">
                <a:latin typeface="Helvetica Neue"/>
                <a:cs typeface="Helvetica Neue"/>
              </a:rPr>
              <a:t>disclosing textbook information (ISBN, author, title, publication date, etc.) and cost</a:t>
            </a:r>
          </a:p>
          <a:p>
            <a:pPr lvl="1"/>
            <a:r>
              <a:rPr lang="en-US">
                <a:latin typeface="Helvetica Neue"/>
                <a:cs typeface="Helvetica Neue"/>
              </a:rPr>
              <a:t>in time for pre-registration and registration</a:t>
            </a:r>
          </a:p>
          <a:p>
            <a:pPr lvl="1"/>
            <a:r>
              <a:rPr lang="en-US">
                <a:latin typeface="Helvetica Neue"/>
                <a:cs typeface="Helvetica Neue"/>
              </a:rPr>
              <a:t>in the online course schedule (or linked directly from schedule)</a:t>
            </a:r>
            <a:br>
              <a:rPr lang="en-US">
                <a:latin typeface="Helvetica Neue"/>
                <a:cs typeface="Helvetica Neue"/>
              </a:rPr>
            </a:br>
            <a:endParaRPr lang="en-US">
              <a:latin typeface="Helvetica Neue"/>
              <a:cs typeface="Helvetica Neue"/>
            </a:endParaRPr>
          </a:p>
          <a:p>
            <a:r>
              <a:rPr lang="en-US">
                <a:latin typeface="Helvetica Neue"/>
                <a:cs typeface="Helvetica Neue"/>
              </a:rPr>
              <a:t>Students who enroll in Colorado Online @ pooled sections </a:t>
            </a:r>
          </a:p>
          <a:p>
            <a:pPr lvl="1"/>
            <a:r>
              <a:rPr lang="en-US">
                <a:latin typeface="Helvetica Neue"/>
                <a:cs typeface="Helvetica Neue"/>
              </a:rPr>
              <a:t>must know the cost of their course materials when they register</a:t>
            </a:r>
          </a:p>
          <a:p>
            <a:pPr lvl="1"/>
            <a:r>
              <a:rPr lang="en-US">
                <a:latin typeface="Helvetica Neue"/>
              </a:rPr>
              <a:t>may not know their teacher or specific section until classes start</a:t>
            </a:r>
          </a:p>
          <a:p>
            <a:pPr lvl="1"/>
            <a:endParaRPr lang="en-US">
              <a:latin typeface="Helvetica Neue"/>
              <a:cs typeface="Helvetica Neue"/>
            </a:endParaRPr>
          </a:p>
        </p:txBody>
      </p:sp>
    </p:spTree>
    <p:extLst>
      <p:ext uri="{BB962C8B-B14F-4D97-AF65-F5344CB8AC3E}">
        <p14:creationId xmlns:p14="http://schemas.microsoft.com/office/powerpoint/2010/main" val="287689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Who? </a:t>
            </a:r>
            <a:r>
              <a:rPr lang="en-US"/>
              <a:t>Common course materials stakeholders</a:t>
            </a:r>
          </a:p>
        </p:txBody>
      </p:sp>
      <p:sp>
        <p:nvSpPr>
          <p:cNvPr id="4" name="Slide Number Placeholder 3"/>
          <p:cNvSpPr>
            <a:spLocks noGrp="1"/>
          </p:cNvSpPr>
          <p:nvPr>
            <p:ph type="sldNum" sz="quarter" idx="12"/>
          </p:nvPr>
        </p:nvSpPr>
        <p:spPr/>
        <p:txBody>
          <a:bodyPr/>
          <a:lstStyle/>
          <a:p>
            <a:fld id="{3AF5B793-A8FE-CB4C-BEAD-E0D98F0CF84B}" type="slidenum">
              <a:rPr lang="en-US" smtClean="0"/>
              <a:t>18</a:t>
            </a:fld>
            <a:endParaRPr lang="en-US"/>
          </a:p>
        </p:txBody>
      </p:sp>
      <p:sp>
        <p:nvSpPr>
          <p:cNvPr id="6" name="Content Placeholder 5"/>
          <p:cNvSpPr>
            <a:spLocks noGrp="1"/>
          </p:cNvSpPr>
          <p:nvPr>
            <p:ph idx="1"/>
          </p:nvPr>
        </p:nvSpPr>
        <p:spPr/>
        <p:txBody>
          <a:bodyPr/>
          <a:lstStyle/>
          <a:p>
            <a:pPr marL="0" indent="0">
              <a:buNone/>
            </a:pPr>
            <a:endParaRPr lang="en-US">
              <a:latin typeface="Helvetica Neue"/>
              <a:cs typeface="Helvetica Neue"/>
            </a:endParaRPr>
          </a:p>
        </p:txBody>
      </p:sp>
      <p:graphicFrame>
        <p:nvGraphicFramePr>
          <p:cNvPr id="7" name="Content Placeholder 4"/>
          <p:cNvGraphicFramePr>
            <a:graphicFrameLocks/>
          </p:cNvGraphicFramePr>
          <p:nvPr/>
        </p:nvGraphicFramePr>
        <p:xfrm>
          <a:off x="679448" y="1041501"/>
          <a:ext cx="8051801" cy="3160928"/>
        </p:xfrm>
        <a:graphic>
          <a:graphicData uri="http://schemas.openxmlformats.org/drawingml/2006/table">
            <a:tbl>
              <a:tblPr firstRow="1" bandRow="1">
                <a:tableStyleId>{5C22544A-7EE6-4342-B048-85BDC9FD1C3A}</a:tableStyleId>
              </a:tblPr>
              <a:tblGrid>
                <a:gridCol w="2091805">
                  <a:extLst>
                    <a:ext uri="{9D8B030D-6E8A-4147-A177-3AD203B41FA5}">
                      <a16:colId xmlns:a16="http://schemas.microsoft.com/office/drawing/2014/main" val="20000"/>
                    </a:ext>
                  </a:extLst>
                </a:gridCol>
                <a:gridCol w="2924697">
                  <a:extLst>
                    <a:ext uri="{9D8B030D-6E8A-4147-A177-3AD203B41FA5}">
                      <a16:colId xmlns:a16="http://schemas.microsoft.com/office/drawing/2014/main" val="20001"/>
                    </a:ext>
                  </a:extLst>
                </a:gridCol>
                <a:gridCol w="3035299">
                  <a:extLst>
                    <a:ext uri="{9D8B030D-6E8A-4147-A177-3AD203B41FA5}">
                      <a16:colId xmlns:a16="http://schemas.microsoft.com/office/drawing/2014/main" val="20003"/>
                    </a:ext>
                  </a:extLst>
                </a:gridCol>
              </a:tblGrid>
              <a:tr h="328491">
                <a:tc>
                  <a:txBody>
                    <a:bodyPr/>
                    <a:lstStyle/>
                    <a:p>
                      <a:r>
                        <a:rPr lang="en-US" sz="1400">
                          <a:latin typeface="Helvetica Neue"/>
                          <a:cs typeface="Helvetica Neue"/>
                        </a:rPr>
                        <a:t>Person responsible</a:t>
                      </a:r>
                    </a:p>
                  </a:txBody>
                  <a:tcPr/>
                </a:tc>
                <a:tc>
                  <a:txBody>
                    <a:bodyPr/>
                    <a:lstStyle/>
                    <a:p>
                      <a:r>
                        <a:rPr lang="en-US" sz="1400">
                          <a:latin typeface="Helvetica Neue"/>
                          <a:cs typeface="Helvetica Neue"/>
                        </a:rPr>
                        <a:t>Home College sections</a:t>
                      </a:r>
                    </a:p>
                  </a:txBody>
                  <a:tcPr/>
                </a:tc>
                <a:tc>
                  <a:txBody>
                    <a:bodyPr/>
                    <a:lstStyle/>
                    <a:p>
                      <a:r>
                        <a:rPr lang="en-US" sz="1400">
                          <a:latin typeface="Helvetica Neue"/>
                          <a:cs typeface="Helvetica Neue"/>
                        </a:rPr>
                        <a:t>Pooled sections</a:t>
                      </a:r>
                    </a:p>
                  </a:txBody>
                  <a:tcPr/>
                </a:tc>
                <a:extLst>
                  <a:ext uri="{0D108BD9-81ED-4DB2-BD59-A6C34878D82A}">
                    <a16:rowId xmlns:a16="http://schemas.microsoft.com/office/drawing/2014/main" val="10000"/>
                  </a:ext>
                </a:extLst>
              </a:tr>
              <a:tr h="750908">
                <a:tc>
                  <a:txBody>
                    <a:bodyPr/>
                    <a:lstStyle/>
                    <a:p>
                      <a:r>
                        <a:rPr lang="en-US" sz="1400">
                          <a:latin typeface="Helvetica Neue"/>
                          <a:cs typeface="Helvetica Neue"/>
                        </a:rPr>
                        <a:t>Selecting materials</a:t>
                      </a:r>
                    </a:p>
                  </a:txBody>
                  <a:tcPr/>
                </a:tc>
                <a:tc>
                  <a:txBody>
                    <a:bodyPr/>
                    <a:lstStyle/>
                    <a:p>
                      <a:r>
                        <a:rPr lang="en-US" sz="1400" b="1">
                          <a:latin typeface="Helvetica Neue"/>
                          <a:cs typeface="Helvetica Neue"/>
                        </a:rPr>
                        <a:t>College / Instructor</a:t>
                      </a:r>
                      <a:r>
                        <a:rPr lang="en-US" sz="1400" baseline="0">
                          <a:latin typeface="Helvetica Neue"/>
                          <a:cs typeface="Helvetica Neue"/>
                        </a:rPr>
                        <a:t> chooses course materials</a:t>
                      </a:r>
                      <a:endParaRPr lang="en-US" sz="1400">
                        <a:latin typeface="Helvetica Neue"/>
                        <a:cs typeface="Helvetica Neue"/>
                      </a:endParaRPr>
                    </a:p>
                  </a:txBody>
                  <a:tcPr/>
                </a:tc>
                <a:tc>
                  <a:txBody>
                    <a:bodyPr/>
                    <a:lstStyle/>
                    <a:p>
                      <a:r>
                        <a:rPr lang="en-US" sz="1400" b="1">
                          <a:latin typeface="Helvetica Neue"/>
                          <a:cs typeface="Helvetica Neue"/>
                        </a:rPr>
                        <a:t>State discipline faculty </a:t>
                      </a:r>
                      <a:r>
                        <a:rPr lang="en-US" sz="1400" b="0">
                          <a:latin typeface="Helvetica Neue"/>
                          <a:cs typeface="Helvetica Neue"/>
                        </a:rPr>
                        <a:t>choose materials to be used in all pooled sections.</a:t>
                      </a:r>
                      <a:endParaRPr lang="en-US" sz="1400" b="1">
                        <a:latin typeface="Helvetica Neue"/>
                        <a:cs typeface="Helvetica Neue"/>
                      </a:endParaRPr>
                    </a:p>
                  </a:txBody>
                  <a:tcPr/>
                </a:tc>
                <a:extLst>
                  <a:ext uri="{0D108BD9-81ED-4DB2-BD59-A6C34878D82A}">
                    <a16:rowId xmlns:a16="http://schemas.microsoft.com/office/drawing/2014/main" val="10001"/>
                  </a:ext>
                </a:extLst>
              </a:tr>
              <a:tr h="742950">
                <a:tc>
                  <a:txBody>
                    <a:bodyPr/>
                    <a:lstStyle/>
                    <a:p>
                      <a:r>
                        <a:rPr lang="en-US" sz="1400">
                          <a:latin typeface="Helvetica Neue"/>
                          <a:cs typeface="Helvetica Neue"/>
                        </a:rPr>
                        <a:t>Collecting information</a:t>
                      </a:r>
                    </a:p>
                  </a:txBody>
                  <a:tcPr/>
                </a:tc>
                <a:tc>
                  <a:txBody>
                    <a:bodyPr/>
                    <a:lstStyle/>
                    <a:p>
                      <a:r>
                        <a:rPr lang="en-US" sz="1400" b="1">
                          <a:latin typeface="Helvetica Neue"/>
                          <a:cs typeface="Helvetica Neue"/>
                        </a:rPr>
                        <a:t>Discipline</a:t>
                      </a:r>
                      <a:r>
                        <a:rPr lang="en-US" sz="1400" b="1" baseline="0">
                          <a:latin typeface="Helvetica Neue"/>
                          <a:cs typeface="Helvetica Neue"/>
                        </a:rPr>
                        <a:t> chairs </a:t>
                      </a:r>
                      <a:r>
                        <a:rPr lang="en-US" sz="1400" baseline="0">
                          <a:latin typeface="Helvetica Neue"/>
                          <a:cs typeface="Helvetica Neue"/>
                        </a:rPr>
                        <a:t>at each college (if applicable) </a:t>
                      </a:r>
                      <a:endParaRPr lang="en-US" sz="1400">
                        <a:latin typeface="Helvetica Neue"/>
                        <a:cs typeface="Helvetica Neue"/>
                      </a:endParaRPr>
                    </a:p>
                  </a:txBody>
                  <a:tcPr/>
                </a:tc>
                <a:tc>
                  <a:txBody>
                    <a:bodyPr/>
                    <a:lstStyle/>
                    <a:p>
                      <a:r>
                        <a:rPr lang="en-US" sz="1400" b="1">
                          <a:latin typeface="Helvetica Neue"/>
                          <a:cs typeface="Helvetica Neue"/>
                        </a:rPr>
                        <a:t>Statewide</a:t>
                      </a:r>
                      <a:r>
                        <a:rPr lang="en-US" sz="1400" b="1" baseline="0">
                          <a:latin typeface="Helvetica Neue"/>
                          <a:cs typeface="Helvetica Neue"/>
                        </a:rPr>
                        <a:t> discipline chair</a:t>
                      </a:r>
                      <a:endParaRPr lang="en-US" sz="1400" b="0">
                        <a:latin typeface="Helvetica Neue"/>
                        <a:cs typeface="Helvetica Neue"/>
                      </a:endParaRPr>
                    </a:p>
                  </a:txBody>
                  <a:tcPr/>
                </a:tc>
                <a:extLst>
                  <a:ext uri="{0D108BD9-81ED-4DB2-BD59-A6C34878D82A}">
                    <a16:rowId xmlns:a16="http://schemas.microsoft.com/office/drawing/2014/main" val="10002"/>
                  </a:ext>
                </a:extLst>
              </a:tr>
              <a:tr h="609600">
                <a:tc>
                  <a:txBody>
                    <a:bodyPr/>
                    <a:lstStyle/>
                    <a:p>
                      <a:r>
                        <a:rPr lang="en-US" sz="1400">
                          <a:latin typeface="Helvetica Neue"/>
                          <a:cs typeface="Helvetica Neue"/>
                        </a:rPr>
                        <a:t>Posting information</a:t>
                      </a:r>
                    </a:p>
                  </a:txBody>
                  <a:tcPr/>
                </a:tc>
                <a:tc>
                  <a:txBody>
                    <a:bodyPr/>
                    <a:lstStyle/>
                    <a:p>
                      <a:r>
                        <a:rPr lang="en-US" sz="1400">
                          <a:latin typeface="Helvetica Neue"/>
                          <a:cs typeface="Helvetica Neue"/>
                        </a:rPr>
                        <a:t>The</a:t>
                      </a:r>
                      <a:r>
                        <a:rPr lang="en-US" sz="1400" baseline="0">
                          <a:latin typeface="Helvetica Neue"/>
                          <a:cs typeface="Helvetica Neue"/>
                        </a:rPr>
                        <a:t> </a:t>
                      </a:r>
                      <a:r>
                        <a:rPr lang="en-US" sz="1400" b="1" baseline="0">
                          <a:latin typeface="Helvetica Neue"/>
                          <a:cs typeface="Helvetica Neue"/>
                        </a:rPr>
                        <a:t>person who maintains the course schedule </a:t>
                      </a:r>
                      <a:r>
                        <a:rPr lang="en-US" sz="1400" baseline="0">
                          <a:latin typeface="Helvetica Neue"/>
                          <a:cs typeface="Helvetica Neue"/>
                        </a:rPr>
                        <a:t>at e</a:t>
                      </a:r>
                      <a:r>
                        <a:rPr lang="en-US" sz="1400">
                          <a:latin typeface="Helvetica Neue"/>
                          <a:cs typeface="Helvetica Neue"/>
                        </a:rPr>
                        <a:t>ach college</a:t>
                      </a:r>
                    </a:p>
                  </a:txBody>
                  <a:tcPr/>
                </a:tc>
                <a:tc>
                  <a:txBody>
                    <a:bodyPr/>
                    <a:lstStyle/>
                    <a:p>
                      <a:r>
                        <a:rPr lang="en-US" sz="1400" b="1">
                          <a:latin typeface="Helvetica Neue"/>
                          <a:cs typeface="Helvetica Neue"/>
                        </a:rPr>
                        <a:t>Each</a:t>
                      </a:r>
                      <a:r>
                        <a:rPr lang="en-US" sz="1400" b="1" baseline="0">
                          <a:latin typeface="Helvetica Neue"/>
                          <a:cs typeface="Helvetica Neue"/>
                        </a:rPr>
                        <a:t> college </a:t>
                      </a:r>
                      <a:r>
                        <a:rPr lang="en-US" sz="1400" baseline="0">
                          <a:latin typeface="Helvetica Neue"/>
                          <a:cs typeface="Helvetica Neue"/>
                        </a:rPr>
                        <a:t>links to list provided by </a:t>
                      </a:r>
                      <a:r>
                        <a:rPr lang="en-US" sz="1400">
                          <a:latin typeface="Helvetica Neue"/>
                          <a:cs typeface="Helvetica Neue"/>
                        </a:rPr>
                        <a:t>Colorado Online @ Consortium</a:t>
                      </a:r>
                    </a:p>
                  </a:txBody>
                  <a:tcPr/>
                </a:tc>
                <a:extLst>
                  <a:ext uri="{0D108BD9-81ED-4DB2-BD59-A6C34878D82A}">
                    <a16:rowId xmlns:a16="http://schemas.microsoft.com/office/drawing/2014/main" val="10003"/>
                  </a:ext>
                </a:extLst>
              </a:tr>
              <a:tr h="728979">
                <a:tc>
                  <a:txBody>
                    <a:bodyPr/>
                    <a:lstStyle/>
                    <a:p>
                      <a:r>
                        <a:rPr lang="en-US" sz="1400">
                          <a:latin typeface="Helvetica Neue"/>
                          <a:cs typeface="Helvetica Neue"/>
                        </a:rPr>
                        <a:t>Teaching</a:t>
                      </a:r>
                    </a:p>
                  </a:txBody>
                  <a:tcPr/>
                </a:tc>
                <a:tc>
                  <a:txBody>
                    <a:bodyPr/>
                    <a:lstStyle/>
                    <a:p>
                      <a:r>
                        <a:rPr lang="en-US" sz="1400" b="1">
                          <a:latin typeface="Helvetica Neue"/>
                          <a:cs typeface="Helvetica Neue"/>
                        </a:rPr>
                        <a:t>Instructor </a:t>
                      </a:r>
                      <a:r>
                        <a:rPr lang="en-US" sz="1400">
                          <a:latin typeface="Helvetica Neue"/>
                          <a:cs typeface="Helvetica Neue"/>
                        </a:rPr>
                        <a:t>customizes content, activities, assignments, etc.</a:t>
                      </a:r>
                    </a:p>
                  </a:txBody>
                  <a:tcPr/>
                </a:tc>
                <a:tc>
                  <a:txBody>
                    <a:bodyPr/>
                    <a:lstStyle/>
                    <a:p>
                      <a:r>
                        <a:rPr lang="en-US" sz="1400" b="1">
                          <a:latin typeface="Helvetica Neue"/>
                          <a:cs typeface="Helvetica Neue"/>
                        </a:rPr>
                        <a:t>Instructor</a:t>
                      </a:r>
                      <a:r>
                        <a:rPr lang="en-US" sz="1400">
                          <a:latin typeface="Helvetica Neue"/>
                          <a:cs typeface="Helvetica Neue"/>
                        </a:rPr>
                        <a:t> customizes content, activities, assignments, etc.</a:t>
                      </a:r>
                    </a:p>
                  </a:txBody>
                  <a:tcPr/>
                </a:tc>
                <a:extLst>
                  <a:ext uri="{0D108BD9-81ED-4DB2-BD59-A6C34878D82A}">
                    <a16:rowId xmlns:a16="http://schemas.microsoft.com/office/drawing/2014/main" val="217831620"/>
                  </a:ext>
                </a:extLst>
              </a:tr>
            </a:tbl>
          </a:graphicData>
        </a:graphic>
      </p:graphicFrame>
    </p:spTree>
    <p:extLst>
      <p:ext uri="{BB962C8B-B14F-4D97-AF65-F5344CB8AC3E}">
        <p14:creationId xmlns:p14="http://schemas.microsoft.com/office/powerpoint/2010/main" val="359506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How? </a:t>
            </a:r>
            <a:r>
              <a:rPr lang="en-US"/>
              <a:t>Common course materials selection process</a:t>
            </a:r>
          </a:p>
        </p:txBody>
      </p:sp>
      <p:sp>
        <p:nvSpPr>
          <p:cNvPr id="3" name="Content Placeholder 2"/>
          <p:cNvSpPr>
            <a:spLocks noGrp="1"/>
          </p:cNvSpPr>
          <p:nvPr>
            <p:ph idx="1"/>
          </p:nvPr>
        </p:nvSpPr>
        <p:spPr>
          <a:xfrm>
            <a:off x="628648" y="1098698"/>
            <a:ext cx="8515351" cy="3534025"/>
          </a:xfrm>
        </p:spPr>
        <p:txBody>
          <a:bodyPr vert="horz" lIns="91440" tIns="45720" rIns="91440" bIns="45720" rtlCol="0" anchor="t">
            <a:noAutofit/>
          </a:bodyPr>
          <a:lstStyle/>
          <a:p>
            <a:r>
              <a:rPr lang="en-US" dirty="0">
                <a:latin typeface="Helvetica Neue"/>
                <a:cs typeface="Helvetica Neue"/>
              </a:rPr>
              <a:t>SDC engages discipline faculty in nominating, vetting, and selecting common course materials for use in pooled sections</a:t>
            </a:r>
          </a:p>
          <a:p>
            <a:r>
              <a:rPr lang="en-US" dirty="0">
                <a:latin typeface="Helvetica Neue"/>
                <a:cs typeface="Helvetica Neue"/>
              </a:rPr>
              <a:t>Selection considerations</a:t>
            </a:r>
          </a:p>
          <a:p>
            <a:pPr lvl="1"/>
            <a:r>
              <a:rPr lang="en-US" dirty="0">
                <a:latin typeface="Helvetica Neue Light"/>
              </a:rPr>
              <a:t>Ability to help students achieve learning outcomes</a:t>
            </a:r>
          </a:p>
          <a:p>
            <a:pPr lvl="1"/>
            <a:r>
              <a:rPr lang="en-US" dirty="0">
                <a:latin typeface="Helvetica Neue Light"/>
              </a:rPr>
              <a:t>Ease of use for students and faculty</a:t>
            </a:r>
          </a:p>
          <a:p>
            <a:pPr lvl="1"/>
            <a:r>
              <a:rPr lang="en-US" dirty="0">
                <a:latin typeface="Helvetica Neue Light"/>
              </a:rPr>
              <a:t>Availability of complete online course shell and other teaching resources</a:t>
            </a:r>
            <a:endParaRPr lang="en-US" dirty="0"/>
          </a:p>
          <a:p>
            <a:pPr lvl="1"/>
            <a:r>
              <a:rPr lang="en-US" dirty="0"/>
              <a:t>Accessibility</a:t>
            </a:r>
          </a:p>
          <a:p>
            <a:pPr lvl="1"/>
            <a:r>
              <a:rPr lang="en-US" dirty="0">
                <a:latin typeface="Helvetica Neue Light"/>
              </a:rPr>
              <a:t>Technology integration</a:t>
            </a:r>
          </a:p>
          <a:p>
            <a:pPr lvl="1"/>
            <a:r>
              <a:rPr lang="en-US" dirty="0"/>
              <a:t>Cost for students</a:t>
            </a:r>
            <a:endParaRPr lang="en-US" b="1" dirty="0">
              <a:latin typeface="Helvetica Neue"/>
              <a:cs typeface="Helvetica Neue"/>
            </a:endParaRPr>
          </a:p>
          <a:p>
            <a:endParaRPr lang="en-US" dirty="0">
              <a:highlight>
                <a:srgbClr val="FFFF00"/>
              </a:highlight>
              <a:latin typeface="Helvetica Neue"/>
            </a:endParaRPr>
          </a:p>
        </p:txBody>
      </p:sp>
      <p:sp>
        <p:nvSpPr>
          <p:cNvPr id="4" name="Slide Number Placeholder 3"/>
          <p:cNvSpPr>
            <a:spLocks noGrp="1"/>
          </p:cNvSpPr>
          <p:nvPr>
            <p:ph type="sldNum" sz="quarter" idx="12"/>
          </p:nvPr>
        </p:nvSpPr>
        <p:spPr/>
        <p:txBody>
          <a:bodyPr/>
          <a:lstStyle/>
          <a:p>
            <a:fld id="{3AF5B793-A8FE-CB4C-BEAD-E0D98F0CF84B}" type="slidenum">
              <a:rPr lang="en-US" smtClean="0"/>
              <a:t>19</a:t>
            </a:fld>
            <a:endParaRPr lang="en-US"/>
          </a:p>
        </p:txBody>
      </p:sp>
    </p:spTree>
    <p:extLst>
      <p:ext uri="{BB962C8B-B14F-4D97-AF65-F5344CB8AC3E}">
        <p14:creationId xmlns:p14="http://schemas.microsoft.com/office/powerpoint/2010/main" val="31105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 Transition to Colorado Online by Fall 2024</a:t>
            </a:r>
          </a:p>
        </p:txBody>
      </p:sp>
      <p:graphicFrame>
        <p:nvGraphicFramePr>
          <p:cNvPr id="5" name="Content Placeholder 4"/>
          <p:cNvGraphicFramePr>
            <a:graphicFrameLocks noGrp="1"/>
          </p:cNvGraphicFramePr>
          <p:nvPr>
            <p:ph idx="1"/>
          </p:nvPr>
        </p:nvGraphicFramePr>
        <p:xfrm>
          <a:off x="628649" y="1098550"/>
          <a:ext cx="8231042" cy="3850640"/>
        </p:xfrm>
        <a:graphic>
          <a:graphicData uri="http://schemas.openxmlformats.org/drawingml/2006/table">
            <a:tbl>
              <a:tblPr firstRow="1" bandRow="1">
                <a:tableStyleId>{5C22544A-7EE6-4342-B048-85BDC9FD1C3A}</a:tableStyleId>
              </a:tblPr>
              <a:tblGrid>
                <a:gridCol w="3874195">
                  <a:extLst>
                    <a:ext uri="{9D8B030D-6E8A-4147-A177-3AD203B41FA5}">
                      <a16:colId xmlns:a16="http://schemas.microsoft.com/office/drawing/2014/main" val="20000"/>
                    </a:ext>
                  </a:extLst>
                </a:gridCol>
                <a:gridCol w="4356847">
                  <a:extLst>
                    <a:ext uri="{9D8B030D-6E8A-4147-A177-3AD203B41FA5}">
                      <a16:colId xmlns:a16="http://schemas.microsoft.com/office/drawing/2014/main" val="20001"/>
                    </a:ext>
                  </a:extLst>
                </a:gridCol>
              </a:tblGrid>
              <a:tr h="370840">
                <a:tc>
                  <a:txBody>
                    <a:bodyPr/>
                    <a:lstStyle/>
                    <a:p>
                      <a:r>
                        <a:rPr lang="en-US" sz="1500">
                          <a:latin typeface="Helvetica Neue"/>
                          <a:cs typeface="Helvetica Neue"/>
                        </a:rPr>
                        <a:t>Rationale</a:t>
                      </a:r>
                    </a:p>
                  </a:txBody>
                  <a:tcPr/>
                </a:tc>
                <a:tc>
                  <a:txBody>
                    <a:bodyPr/>
                    <a:lstStyle/>
                    <a:p>
                      <a:r>
                        <a:rPr lang="en-US" sz="1500">
                          <a:latin typeface="Helvetica Neue"/>
                          <a:cs typeface="Helvetica Neue"/>
                        </a:rPr>
                        <a:t>Goals</a:t>
                      </a:r>
                    </a:p>
                  </a:txBody>
                  <a:tcPr/>
                </a:tc>
                <a:extLst>
                  <a:ext uri="{0D108BD9-81ED-4DB2-BD59-A6C34878D82A}">
                    <a16:rowId xmlns:a16="http://schemas.microsoft.com/office/drawing/2014/main" val="10000"/>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Meet student needs</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Improve ease</a:t>
                      </a:r>
                      <a:r>
                        <a:rPr lang="en-US" sz="1500" baseline="0">
                          <a:latin typeface="Helvetica Neue"/>
                          <a:cs typeface="Helvetica Neue"/>
                        </a:rPr>
                        <a:t> of use for students</a:t>
                      </a:r>
                      <a:endParaRPr lang="en-US" sz="1500">
                        <a:latin typeface="Helvetica Neue"/>
                        <a:cs typeface="Helvetica Neue"/>
                      </a:endParaRPr>
                    </a:p>
                  </a:txBody>
                  <a:tcPr/>
                </a:tc>
                <a:extLst>
                  <a:ext uri="{0D108BD9-81ED-4DB2-BD59-A6C34878D82A}">
                    <a16:rowId xmlns:a16="http://schemas.microsoft.com/office/drawing/2014/main" val="10001"/>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Compliance with accreditation criteria</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College oversight, improve efficiency, leverage existing state online investments</a:t>
                      </a:r>
                    </a:p>
                  </a:txBody>
                  <a:tcPr/>
                </a:tc>
                <a:extLst>
                  <a:ext uri="{0D108BD9-81ED-4DB2-BD59-A6C34878D82A}">
                    <a16:rowId xmlns:a16="http://schemas.microsoft.com/office/drawing/2014/main" val="10002"/>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Growing student demand for online learning</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Increase workforce &amp;</a:t>
                      </a:r>
                      <a:r>
                        <a:rPr lang="en-US" sz="1500" baseline="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Attract new markets</a:t>
                      </a:r>
                    </a:p>
                  </a:txBody>
                  <a:tcPr/>
                </a:tc>
                <a:extLst>
                  <a:ext uri="{0D108BD9-81ED-4DB2-BD59-A6C34878D82A}">
                    <a16:rowId xmlns:a16="http://schemas.microsoft.com/office/drawing/2014/main" val="10003"/>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Economic ability to serve current &amp; future students</a:t>
                      </a:r>
                    </a:p>
                  </a:txBody>
                  <a:tcPr/>
                </a:tc>
                <a:tc>
                  <a:txBody>
                    <a:bodyPr/>
                    <a:lstStyle/>
                    <a:p>
                      <a:pPr marL="285750" indent="-285750">
                        <a:buFont typeface="Arial"/>
                        <a:buChar char="•"/>
                      </a:pPr>
                      <a:r>
                        <a:rPr lang="en-US" sz="1500">
                          <a:latin typeface="Helvetica Neue"/>
                          <a:cs typeface="Helvetica Neue"/>
                        </a:rPr>
                        <a:t>Reduce internal competition, become more competitive externally</a:t>
                      </a:r>
                    </a:p>
                    <a:p>
                      <a:pPr marL="285750" indent="-285750">
                        <a:buFont typeface="Arial"/>
                        <a:buChar char="•"/>
                      </a:pPr>
                      <a:r>
                        <a:rPr lang="en-US" sz="1500">
                          <a:latin typeface="Helvetica Neue"/>
                          <a:cs typeface="Helvetica Neue"/>
                        </a:rPr>
                        <a:t>Increase revenue, Improve use of resources at a lower cost to students</a:t>
                      </a:r>
                    </a:p>
                  </a:txBody>
                  <a:tcPr/>
                </a:tc>
                <a:extLst>
                  <a:ext uri="{0D108BD9-81ED-4DB2-BD59-A6C34878D82A}">
                    <a16:rowId xmlns:a16="http://schemas.microsoft.com/office/drawing/2014/main" val="10004"/>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Support existing CCCS efforts</a:t>
                      </a:r>
                    </a:p>
                  </a:txBody>
                  <a:tcPr/>
                </a:tc>
                <a:tc>
                  <a:txBody>
                    <a:bodyPr/>
                    <a:lstStyle/>
                    <a:p>
                      <a:pPr marL="285750" indent="-285750">
                        <a:buFont typeface="Arial"/>
                        <a:buChar char="•"/>
                      </a:pPr>
                      <a:r>
                        <a:rPr lang="en-US" sz="1500">
                          <a:latin typeface="Helvetica Neue"/>
                          <a:cs typeface="Helvetica Neue"/>
                        </a:rPr>
                        <a:t>Expand opportunities via technology</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2</a:t>
            </a:fld>
            <a:endParaRPr lang="en-US"/>
          </a:p>
        </p:txBody>
      </p:sp>
    </p:spTree>
    <p:extLst>
      <p:ext uri="{BB962C8B-B14F-4D97-AF65-F5344CB8AC3E}">
        <p14:creationId xmlns:p14="http://schemas.microsoft.com/office/powerpoint/2010/main" val="154181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When? </a:t>
            </a:r>
            <a:r>
              <a:rPr lang="en-US"/>
              <a:t>Common course materials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5266237"/>
              </p:ext>
            </p:extLst>
          </p:nvPr>
        </p:nvGraphicFramePr>
        <p:xfrm>
          <a:off x="628650" y="1098550"/>
          <a:ext cx="7886700" cy="2062480"/>
        </p:xfrm>
        <a:graphic>
          <a:graphicData uri="http://schemas.openxmlformats.org/drawingml/2006/table">
            <a:tbl>
              <a:tblPr firstRow="1" bandRow="1">
                <a:tableStyleId>{5C22544A-7EE6-4342-B048-85BDC9FD1C3A}</a:tableStyleId>
              </a:tblPr>
              <a:tblGrid>
                <a:gridCol w="4720920">
                  <a:extLst>
                    <a:ext uri="{9D8B030D-6E8A-4147-A177-3AD203B41FA5}">
                      <a16:colId xmlns:a16="http://schemas.microsoft.com/office/drawing/2014/main" val="20000"/>
                    </a:ext>
                  </a:extLst>
                </a:gridCol>
                <a:gridCol w="3165780">
                  <a:extLst>
                    <a:ext uri="{9D8B030D-6E8A-4147-A177-3AD203B41FA5}">
                      <a16:colId xmlns:a16="http://schemas.microsoft.com/office/drawing/2014/main" val="20001"/>
                    </a:ext>
                  </a:extLst>
                </a:gridCol>
              </a:tblGrid>
              <a:tr h="370840">
                <a:tc>
                  <a:txBody>
                    <a:bodyPr/>
                    <a:lstStyle/>
                    <a:p>
                      <a:r>
                        <a:rPr lang="en-US" sz="1600">
                          <a:latin typeface="Helvetica Neue"/>
                          <a:cs typeface="Helvetica Neue"/>
                        </a:rPr>
                        <a:t>Common course materials</a:t>
                      </a:r>
                      <a:r>
                        <a:rPr lang="en-US" sz="1600" baseline="0">
                          <a:latin typeface="Helvetica Neue"/>
                          <a:cs typeface="Helvetica Neue"/>
                        </a:rPr>
                        <a:t> </a:t>
                      </a:r>
                      <a:br>
                        <a:rPr lang="en-US" sz="1600" baseline="0">
                          <a:latin typeface="Helvetica Neue"/>
                          <a:cs typeface="Helvetica Neue"/>
                        </a:rPr>
                      </a:br>
                      <a:r>
                        <a:rPr lang="en-US" sz="1600" baseline="0">
                          <a:latin typeface="Helvetica Neue"/>
                          <a:cs typeface="Helvetica Neue"/>
                        </a:rPr>
                        <a:t>selection process</a:t>
                      </a:r>
                      <a:endParaRPr lang="en-US" sz="1600">
                        <a:latin typeface="Helvetica Neue"/>
                        <a:cs typeface="Helvetica Neue"/>
                      </a:endParaRPr>
                    </a:p>
                  </a:txBody>
                  <a:tcPr/>
                </a:tc>
                <a:tc>
                  <a:txBody>
                    <a:bodyPr/>
                    <a:lstStyle/>
                    <a:p>
                      <a:r>
                        <a:rPr lang="en-US" sz="1600">
                          <a:latin typeface="Helvetica Neue"/>
                          <a:cs typeface="Helvetica Neue"/>
                        </a:rPr>
                        <a:t>Important dates for </a:t>
                      </a:r>
                      <a:br>
                        <a:rPr lang="en-US" sz="1600">
                          <a:latin typeface="Helvetica Neue"/>
                          <a:cs typeface="Helvetica Neue"/>
                        </a:rPr>
                      </a:br>
                      <a:r>
                        <a:rPr lang="en-US" sz="1600">
                          <a:latin typeface="Helvetica Neue"/>
                          <a:cs typeface="Helvetica Neue"/>
                        </a:rPr>
                        <a:t>Summer 2024 &amp; Fall 2024</a:t>
                      </a:r>
                    </a:p>
                  </a:txBody>
                  <a:tcPr/>
                </a:tc>
                <a:extLst>
                  <a:ext uri="{0D108BD9-81ED-4DB2-BD59-A6C34878D82A}">
                    <a16:rowId xmlns:a16="http://schemas.microsoft.com/office/drawing/2014/main" val="10000"/>
                  </a:ext>
                </a:extLst>
              </a:tr>
              <a:tr h="370840">
                <a:tc>
                  <a:txBody>
                    <a:bodyPr/>
                    <a:lstStyle/>
                    <a:p>
                      <a:r>
                        <a:rPr lang="en-US" sz="1600">
                          <a:latin typeface="Helvetica Neue"/>
                          <a:cs typeface="Helvetica Neue"/>
                        </a:rPr>
                        <a:t>Preparation: Q&amp;A sessions</a:t>
                      </a:r>
                    </a:p>
                  </a:txBody>
                  <a:tcPr/>
                </a:tc>
                <a:tc>
                  <a:txBody>
                    <a:bodyPr/>
                    <a:lstStyle/>
                    <a:p>
                      <a:r>
                        <a:rPr lang="en-US" sz="1600">
                          <a:latin typeface="Helvetica Neue"/>
                          <a:cs typeface="Helvetica Neue"/>
                        </a:rPr>
                        <a:t>TBD</a:t>
                      </a:r>
                    </a:p>
                  </a:txBody>
                  <a:tcPr/>
                </a:tc>
                <a:extLst>
                  <a:ext uri="{0D108BD9-81ED-4DB2-BD59-A6C34878D82A}">
                    <a16:rowId xmlns:a16="http://schemas.microsoft.com/office/drawing/2014/main" val="10001"/>
                  </a:ext>
                </a:extLst>
              </a:tr>
              <a:tr h="370840">
                <a:tc>
                  <a:txBody>
                    <a:bodyPr/>
                    <a:lstStyle/>
                    <a:p>
                      <a:r>
                        <a:rPr lang="en-US" sz="1600">
                          <a:latin typeface="Helvetica Neue"/>
                          <a:cs typeface="Helvetica Neue"/>
                        </a:rPr>
                        <a:t>Course materials selected</a:t>
                      </a:r>
                    </a:p>
                  </a:txBody>
                  <a:tcPr/>
                </a:tc>
                <a:tc>
                  <a:txBody>
                    <a:bodyPr/>
                    <a:lstStyle/>
                    <a:p>
                      <a:r>
                        <a:rPr lang="en-US" sz="1600">
                          <a:latin typeface="Helvetica Neue"/>
                          <a:cs typeface="Helvetica Neue"/>
                        </a:rPr>
                        <a:t>February 1</a:t>
                      </a:r>
                    </a:p>
                  </a:txBody>
                  <a:tcPr/>
                </a:tc>
                <a:extLst>
                  <a:ext uri="{0D108BD9-81ED-4DB2-BD59-A6C34878D82A}">
                    <a16:rowId xmlns:a16="http://schemas.microsoft.com/office/drawing/2014/main" val="10002"/>
                  </a:ext>
                </a:extLst>
              </a:tr>
              <a:tr h="370840">
                <a:tc>
                  <a:txBody>
                    <a:bodyPr/>
                    <a:lstStyle/>
                    <a:p>
                      <a:r>
                        <a:rPr lang="en-US" sz="1600">
                          <a:latin typeface="Helvetica Neue"/>
                          <a:cs typeface="Helvetica Neue"/>
                        </a:rPr>
                        <a:t>Materials</a:t>
                      </a:r>
                      <a:r>
                        <a:rPr lang="en-US" sz="1600" baseline="0">
                          <a:latin typeface="Helvetica Neue"/>
                          <a:cs typeface="Helvetica Neue"/>
                        </a:rPr>
                        <a:t> list linked from course schedule</a:t>
                      </a:r>
                      <a:endParaRPr lang="en-US" sz="1600">
                        <a:latin typeface="Helvetica Neue"/>
                        <a:cs typeface="Helvetica Neue"/>
                      </a:endParaRPr>
                    </a:p>
                  </a:txBody>
                  <a:tcPr/>
                </a:tc>
                <a:tc>
                  <a:txBody>
                    <a:bodyPr/>
                    <a:lstStyle/>
                    <a:p>
                      <a:r>
                        <a:rPr lang="en-US" sz="1600">
                          <a:latin typeface="Helvetica Neue"/>
                          <a:cs typeface="Helvetica Neue"/>
                        </a:rPr>
                        <a:t>Mar 1</a:t>
                      </a:r>
                    </a:p>
                  </a:txBody>
                  <a:tcPr/>
                </a:tc>
                <a:extLst>
                  <a:ext uri="{0D108BD9-81ED-4DB2-BD59-A6C34878D82A}">
                    <a16:rowId xmlns:a16="http://schemas.microsoft.com/office/drawing/2014/main" val="10006"/>
                  </a:ext>
                </a:extLst>
              </a:tr>
              <a:tr h="370840">
                <a:tc>
                  <a:txBody>
                    <a:bodyPr/>
                    <a:lstStyle/>
                    <a:p>
                      <a:r>
                        <a:rPr lang="en-US" sz="1600">
                          <a:latin typeface="Helvetica Neue"/>
                          <a:cs typeface="Helvetica Neue"/>
                        </a:rPr>
                        <a:t>Summer/Fall</a:t>
                      </a:r>
                      <a:r>
                        <a:rPr lang="en-US" sz="1600" baseline="0">
                          <a:latin typeface="Helvetica Neue"/>
                          <a:cs typeface="Helvetica Neue"/>
                        </a:rPr>
                        <a:t> 2024 Registration begins</a:t>
                      </a:r>
                      <a:endParaRPr lang="en-US" sz="1600">
                        <a:latin typeface="Helvetica Neue"/>
                        <a:cs typeface="Helvetica Neue"/>
                      </a:endParaRPr>
                    </a:p>
                  </a:txBody>
                  <a:tcPr/>
                </a:tc>
                <a:tc>
                  <a:txBody>
                    <a:bodyPr/>
                    <a:lstStyle/>
                    <a:p>
                      <a:r>
                        <a:rPr lang="en-US" sz="1600">
                          <a:latin typeface="Helvetica Neue"/>
                          <a:cs typeface="Helvetica Neue"/>
                        </a:rPr>
                        <a:t>Mar 13</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20</a:t>
            </a:fld>
            <a:endParaRPr lang="en-US"/>
          </a:p>
        </p:txBody>
      </p:sp>
    </p:spTree>
    <p:extLst>
      <p:ext uri="{BB962C8B-B14F-4D97-AF65-F5344CB8AC3E}">
        <p14:creationId xmlns:p14="http://schemas.microsoft.com/office/powerpoint/2010/main" val="187793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5AB2-0D94-93A1-1EDC-675772EB4C62}"/>
              </a:ext>
            </a:extLst>
          </p:cNvPr>
          <p:cNvSpPr>
            <a:spLocks noGrp="1"/>
          </p:cNvSpPr>
          <p:nvPr>
            <p:ph type="title"/>
          </p:nvPr>
        </p:nvSpPr>
        <p:spPr/>
        <p:txBody>
          <a:bodyPr/>
          <a:lstStyle/>
          <a:p>
            <a:r>
              <a:rPr lang="en-US"/>
              <a:t>Types of Colorado Online @ Course Sections</a:t>
            </a:r>
          </a:p>
        </p:txBody>
      </p:sp>
      <p:sp>
        <p:nvSpPr>
          <p:cNvPr id="3" name="Content Placeholder 2">
            <a:extLst>
              <a:ext uri="{FF2B5EF4-FFF2-40B4-BE49-F238E27FC236}">
                <a16:creationId xmlns:a16="http://schemas.microsoft.com/office/drawing/2014/main" id="{6FE41B2A-818C-6F50-4D6B-80489470A122}"/>
              </a:ext>
            </a:extLst>
          </p:cNvPr>
          <p:cNvSpPr>
            <a:spLocks noGrp="1"/>
          </p:cNvSpPr>
          <p:nvPr>
            <p:ph sz="half" idx="1"/>
          </p:nvPr>
        </p:nvSpPr>
        <p:spPr>
          <a:xfrm>
            <a:off x="628650" y="1503690"/>
            <a:ext cx="3368112" cy="3263504"/>
          </a:xfrm>
        </p:spPr>
        <p:txBody>
          <a:bodyPr vert="horz" lIns="91440" tIns="45720" rIns="91440" bIns="45720" rtlCol="0" anchor="t">
            <a:normAutofit fontScale="92500"/>
          </a:bodyPr>
          <a:lstStyle/>
          <a:p>
            <a:r>
              <a:rPr lang="en-US" sz="1800">
                <a:latin typeface="Helvetica Neue Light"/>
              </a:rPr>
              <a:t>Students and instructor from same college</a:t>
            </a:r>
          </a:p>
          <a:p>
            <a:r>
              <a:rPr lang="en-US" sz="1800">
                <a:latin typeface="Helvetica Neue Light"/>
              </a:rPr>
              <a:t>Individual sections assigned based on historic online enrollment of 25 students from the same college</a:t>
            </a:r>
          </a:p>
          <a:p>
            <a:r>
              <a:rPr lang="en-US" sz="1800">
                <a:latin typeface="Helvetica Neue Light"/>
              </a:rPr>
              <a:t>College selects course materials </a:t>
            </a:r>
          </a:p>
          <a:p>
            <a:r>
              <a:rPr lang="en-US" sz="1800">
                <a:latin typeface="Helvetica Neue Light"/>
              </a:rPr>
              <a:t>Instructor customizes course</a:t>
            </a:r>
          </a:p>
        </p:txBody>
      </p:sp>
      <p:sp>
        <p:nvSpPr>
          <p:cNvPr id="4" name="Content Placeholder 3">
            <a:extLst>
              <a:ext uri="{FF2B5EF4-FFF2-40B4-BE49-F238E27FC236}">
                <a16:creationId xmlns:a16="http://schemas.microsoft.com/office/drawing/2014/main" id="{ED695AD1-DA43-A5CF-760A-0F74D4019571}"/>
              </a:ext>
            </a:extLst>
          </p:cNvPr>
          <p:cNvSpPr>
            <a:spLocks noGrp="1"/>
          </p:cNvSpPr>
          <p:nvPr>
            <p:ph sz="half" idx="2"/>
          </p:nvPr>
        </p:nvSpPr>
        <p:spPr>
          <a:xfrm>
            <a:off x="4518692" y="1503690"/>
            <a:ext cx="3886200" cy="3263504"/>
          </a:xfrm>
        </p:spPr>
        <p:txBody>
          <a:bodyPr vert="horz" lIns="91440" tIns="45720" rIns="91440" bIns="45720" rtlCol="0" anchor="t">
            <a:normAutofit fontScale="92500"/>
          </a:bodyPr>
          <a:lstStyle/>
          <a:p>
            <a:r>
              <a:rPr lang="en-US" sz="1800">
                <a:latin typeface="Helvetica Neue Light"/>
              </a:rPr>
              <a:t>Students from multiple colleges</a:t>
            </a:r>
          </a:p>
          <a:p>
            <a:r>
              <a:rPr lang="en-US" sz="1800"/>
              <a:t>Individual teaching sections assigned based on historic enrollment:</a:t>
            </a:r>
          </a:p>
          <a:p>
            <a:pPr lvl="1"/>
            <a:r>
              <a:rPr lang="en-US" sz="1400">
                <a:latin typeface="Helvetica Neue Light"/>
              </a:rPr>
              <a:t>If ≥15 students from same college, then “College-assigned” </a:t>
            </a:r>
          </a:p>
          <a:p>
            <a:pPr lvl="1"/>
            <a:r>
              <a:rPr lang="en-US" sz="1400">
                <a:latin typeface="Helvetica Neue Light"/>
              </a:rPr>
              <a:t>If &lt;15 students from any college, then “Wild Card” selection</a:t>
            </a:r>
            <a:endParaRPr lang="en-US" sz="1400"/>
          </a:p>
          <a:p>
            <a:r>
              <a:rPr lang="en-US" sz="1800">
                <a:latin typeface="Helvetica Neue Light"/>
              </a:rPr>
              <a:t>State discipline faculty select common course materials</a:t>
            </a:r>
          </a:p>
          <a:p>
            <a:r>
              <a:rPr lang="en-US" sz="1800"/>
              <a:t>Instructor customizes course</a:t>
            </a:r>
          </a:p>
        </p:txBody>
      </p:sp>
      <p:sp>
        <p:nvSpPr>
          <p:cNvPr id="5" name="Slide Number Placeholder 4">
            <a:extLst>
              <a:ext uri="{FF2B5EF4-FFF2-40B4-BE49-F238E27FC236}">
                <a16:creationId xmlns:a16="http://schemas.microsoft.com/office/drawing/2014/main" id="{58391E73-1B55-4BA8-0E0C-252FBEEC2239}"/>
              </a:ext>
            </a:extLst>
          </p:cNvPr>
          <p:cNvSpPr>
            <a:spLocks noGrp="1"/>
          </p:cNvSpPr>
          <p:nvPr>
            <p:ph type="sldNum" sz="quarter" idx="12"/>
          </p:nvPr>
        </p:nvSpPr>
        <p:spPr/>
        <p:txBody>
          <a:bodyPr/>
          <a:lstStyle/>
          <a:p>
            <a:fld id="{3AF5B793-A8FE-CB4C-BEAD-E0D98F0CF84B}" type="slidenum">
              <a:rPr lang="en-US" smtClean="0"/>
              <a:t>21</a:t>
            </a:fld>
            <a:endParaRPr lang="en-US"/>
          </a:p>
        </p:txBody>
      </p:sp>
      <p:sp>
        <p:nvSpPr>
          <p:cNvPr id="6" name="Text Placeholder 5">
            <a:extLst>
              <a:ext uri="{FF2B5EF4-FFF2-40B4-BE49-F238E27FC236}">
                <a16:creationId xmlns:a16="http://schemas.microsoft.com/office/drawing/2014/main" id="{3BE6BA89-0DA6-0B07-3FC6-099F33965B8C}"/>
              </a:ext>
            </a:extLst>
          </p:cNvPr>
          <p:cNvSpPr>
            <a:spLocks noGrp="1"/>
          </p:cNvSpPr>
          <p:nvPr>
            <p:ph type="body" idx="4294967295"/>
          </p:nvPr>
        </p:nvSpPr>
        <p:spPr>
          <a:xfrm>
            <a:off x="600315" y="1058769"/>
            <a:ext cx="3868738" cy="617538"/>
          </a:xfrm>
        </p:spPr>
        <p:txBody>
          <a:bodyPr vert="horz" lIns="91440" tIns="45720" rIns="91440" bIns="45720" rtlCol="0" anchor="t">
            <a:normAutofit/>
          </a:bodyPr>
          <a:lstStyle/>
          <a:p>
            <a:pPr marL="0" indent="0">
              <a:buNone/>
            </a:pPr>
            <a:r>
              <a:rPr lang="en-US" sz="1800" b="1">
                <a:latin typeface="Helvetica Neue Light"/>
              </a:rPr>
              <a:t>Home College Sections</a:t>
            </a:r>
          </a:p>
        </p:txBody>
      </p:sp>
      <p:sp>
        <p:nvSpPr>
          <p:cNvPr id="7" name="Text Placeholder 6">
            <a:extLst>
              <a:ext uri="{FF2B5EF4-FFF2-40B4-BE49-F238E27FC236}">
                <a16:creationId xmlns:a16="http://schemas.microsoft.com/office/drawing/2014/main" id="{1C3DC32F-F09F-1923-0449-A61CC727FE4B}"/>
              </a:ext>
            </a:extLst>
          </p:cNvPr>
          <p:cNvSpPr>
            <a:spLocks noGrp="1"/>
          </p:cNvSpPr>
          <p:nvPr>
            <p:ph type="body" sz="quarter" idx="4294967295"/>
          </p:nvPr>
        </p:nvSpPr>
        <p:spPr>
          <a:xfrm>
            <a:off x="4511822" y="1044362"/>
            <a:ext cx="3887787" cy="617538"/>
          </a:xfrm>
        </p:spPr>
        <p:txBody>
          <a:bodyPr vert="horz" lIns="91440" tIns="45720" rIns="91440" bIns="45720" rtlCol="0" anchor="t">
            <a:normAutofit/>
          </a:bodyPr>
          <a:lstStyle/>
          <a:p>
            <a:pPr marL="0" indent="0">
              <a:buNone/>
            </a:pPr>
            <a:r>
              <a:rPr lang="en-US" sz="1800" b="1">
                <a:latin typeface="Helvetica Neue Light"/>
              </a:rPr>
              <a:t>Pooled Sections</a:t>
            </a:r>
            <a:endParaRPr lang="en-US" sz="1800" b="1"/>
          </a:p>
        </p:txBody>
      </p:sp>
    </p:spTree>
    <p:extLst>
      <p:ext uri="{BB962C8B-B14F-4D97-AF65-F5344CB8AC3E}">
        <p14:creationId xmlns:p14="http://schemas.microsoft.com/office/powerpoint/2010/main" val="364997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a:xfrm>
            <a:off x="628650" y="102394"/>
            <a:ext cx="7886700" cy="994172"/>
          </a:xfrm>
        </p:spPr>
        <p:txBody>
          <a:bodyPr/>
          <a:lstStyle/>
          <a:p>
            <a:r>
              <a:rPr lang="en-US"/>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extLst>
              <p:ext uri="{D42A27DB-BD31-4B8C-83A1-F6EECF244321}">
                <p14:modId xmlns:p14="http://schemas.microsoft.com/office/powerpoint/2010/main" val="1025904538"/>
              </p:ext>
            </p:extLst>
          </p:nvPr>
        </p:nvGraphicFramePr>
        <p:xfrm>
          <a:off x="723815" y="864521"/>
          <a:ext cx="7827524" cy="3856613"/>
        </p:xfrm>
        <a:graphic>
          <a:graphicData uri="http://schemas.openxmlformats.org/drawingml/2006/table">
            <a:tbl>
              <a:tblPr firstRow="1" bandRow="1">
                <a:tableStyleId>{5C22544A-7EE6-4342-B048-85BDC9FD1C3A}</a:tableStyleId>
              </a:tblPr>
              <a:tblGrid>
                <a:gridCol w="4566797">
                  <a:extLst>
                    <a:ext uri="{9D8B030D-6E8A-4147-A177-3AD203B41FA5}">
                      <a16:colId xmlns:a16="http://schemas.microsoft.com/office/drawing/2014/main" val="2471102582"/>
                    </a:ext>
                  </a:extLst>
                </a:gridCol>
                <a:gridCol w="580676">
                  <a:extLst>
                    <a:ext uri="{9D8B030D-6E8A-4147-A177-3AD203B41FA5}">
                      <a16:colId xmlns:a16="http://schemas.microsoft.com/office/drawing/2014/main" val="648733577"/>
                    </a:ext>
                  </a:extLst>
                </a:gridCol>
                <a:gridCol w="544381">
                  <a:extLst>
                    <a:ext uri="{9D8B030D-6E8A-4147-A177-3AD203B41FA5}">
                      <a16:colId xmlns:a16="http://schemas.microsoft.com/office/drawing/2014/main" val="3025040346"/>
                    </a:ext>
                  </a:extLst>
                </a:gridCol>
                <a:gridCol w="523094">
                  <a:extLst>
                    <a:ext uri="{9D8B030D-6E8A-4147-A177-3AD203B41FA5}">
                      <a16:colId xmlns:a16="http://schemas.microsoft.com/office/drawing/2014/main" val="380135671"/>
                    </a:ext>
                  </a:extLst>
                </a:gridCol>
                <a:gridCol w="557840">
                  <a:extLst>
                    <a:ext uri="{9D8B030D-6E8A-4147-A177-3AD203B41FA5}">
                      <a16:colId xmlns:a16="http://schemas.microsoft.com/office/drawing/2014/main" val="3375519662"/>
                    </a:ext>
                  </a:extLst>
                </a:gridCol>
                <a:gridCol w="543461">
                  <a:extLst>
                    <a:ext uri="{9D8B030D-6E8A-4147-A177-3AD203B41FA5}">
                      <a16:colId xmlns:a16="http://schemas.microsoft.com/office/drawing/2014/main" val="3823328211"/>
                    </a:ext>
                  </a:extLst>
                </a:gridCol>
                <a:gridCol w="511275">
                  <a:extLst>
                    <a:ext uri="{9D8B030D-6E8A-4147-A177-3AD203B41FA5}">
                      <a16:colId xmlns:a16="http://schemas.microsoft.com/office/drawing/2014/main" val="1642898764"/>
                    </a:ext>
                  </a:extLst>
                </a:gridCol>
              </a:tblGrid>
              <a:tr h="207347">
                <a:tc>
                  <a:txBody>
                    <a:bodyPr/>
                    <a:lstStyle/>
                    <a:p>
                      <a:endParaRPr lang="en-US" sz="1000"/>
                    </a:p>
                  </a:txBody>
                  <a:tcPr marL="68580" marR="68580" marT="34290" marB="34290"/>
                </a:tc>
                <a:tc>
                  <a:txBody>
                    <a:bodyPr/>
                    <a:lstStyle/>
                    <a:p>
                      <a:r>
                        <a:rPr lang="en-US" sz="1000"/>
                        <a:t>SP 23</a:t>
                      </a:r>
                    </a:p>
                  </a:txBody>
                  <a:tcPr marL="68580" marR="68580" marT="34290" marB="34290"/>
                </a:tc>
                <a:tc>
                  <a:txBody>
                    <a:bodyPr/>
                    <a:lstStyle/>
                    <a:p>
                      <a:r>
                        <a:rPr lang="en-US" sz="1000"/>
                        <a:t>SU 23</a:t>
                      </a:r>
                    </a:p>
                  </a:txBody>
                  <a:tcPr marL="68580" marR="68580" marT="34290" marB="34290"/>
                </a:tc>
                <a:tc>
                  <a:txBody>
                    <a:bodyPr/>
                    <a:lstStyle/>
                    <a:p>
                      <a:r>
                        <a:rPr lang="en-US" sz="1000"/>
                        <a:t>FA 23</a:t>
                      </a:r>
                    </a:p>
                  </a:txBody>
                  <a:tcPr marL="68580" marR="68580" marT="34290" marB="34290"/>
                </a:tc>
                <a:tc>
                  <a:txBody>
                    <a:bodyPr/>
                    <a:lstStyle/>
                    <a:p>
                      <a:r>
                        <a:rPr lang="en-US" sz="1000"/>
                        <a:t>SP 24</a:t>
                      </a:r>
                    </a:p>
                  </a:txBody>
                  <a:tcPr marL="68580" marR="68580" marT="34290" marB="34290"/>
                </a:tc>
                <a:tc>
                  <a:txBody>
                    <a:bodyPr/>
                    <a:lstStyle/>
                    <a:p>
                      <a:r>
                        <a:rPr lang="en-US" sz="1000"/>
                        <a:t>SU 24</a:t>
                      </a:r>
                    </a:p>
                  </a:txBody>
                  <a:tcPr marL="68580" marR="68580" marT="34290" marB="34290"/>
                </a:tc>
                <a:tc>
                  <a:txBody>
                    <a:bodyPr/>
                    <a:lstStyle/>
                    <a:p>
                      <a:r>
                        <a:rPr lang="en-US" sz="1000"/>
                        <a:t>FA 24</a:t>
                      </a:r>
                    </a:p>
                  </a:txBody>
                  <a:tcPr marL="68580" marR="68580" marT="34290" marB="34290"/>
                </a:tc>
                <a:extLst>
                  <a:ext uri="{0D108BD9-81ED-4DB2-BD59-A6C34878D82A}">
                    <a16:rowId xmlns:a16="http://schemas.microsoft.com/office/drawing/2014/main" val="3702985363"/>
                  </a:ext>
                </a:extLst>
              </a:tr>
              <a:tr h="221646">
                <a:tc>
                  <a:txBody>
                    <a:bodyPr/>
                    <a:lstStyle/>
                    <a:p>
                      <a:pPr marL="0" algn="l" defTabSz="914400" rtl="0" eaLnBrk="1" latinLnBrk="0" hangingPunct="1"/>
                      <a:r>
                        <a:rPr lang="en-US" sz="900" b="1" kern="1200">
                          <a:solidFill>
                            <a:schemeClr val="dk1"/>
                          </a:solidFill>
                          <a:latin typeface="+mn-lt"/>
                          <a:ea typeface="+mn-ea"/>
                          <a:cs typeface="+mn-cs"/>
                        </a:rPr>
                        <a:t>Spring pilot courses: </a:t>
                      </a:r>
                      <a:r>
                        <a:rPr lang="en-US" sz="900" b="0" kern="1200">
                          <a:solidFill>
                            <a:schemeClr val="dk1"/>
                          </a:solidFill>
                          <a:latin typeface="+mn-lt"/>
                          <a:ea typeface="+mn-ea"/>
                          <a:cs typeface="+mn-cs"/>
                        </a:rPr>
                        <a:t>ECE1011, ECE1031, ECE1111, ECE2051, ECE2381, ECE2621, SPA1011</a:t>
                      </a:r>
                      <a:endParaRPr lang="en-US" sz="900" b="1" kern="1200">
                        <a:solidFill>
                          <a:schemeClr val="dk1"/>
                        </a:solidFill>
                        <a:latin typeface="+mn-lt"/>
                        <a:ea typeface="+mn-ea"/>
                        <a:cs typeface="+mn-cs"/>
                      </a:endParaRPr>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729681761"/>
                  </a:ext>
                </a:extLst>
              </a:tr>
              <a:tr h="579140">
                <a:tc>
                  <a:txBody>
                    <a:bodyPr/>
                    <a:lstStyle/>
                    <a:p>
                      <a:pPr marL="0" algn="l" defTabSz="914400" rtl="0" eaLnBrk="1" latinLnBrk="0" hangingPunct="1"/>
                      <a:r>
                        <a:rPr lang="en-US" sz="900" b="1" kern="1200">
                          <a:solidFill>
                            <a:schemeClr val="dk1"/>
                          </a:solidFill>
                          <a:latin typeface="+mn-lt"/>
                          <a:ea typeface="+mn-ea"/>
                          <a:cs typeface="+mn-cs"/>
                        </a:rPr>
                        <a:t>Select Courses in Disciplines with only CCCOnline Courses: </a:t>
                      </a:r>
                      <a:r>
                        <a:rPr lang="en-US" sz="900" kern="1200">
                          <a:solidFill>
                            <a:schemeClr val="dk1"/>
                          </a:solidFill>
                          <a:latin typeface="+mn-lt"/>
                          <a:ea typeface="+mn-ea"/>
                          <a:cs typeface="+mn-cs"/>
                        </a:rPr>
                        <a:t>ESL, SCI;  </a:t>
                      </a:r>
                      <a:r>
                        <a:rPr lang="en-US" sz="900" b="1" kern="1200">
                          <a:solidFill>
                            <a:schemeClr val="dk1"/>
                          </a:solidFill>
                          <a:latin typeface="+mn-lt"/>
                          <a:ea typeface="+mn-ea"/>
                          <a:cs typeface="+mn-cs"/>
                        </a:rPr>
                        <a:t>Additional disciplines</a:t>
                      </a:r>
                      <a:r>
                        <a:rPr lang="en-US" sz="900" kern="1200">
                          <a:solidFill>
                            <a:schemeClr val="dk1"/>
                          </a:solidFill>
                          <a:latin typeface="+mn-lt"/>
                          <a:ea typeface="+mn-ea"/>
                          <a:cs typeface="+mn-cs"/>
                        </a:rPr>
                        <a:t> </a:t>
                      </a:r>
                      <a:r>
                        <a:rPr lang="en-US" sz="900" b="1" kern="1200">
                          <a:solidFill>
                            <a:schemeClr val="dk1"/>
                          </a:solidFill>
                          <a:latin typeface="+mn-lt"/>
                          <a:ea typeface="+mn-ea"/>
                          <a:cs typeface="+mn-cs"/>
                        </a:rPr>
                        <a:t>with both CCCOnline and College Courses):  </a:t>
                      </a:r>
                      <a:r>
                        <a:rPr lang="en-US" sz="900" kern="1200">
                          <a:solidFill>
                            <a:schemeClr val="dk1"/>
                          </a:solidFill>
                          <a:latin typeface="+mn-lt"/>
                          <a:ea typeface="+mn-ea"/>
                          <a:cs typeface="+mn-cs"/>
                        </a:rPr>
                        <a:t>FRE1011, GER1011, PHI1011, PHI1014; PHI2014, PHI2020</a:t>
                      </a:r>
                    </a:p>
                    <a:p>
                      <a:pPr marL="0" algn="l" defTabSz="914400" rtl="0" eaLnBrk="1" latinLnBrk="0" hangingPunct="1"/>
                      <a:r>
                        <a:rPr lang="en-US" sz="900" b="1" kern="1200">
                          <a:solidFill>
                            <a:schemeClr val="dk1"/>
                          </a:solidFill>
                          <a:latin typeface="+mn-lt"/>
                          <a:ea typeface="+mn-ea"/>
                          <a:cs typeface="+mn-cs"/>
                        </a:rPr>
                        <a:t>High Enrollment Courses:  </a:t>
                      </a:r>
                      <a:r>
                        <a:rPr lang="en-US" sz="900" kern="1200">
                          <a:solidFill>
                            <a:schemeClr val="dk1"/>
                          </a:solidFill>
                          <a:latin typeface="+mn-lt"/>
                          <a:ea typeface="+mn-ea"/>
                          <a:cs typeface="+mn-cs"/>
                        </a:rPr>
                        <a:t>ART1110, BUS1015, CHE1112, COM1150, HIS1310</a:t>
                      </a:r>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296319162"/>
                  </a:ext>
                </a:extLst>
              </a:tr>
              <a:tr h="836536">
                <a:tc>
                  <a:txBody>
                    <a:bodyPr/>
                    <a:lstStyle/>
                    <a:p>
                      <a:r>
                        <a:rPr lang="en-US" sz="900" b="1" dirty="0"/>
                        <a:t>Additional disciplines with both CCCOnline and College online sections: </a:t>
                      </a:r>
                      <a:br>
                        <a:rPr lang="en-US" sz="900" b="1" dirty="0"/>
                      </a:br>
                      <a:r>
                        <a:rPr lang="en-US" sz="900" b="0" dirty="0"/>
                        <a:t>All remaining courses in </a:t>
                      </a:r>
                      <a:r>
                        <a:rPr lang="en-US" sz="900" dirty="0"/>
                        <a:t>BUS, ECE, EDU, MAN, MAR, SPA;  COM1105, 1250, 1260, 2200, 2300; </a:t>
                      </a:r>
                      <a:r>
                        <a:rPr lang="en-US" sz="900" b="1" dirty="0"/>
                        <a:t>Highest Enrollment Courses</a:t>
                      </a:r>
                      <a:r>
                        <a:rPr lang="en-US" sz="900" dirty="0"/>
                        <a:t>: AAA1009, ACC1021, ANT1001, BIO2101, CAD1101, CIS1018, CNG1024, CRJ1010, CSC1019, CWB1010, ECO2001, ENG1021, ENV1111, FRE1012, HPR1039, HUM1015, JOU1005, LIT1015, MUS1021, PHI1012, PHI1013, PHI2005, PHI2018, POS1011, PSY1001, RUS1011, SOC1001, SPA1001, SPA1012, SPA1015, SPA2011, THE1005, WST2000   </a:t>
                      </a:r>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20801274"/>
                  </a:ext>
                </a:extLst>
              </a:tr>
              <a:tr h="707838">
                <a:tc>
                  <a:txBody>
                    <a:bodyPr/>
                    <a:lstStyle/>
                    <a:p>
                      <a:pPr lvl="0"/>
                      <a:r>
                        <a:rPr lang="en-US" sz="900" b="1" kern="1200" dirty="0">
                          <a:solidFill>
                            <a:schemeClr val="dk1"/>
                          </a:solidFill>
                          <a:effectLst/>
                          <a:latin typeface="+mn-lt"/>
                          <a:ea typeface="+mn-ea"/>
                          <a:cs typeface="+mn-cs"/>
                        </a:rPr>
                        <a:t>Remaining courses in disciplines with both CCCOnline and College Online Classes:</a:t>
                      </a:r>
                      <a:br>
                        <a:rPr lang="en-US" sz="900" kern="1200" dirty="0">
                          <a:solidFill>
                            <a:srgbClr val="000000"/>
                          </a:solidFill>
                          <a:effectLst/>
                          <a:latin typeface="+mn-lt"/>
                          <a:ea typeface="+mn-ea"/>
                          <a:cs typeface="+mn-cs"/>
                        </a:rPr>
                      </a:br>
                      <a:r>
                        <a:rPr lang="en-US" sz="900" kern="1200" dirty="0">
                          <a:solidFill>
                            <a:srgbClr val="000000"/>
                          </a:solidFill>
                          <a:effectLst/>
                          <a:latin typeface="+mn-lt"/>
                          <a:ea typeface="+mn-ea"/>
                          <a:cs typeface="+mn-cs"/>
                        </a:rPr>
                        <a:t>AAA, ANT, ACC, </a:t>
                      </a:r>
                      <a:r>
                        <a:rPr lang="en-US" sz="900" kern="1200" dirty="0">
                          <a:solidFill>
                            <a:schemeClr val="dk1"/>
                          </a:solidFill>
                          <a:effectLst/>
                          <a:latin typeface="+mn-lt"/>
                          <a:ea typeface="+mn-ea"/>
                          <a:cs typeface="+mn-cs"/>
                        </a:rPr>
                        <a:t>ART, AST, CAD, CHE, CIS, CNG, CRJ, CSC, CWB, ECO, ENG, ENV, FRE, GEO, GEY, HIS, HPR, HWE, HUM, JOU, LIT, MGD, MUS, PHI, PHY, POS, PSY, RUS, SPA, SOC, THE, WST </a:t>
                      </a:r>
                    </a:p>
                    <a:p>
                      <a:pPr lvl="0"/>
                      <a:r>
                        <a:rPr lang="en-US" sz="900" b="1" kern="1200" dirty="0">
                          <a:solidFill>
                            <a:schemeClr val="dk1"/>
                          </a:solidFill>
                          <a:effectLst/>
                          <a:latin typeface="+mn-lt"/>
                          <a:ea typeface="+mn-ea"/>
                          <a:cs typeface="+mn-cs"/>
                        </a:rPr>
                        <a:t>Individual Courses: </a:t>
                      </a:r>
                      <a:r>
                        <a:rPr lang="en-US" sz="900" kern="1200" dirty="0">
                          <a:solidFill>
                            <a:schemeClr val="dk1"/>
                          </a:solidFill>
                          <a:effectLst/>
                          <a:latin typeface="+mn-lt"/>
                          <a:ea typeface="+mn-ea"/>
                          <a:cs typeface="+mn-cs"/>
                        </a:rPr>
                        <a:t>BIO1003, BIO1004, BIO1015, BIO2102, BIO2121, GEY1111, GEY1112, PHY1105, PHY1111, PHY1112 </a:t>
                      </a:r>
                      <a:endParaRPr lang="en-US"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768811807"/>
                  </a:ext>
                </a:extLst>
              </a:tr>
              <a:tr h="381893">
                <a:tc>
                  <a:txBody>
                    <a:bodyPr/>
                    <a:lstStyle/>
                    <a:p>
                      <a:pPr lvl="0">
                        <a:buNone/>
                      </a:pPr>
                      <a:r>
                        <a:rPr lang="en-US" sz="900" b="1" i="0" u="none" strike="noStrike" kern="1200" noProof="0" dirty="0">
                          <a:effectLst/>
                        </a:rPr>
                        <a:t>Additional courses in specified disciplines:</a:t>
                      </a:r>
                    </a:p>
                    <a:p>
                      <a:pPr lvl="0">
                        <a:buNone/>
                      </a:pPr>
                      <a:r>
                        <a:rPr lang="en-US" sz="900" b="0" i="0" u="none" strike="noStrike" kern="1200" noProof="0">
                          <a:effectLst/>
                        </a:rPr>
                        <a:t>CUA, DEA, DMS, ESA, FIN, FST, GIS, HIT, HLT, IHP, PHY</a:t>
                      </a:r>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extLst>
                  <a:ext uri="{0D108BD9-81ED-4DB2-BD59-A6C34878D82A}">
                    <a16:rowId xmlns:a16="http://schemas.microsoft.com/office/drawing/2014/main" val="177120399"/>
                  </a:ext>
                </a:extLst>
              </a:tr>
              <a:tr h="499600">
                <a:tc>
                  <a:txBody>
                    <a:bodyPr/>
                    <a:lstStyle/>
                    <a:p>
                      <a:pPr lvl="0">
                        <a:buNone/>
                      </a:pPr>
                      <a:r>
                        <a:rPr lang="en-US" sz="900" b="1" i="0" u="none" strike="noStrike" kern="1200">
                          <a:solidFill>
                            <a:schemeClr val="dk1"/>
                          </a:solidFill>
                          <a:effectLst/>
                          <a:latin typeface="+mn-lt"/>
                          <a:ea typeface="+mn-ea"/>
                          <a:cs typeface="+mn-cs"/>
                        </a:rPr>
                        <a:t>All remaining courses: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noProof="0">
                          <a:effectLst/>
                        </a:rPr>
                        <a:t>AEC, AGB, AGE, AGR, AVT, BTE, CUA, DEA, DEH, DIT, DMS, EMP, EMS, ESA, ETS, FIN, FST, HLT, HOS, HSE, HWY, IHP, IND, LEA, LTN, MAC, MAP, MOT, MTE, NUR, OUT, PAR, PBH, PED, PHT, PSM, PTA, PTE, RCA, REE, RTE, RTV, STE, SWK, TEL, TRI, VET, WEL, WQW, ZOO</a:t>
                      </a:r>
                      <a:endParaRPr lang="en-US" sz="900"/>
                    </a:p>
                    <a:p>
                      <a:pPr lvl="0">
                        <a:buNone/>
                      </a:pPr>
                      <a:endParaRPr lang="en-US" sz="900" b="1" i="0" u="none" strike="noStrike" kern="1200">
                        <a:solidFill>
                          <a:schemeClr val="dk1"/>
                        </a:solidFill>
                        <a:effectLst/>
                        <a:latin typeface="+mn-lt"/>
                        <a:ea typeface="+mn-ea"/>
                        <a:cs typeface="+mn-cs"/>
                      </a:endParaRPr>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324710736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5"/>
              <a:stretch>
                <a:fillRect/>
              </a:stretch>
            </p:blipFill>
            <p:spPr>
              <a:xfrm>
                <a:off x="-737480" y="707438"/>
                <a:ext cx="13500" cy="13500"/>
              </a:xfrm>
              <a:prstGeom prst="rect">
                <a:avLst/>
              </a:prstGeom>
            </p:spPr>
          </p:pic>
        </mc:Fallback>
      </mc:AlternateContent>
      <p:sp>
        <p:nvSpPr>
          <p:cNvPr id="8" name="Rectangle 7">
            <a:extLst>
              <a:ext uri="{FF2B5EF4-FFF2-40B4-BE49-F238E27FC236}">
                <a16:creationId xmlns:a16="http://schemas.microsoft.com/office/drawing/2014/main" id="{BC7DB275-8A19-CDDE-3DAD-29E6B8DFE6F0}"/>
              </a:ext>
            </a:extLst>
          </p:cNvPr>
          <p:cNvSpPr/>
          <p:nvPr/>
        </p:nvSpPr>
        <p:spPr>
          <a:xfrm>
            <a:off x="6945317" y="3132092"/>
            <a:ext cx="535341" cy="94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10" name="Rectangle 9">
            <a:extLst>
              <a:ext uri="{FF2B5EF4-FFF2-40B4-BE49-F238E27FC236}">
                <a16:creationId xmlns:a16="http://schemas.microsoft.com/office/drawing/2014/main" id="{72218942-FFBF-9F80-B1BA-DFE00E034FF4}"/>
              </a:ext>
            </a:extLst>
          </p:cNvPr>
          <p:cNvSpPr/>
          <p:nvPr/>
        </p:nvSpPr>
        <p:spPr>
          <a:xfrm>
            <a:off x="6437245" y="2279016"/>
            <a:ext cx="508072" cy="94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18" name="Rectangle 17">
            <a:extLst>
              <a:ext uri="{FF2B5EF4-FFF2-40B4-BE49-F238E27FC236}">
                <a16:creationId xmlns:a16="http://schemas.microsoft.com/office/drawing/2014/main" id="{13463DFC-FA9D-D048-AB93-390EDC94758B}"/>
              </a:ext>
            </a:extLst>
          </p:cNvPr>
          <p:cNvSpPr/>
          <p:nvPr/>
        </p:nvSpPr>
        <p:spPr>
          <a:xfrm>
            <a:off x="5180955"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822661" y="500921"/>
            <a:ext cx="2807179" cy="253916"/>
          </a:xfrm>
          <a:prstGeom prst="rect">
            <a:avLst/>
          </a:prstGeom>
          <a:noFill/>
        </p:spPr>
        <p:txBody>
          <a:bodyPr wrap="none" rtlCol="0">
            <a:spAutoFit/>
          </a:bodyPr>
          <a:lstStyle/>
          <a:p>
            <a:pPr defTabSz="685783"/>
            <a:r>
              <a:rPr lang="en-US" sz="1050">
                <a:solidFill>
                  <a:prstClr val="black"/>
                </a:solidFill>
                <a:latin typeface="Calibri"/>
              </a:rPr>
              <a:t>First Semester Offered through Colorado Online</a:t>
            </a:r>
          </a:p>
        </p:txBody>
      </p:sp>
      <p:sp>
        <p:nvSpPr>
          <p:cNvPr id="28" name="Rectangle 27">
            <a:extLst>
              <a:ext uri="{FF2B5EF4-FFF2-40B4-BE49-F238E27FC236}">
                <a16:creationId xmlns:a16="http://schemas.microsoft.com/office/drawing/2014/main" id="{F83DFFE0-C600-4DBC-744E-65AC0753100B}"/>
              </a:ext>
            </a:extLst>
          </p:cNvPr>
          <p:cNvSpPr/>
          <p:nvPr/>
        </p:nvSpPr>
        <p:spPr>
          <a:xfrm>
            <a:off x="5887355" y="1565636"/>
            <a:ext cx="500665"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9" name="Rectangle 28">
            <a:extLst>
              <a:ext uri="{FF2B5EF4-FFF2-40B4-BE49-F238E27FC236}">
                <a16:creationId xmlns:a16="http://schemas.microsoft.com/office/drawing/2014/main" id="{A8518311-9E6D-ADCC-FD17-AB2257244A8B}"/>
              </a:ext>
            </a:extLst>
          </p:cNvPr>
          <p:cNvSpPr/>
          <p:nvPr/>
        </p:nvSpPr>
        <p:spPr>
          <a:xfrm>
            <a:off x="5290017" y="1148758"/>
            <a:ext cx="532644"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3" name="Rectangle 2">
            <a:extLst>
              <a:ext uri="{FF2B5EF4-FFF2-40B4-BE49-F238E27FC236}">
                <a16:creationId xmlns:a16="http://schemas.microsoft.com/office/drawing/2014/main" id="{22E85F79-E59A-6015-1620-6D744EAAC3D6}"/>
              </a:ext>
            </a:extLst>
          </p:cNvPr>
          <p:cNvSpPr/>
          <p:nvPr/>
        </p:nvSpPr>
        <p:spPr>
          <a:xfrm>
            <a:off x="7480659" y="3684418"/>
            <a:ext cx="535340"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7" name="Rectangle 6">
            <a:extLst>
              <a:ext uri="{FF2B5EF4-FFF2-40B4-BE49-F238E27FC236}">
                <a16:creationId xmlns:a16="http://schemas.microsoft.com/office/drawing/2014/main" id="{188386E1-162F-D9D2-65DE-DE0A837C43DF}"/>
              </a:ext>
            </a:extLst>
          </p:cNvPr>
          <p:cNvSpPr/>
          <p:nvPr/>
        </p:nvSpPr>
        <p:spPr>
          <a:xfrm>
            <a:off x="8015999" y="4358003"/>
            <a:ext cx="535340"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Tree>
    <p:extLst>
      <p:ext uri="{BB962C8B-B14F-4D97-AF65-F5344CB8AC3E}">
        <p14:creationId xmlns:p14="http://schemas.microsoft.com/office/powerpoint/2010/main" val="63781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0D168B5-6B4A-01E9-0684-7C065C5F6B7C}"/>
              </a:ext>
            </a:extLst>
          </p:cNvPr>
          <p:cNvGraphicFramePr/>
          <p:nvPr/>
        </p:nvGraphicFramePr>
        <p:xfrm>
          <a:off x="622935" y="948690"/>
          <a:ext cx="7391356" cy="37083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CFD059C-8A8D-E674-0CF0-D7F8305C6AFC}"/>
              </a:ext>
            </a:extLst>
          </p:cNvPr>
          <p:cNvSpPr txBox="1"/>
          <p:nvPr/>
        </p:nvSpPr>
        <p:spPr>
          <a:xfrm>
            <a:off x="1273629" y="323850"/>
            <a:ext cx="6617153" cy="530915"/>
          </a:xfrm>
          <a:prstGeom prst="rect">
            <a:avLst/>
          </a:prstGeom>
          <a:noFill/>
        </p:spPr>
        <p:txBody>
          <a:bodyPr wrap="square" lIns="68580" tIns="34290" rIns="68580" bIns="34290" rtlCol="0" anchor="t">
            <a:spAutoFit/>
          </a:bodyPr>
          <a:lstStyle/>
          <a:p>
            <a:pPr algn="ctr"/>
            <a:r>
              <a:rPr lang="en-US" sz="3000" b="1"/>
              <a:t>Enrollment Distribution (AY22)</a:t>
            </a:r>
          </a:p>
        </p:txBody>
      </p:sp>
    </p:spTree>
    <p:extLst>
      <p:ext uri="{BB962C8B-B14F-4D97-AF65-F5344CB8AC3E}">
        <p14:creationId xmlns:p14="http://schemas.microsoft.com/office/powerpoint/2010/main" val="1473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SDC Compensation for Colorado Online - Overview</a:t>
            </a:r>
          </a:p>
        </p:txBody>
      </p:sp>
      <p:sp>
        <p:nvSpPr>
          <p:cNvPr id="3" name="Content Placeholder 2"/>
          <p:cNvSpPr>
            <a:spLocks noGrp="1"/>
          </p:cNvSpPr>
          <p:nvPr>
            <p:ph sz="half" idx="1"/>
          </p:nvPr>
        </p:nvSpPr>
        <p:spPr>
          <a:xfrm>
            <a:off x="628650" y="1369219"/>
            <a:ext cx="3886200" cy="3671888"/>
          </a:xfrm>
        </p:spPr>
        <p:txBody>
          <a:bodyPr>
            <a:normAutofit/>
          </a:bodyPr>
          <a:lstStyle/>
          <a:p>
            <a:pPr marL="0" indent="0">
              <a:buNone/>
            </a:pPr>
            <a:r>
              <a:rPr lang="en-US" b="1">
                <a:latin typeface="Helvetica Neue"/>
                <a:cs typeface="Helvetica Neue"/>
              </a:rPr>
              <a:t>Rationale</a:t>
            </a:r>
          </a:p>
          <a:p>
            <a:r>
              <a:rPr lang="en-US" sz="1600">
                <a:latin typeface="+mn-lt"/>
              </a:rPr>
              <a:t>Selected annually to coordinate curriculum decisions across colleges</a:t>
            </a:r>
          </a:p>
          <a:p>
            <a:r>
              <a:rPr lang="en-US" sz="1600">
                <a:latin typeface="+mn-lt"/>
              </a:rPr>
              <a:t>Instruction moving to colleges for Colorado Online created a significant workload increase </a:t>
            </a:r>
          </a:p>
          <a:p>
            <a:r>
              <a:rPr lang="en-US" sz="1600">
                <a:latin typeface="+mn-lt"/>
              </a:rPr>
              <a:t>SDC is a traditionally unpaid position</a:t>
            </a:r>
          </a:p>
          <a:p>
            <a:r>
              <a:rPr lang="en-US" sz="1600">
                <a:latin typeface="+mn-lt"/>
              </a:rPr>
              <a:t>Led to State Discipline Chairs leaving position or struggling to complete required tasks</a:t>
            </a:r>
          </a:p>
        </p:txBody>
      </p:sp>
      <p:sp>
        <p:nvSpPr>
          <p:cNvPr id="5" name="Content Placeholder 4"/>
          <p:cNvSpPr>
            <a:spLocks noGrp="1"/>
          </p:cNvSpPr>
          <p:nvPr>
            <p:ph sz="half" idx="2"/>
          </p:nvPr>
        </p:nvSpPr>
        <p:spPr/>
        <p:txBody>
          <a:bodyPr>
            <a:normAutofit/>
          </a:bodyPr>
          <a:lstStyle/>
          <a:p>
            <a:pPr marL="0" indent="0">
              <a:buNone/>
            </a:pPr>
            <a:r>
              <a:rPr lang="en-US" b="1">
                <a:latin typeface="Helvetica Neue"/>
                <a:cs typeface="Helvetica Neue"/>
              </a:rPr>
              <a:t>Recommendation</a:t>
            </a:r>
          </a:p>
          <a:p>
            <a:r>
              <a:rPr lang="en-US" sz="1600">
                <a:latin typeface="+mn-lt"/>
              </a:rPr>
              <a:t>Clarify Colorado Online responsibilities and time needed</a:t>
            </a:r>
          </a:p>
          <a:p>
            <a:r>
              <a:rPr lang="en-US" sz="1600">
                <a:latin typeface="+mn-lt"/>
              </a:rPr>
              <a:t>Provide compensation and training for additional Colorado Online responsibilities during transition (AY24 and AY25)</a:t>
            </a:r>
          </a:p>
          <a:p>
            <a:r>
              <a:rPr lang="en-US" sz="1600">
                <a:latin typeface="+mn-lt"/>
              </a:rPr>
              <a:t>Evaluate ongoing needs</a:t>
            </a:r>
          </a:p>
          <a:p>
            <a:pPr marL="0" indent="0">
              <a:buNone/>
            </a:pPr>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5</a:t>
            </a:fld>
            <a:endParaRPr lang="en-US"/>
          </a:p>
        </p:txBody>
      </p:sp>
    </p:spTree>
    <p:extLst>
      <p:ext uri="{BB962C8B-B14F-4D97-AF65-F5344CB8AC3E}">
        <p14:creationId xmlns:p14="http://schemas.microsoft.com/office/powerpoint/2010/main" val="9327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lstStyle/>
          <a:p>
            <a:r>
              <a:rPr lang="en-US"/>
              <a:t>Colorado Online SDC Responsibilities</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a:xfrm>
            <a:off x="628650" y="1098698"/>
            <a:ext cx="8266872" cy="3534025"/>
          </a:xfrm>
        </p:spPr>
        <p:txBody>
          <a:bodyPr/>
          <a:lstStyle/>
          <a:p>
            <a:pPr marL="342900" marR="0" lvl="0" indent="-342900" fontAlgn="base">
              <a:spcBef>
                <a:spcPts val="0"/>
              </a:spcBef>
              <a:spcAft>
                <a:spcPts val="12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cs typeface="Calibri" panose="020F0502020204030204" pitchFamily="34" charset="0"/>
              </a:rPr>
              <a:t>Communicate in a timely and effective manner </a:t>
            </a:r>
            <a:r>
              <a:rPr lang="en-US" sz="1800">
                <a:effectLst/>
                <a:latin typeface="Calibri" panose="020F0502020204030204" pitchFamily="34" charset="0"/>
                <a:ea typeface="Times New Roman" panose="02020603050405020304" pitchFamily="18" charset="0"/>
                <a:cs typeface="Calibri" panose="020F0502020204030204" pitchFamily="34" charset="0"/>
              </a:rPr>
              <a:t>with state discipline faculty and support staff regarding Colorado Online.  Examples:</a:t>
            </a:r>
          </a:p>
          <a:p>
            <a:pPr marL="685800" lvl="3" fontAlgn="base">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Email and virtual meetings</a:t>
            </a:r>
          </a:p>
          <a:p>
            <a:pPr marL="685800" lvl="3" fontAlgn="base">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hlinkClick r:id="rId2"/>
              </a:rPr>
              <a:t>Fall 2023 Colorado Online Discipl</a:t>
            </a:r>
            <a:r>
              <a:rPr lang="en-US" sz="1600">
                <a:latin typeface="Calibri" panose="020F0502020204030204" pitchFamily="34" charset="0"/>
                <a:ea typeface="Times New Roman" panose="02020603050405020304" pitchFamily="18" charset="0"/>
                <a:cs typeface="Calibri" panose="020F0502020204030204" pitchFamily="34" charset="0"/>
                <a:hlinkClick r:id="rId2"/>
              </a:rPr>
              <a:t>ine Feedback Form</a:t>
            </a:r>
            <a:endParaRPr lang="en-US" sz="1600">
              <a:latin typeface="Calibri" panose="020F0502020204030204" pitchFamily="34" charset="0"/>
              <a:ea typeface="Times New Roman" panose="02020603050405020304" pitchFamily="18" charset="0"/>
              <a:cs typeface="Calibri" panose="020F0502020204030204" pitchFamily="34" charset="0"/>
            </a:endParaRPr>
          </a:p>
          <a:p>
            <a:pPr marL="685800" lvl="3" fontAlgn="base">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hlinkClick r:id="rId3"/>
              </a:rPr>
              <a:t>Quick One-Question Survey </a:t>
            </a:r>
            <a:r>
              <a:rPr lang="en-US" sz="1600">
                <a:latin typeface="Calibri" panose="020F0502020204030204" pitchFamily="34" charset="0"/>
                <a:ea typeface="Times New Roman" panose="02020603050405020304" pitchFamily="18" charset="0"/>
                <a:cs typeface="Calibri" panose="020F0502020204030204" pitchFamily="34" charset="0"/>
                <a:hlinkClick r:id="rId3"/>
              </a:rPr>
              <a:t>for </a:t>
            </a:r>
            <a:r>
              <a:rPr lang="en-US" sz="1600">
                <a:effectLst/>
                <a:latin typeface="Calibri" panose="020F0502020204030204" pitchFamily="34" charset="0"/>
                <a:ea typeface="Times New Roman" panose="02020603050405020304" pitchFamily="18" charset="0"/>
                <a:cs typeface="Calibri" panose="020F0502020204030204" pitchFamily="34" charset="0"/>
                <a:hlinkClick r:id="rId3"/>
              </a:rPr>
              <a:t>Faculty Summit</a:t>
            </a:r>
            <a:br>
              <a:rPr lang="en-US" sz="1600">
                <a:effectLst/>
                <a:latin typeface="Calibri" panose="020F0502020204030204" pitchFamily="34" charset="0"/>
                <a:ea typeface="Times New Roman" panose="02020603050405020304" pitchFamily="18" charset="0"/>
                <a:cs typeface="Calibri" panose="020F0502020204030204" pitchFamily="34" charset="0"/>
              </a:rPr>
            </a:br>
            <a:endParaRPr lang="en-US" sz="160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cs typeface="Calibri" panose="020F0502020204030204" pitchFamily="34" charset="0"/>
              </a:rPr>
              <a:t>Participate in training and meetings </a:t>
            </a:r>
            <a:r>
              <a:rPr lang="en-US" sz="1800">
                <a:effectLst/>
                <a:latin typeface="Calibri" panose="020F0502020204030204" pitchFamily="34" charset="0"/>
                <a:ea typeface="Times New Roman" panose="02020603050405020304" pitchFamily="18" charset="0"/>
                <a:cs typeface="Calibri" panose="020F0502020204030204" pitchFamily="34" charset="0"/>
              </a:rPr>
              <a:t>of State Discipline Coordinators related to Colorado Online.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cs typeface="Calibri" panose="020F0502020204030204" pitchFamily="34" charset="0"/>
              </a:rPr>
              <a:t>Partner with Colorado Online support teams </a:t>
            </a:r>
            <a:r>
              <a:rPr lang="en-US" sz="1800">
                <a:effectLst/>
                <a:latin typeface="Calibri" panose="020F0502020204030204" pitchFamily="34" charset="0"/>
                <a:ea typeface="Times New Roman" panose="02020603050405020304" pitchFamily="18" charset="0"/>
                <a:cs typeface="Calibri" panose="020F0502020204030204" pitchFamily="34" charset="0"/>
              </a:rPr>
              <a:t>to make sure information is easily available to faculty (e.g. Learning Design Community of Practice, Learning Resources, etc.).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6</a:t>
            </a:fld>
            <a:endParaRPr lang="en-US"/>
          </a:p>
        </p:txBody>
      </p:sp>
    </p:spTree>
    <p:extLst>
      <p:ext uri="{BB962C8B-B14F-4D97-AF65-F5344CB8AC3E}">
        <p14:creationId xmlns:p14="http://schemas.microsoft.com/office/powerpoint/2010/main" val="211352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lstStyle/>
          <a:p>
            <a:r>
              <a:rPr lang="en-US"/>
              <a:t>Curriculum and Course Scheduling</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a:xfrm>
            <a:off x="628650" y="1098698"/>
            <a:ext cx="8266872" cy="3534025"/>
          </a:xfrm>
        </p:spPr>
        <p:txBody>
          <a:bodyPr/>
          <a:lstStyle/>
          <a:p>
            <a:pPr marL="342900" marR="0" lvl="0" indent="-342900" fontAlgn="base">
              <a:lnSpc>
                <a:spcPct val="107000"/>
              </a:lnSpc>
              <a:spcBef>
                <a:spcPts val="0"/>
              </a:spcBef>
              <a:buFont typeface="Symbol" panose="05050102010706020507" pitchFamily="18" charset="2"/>
              <a:buChar char=""/>
            </a:pPr>
            <a:r>
              <a:rPr lang="en-US" sz="1400" b="1">
                <a:effectLst/>
                <a:latin typeface="Calibri" panose="020F0502020204030204" pitchFamily="34" charset="0"/>
                <a:ea typeface="Times New Roman" panose="02020603050405020304" pitchFamily="18" charset="0"/>
                <a:cs typeface="Calibri" panose="020F0502020204030204" pitchFamily="34" charset="0"/>
              </a:rPr>
              <a:t>Gather feedback and relay information related to discipline-specific needs </a:t>
            </a:r>
            <a:br>
              <a:rPr lang="en-US" sz="1400" b="1">
                <a:effectLst/>
                <a:latin typeface="Calibri" panose="020F0502020204030204" pitchFamily="34" charset="0"/>
                <a:ea typeface="Times New Roman" panose="02020603050405020304" pitchFamily="18" charset="0"/>
                <a:cs typeface="Calibri" panose="020F0502020204030204" pitchFamily="34" charset="0"/>
              </a:rPr>
            </a:br>
            <a:r>
              <a:rPr lang="en-US" sz="1400" b="1">
                <a:effectLst/>
                <a:latin typeface="Calibri" panose="020F0502020204030204" pitchFamily="34" charset="0"/>
                <a:ea typeface="Times New Roman" panose="02020603050405020304" pitchFamily="18" charset="0"/>
                <a:cs typeface="Calibri" panose="020F0502020204030204" pitchFamily="34" charset="0"/>
              </a:rPr>
              <a:t>Example: </a:t>
            </a:r>
            <a:r>
              <a:rPr lang="en-US" sz="1400">
                <a:effectLst/>
                <a:latin typeface="Calibri" panose="020F0502020204030204" pitchFamily="34" charset="0"/>
                <a:ea typeface="Times New Roman" panose="02020603050405020304" pitchFamily="18" charset="0"/>
                <a:cs typeface="Calibri" panose="020F0502020204030204" pitchFamily="34" charset="0"/>
              </a:rPr>
              <a:t>Complete </a:t>
            </a:r>
            <a:r>
              <a:rPr lang="en-US" sz="1400">
                <a:latin typeface="Calibri" panose="020F0502020204030204" pitchFamily="34" charset="0"/>
                <a:cs typeface="Calibri" panose="020F0502020204030204" pitchFamily="34" charset="0"/>
              </a:rPr>
              <a:t>t</a:t>
            </a:r>
            <a:r>
              <a:rPr lang="en-US" sz="1400">
                <a:effectLst/>
                <a:latin typeface="Calibri" panose="020F0502020204030204" pitchFamily="34" charset="0"/>
                <a:ea typeface="Times New Roman" panose="02020603050405020304" pitchFamily="18" charset="0"/>
                <a:cs typeface="Calibri" panose="020F0502020204030204" pitchFamily="34" charset="0"/>
              </a:rPr>
              <a:t>he </a:t>
            </a:r>
            <a:r>
              <a:rPr lang="en-US" sz="1400">
                <a:effectLst/>
                <a:latin typeface="Calibri" panose="020F0502020204030204" pitchFamily="34" charset="0"/>
                <a:ea typeface="Times New Roman" panose="02020603050405020304" pitchFamily="18" charset="0"/>
                <a:cs typeface="Calibri" panose="020F0502020204030204" pitchFamily="34" charset="0"/>
                <a:hlinkClick r:id="rId2"/>
              </a:rPr>
              <a:t>Discipline Faculty Feedback Form</a:t>
            </a:r>
            <a:r>
              <a:rPr lang="en-US" sz="1400">
                <a:effectLst/>
                <a:latin typeface="Calibri" panose="020F0502020204030204" pitchFamily="34" charset="0"/>
                <a:ea typeface="Times New Roman" panose="02020603050405020304" pitchFamily="18" charset="0"/>
                <a:cs typeface="Calibri" panose="020F0502020204030204" pitchFamily="34" charset="0"/>
              </a:rPr>
              <a:t> to request:  </a:t>
            </a:r>
          </a:p>
          <a:p>
            <a:pPr marL="685800" lvl="1" indent="-342900" fontAlgn="base">
              <a:lnSpc>
                <a:spcPct val="107000"/>
              </a:lnSpc>
              <a:spcBef>
                <a:spcPts val="0"/>
              </a:spcBef>
              <a:spcAft>
                <a:spcPts val="600"/>
              </a:spcAft>
              <a:buFont typeface="Symbol" panose="05050102010706020507" pitchFamily="18" charset="2"/>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Removing courses that should no longer be offered online (e.g. courses only offered online due to the pandemic);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marL="685800" lvl="1" indent="-342900" fontAlgn="base">
              <a:lnSpc>
                <a:spcPct val="107000"/>
              </a:lnSpc>
              <a:spcBef>
                <a:spcPts val="0"/>
              </a:spcBef>
              <a:spcAft>
                <a:spcPts val="600"/>
              </a:spcAft>
              <a:buFont typeface="Symbol" panose="05050102010706020507" pitchFamily="18" charset="2"/>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Exempting courses from needing to offer pooled sections due to program-specific needs (e.g. practicum and capstone courses, courses with special accreditation requirements, courses with special requirements due to local business / K-12 partnerships); </a:t>
            </a:r>
          </a:p>
          <a:p>
            <a:pPr marL="685800" lvl="1" indent="-342900" fontAlgn="base">
              <a:lnSpc>
                <a:spcPct val="107000"/>
              </a:lnSpc>
              <a:spcBef>
                <a:spcPts val="0"/>
              </a:spcBef>
              <a:spcAft>
                <a:spcPts val="600"/>
              </a:spcAft>
              <a:buFont typeface="Symbol" panose="05050102010706020507" pitchFamily="18" charset="2"/>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Adding courses that are not yet on the transition timeline; </a:t>
            </a:r>
          </a:p>
          <a:p>
            <a:pPr marL="685800" lvl="1" indent="-342900" fontAlgn="base">
              <a:lnSpc>
                <a:spcPct val="107000"/>
              </a:lnSpc>
              <a:spcBef>
                <a:spcPts val="0"/>
              </a:spcBef>
              <a:spcAft>
                <a:spcPts val="600"/>
              </a:spcAft>
              <a:buFont typeface="Symbol" panose="05050102010706020507" pitchFamily="18" charset="2"/>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Scheduling specialty/low-enrolled courses to support equitable student access across colleges and timely program completion;</a:t>
            </a:r>
          </a:p>
          <a:p>
            <a:pPr marL="685800" lvl="1" indent="-342900" fontAlgn="base">
              <a:lnSpc>
                <a:spcPct val="107000"/>
              </a:lnSpc>
              <a:spcBef>
                <a:spcPts val="0"/>
              </a:spcBef>
              <a:spcAft>
                <a:spcPts val="600"/>
              </a:spcAft>
              <a:buFont typeface="Symbol" panose="05050102010706020507" pitchFamily="18" charset="2"/>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Alternative approaches to distributing sections in response to special circumstances (e.g. small disciplines with relatively few courses that need to rotate courses / assignments, meet full time faculty load, need for specific parts-of-term, etc.).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7</a:t>
            </a:fld>
            <a:endParaRPr lang="en-US"/>
          </a:p>
        </p:txBody>
      </p:sp>
    </p:spTree>
    <p:extLst>
      <p:ext uri="{BB962C8B-B14F-4D97-AF65-F5344CB8AC3E}">
        <p14:creationId xmlns:p14="http://schemas.microsoft.com/office/powerpoint/2010/main" val="307255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lstStyle/>
          <a:p>
            <a:r>
              <a:rPr lang="en-US"/>
              <a:t>Selection of Common Course Materials</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a:xfrm>
            <a:off x="628650" y="1098698"/>
            <a:ext cx="8266872" cy="3534025"/>
          </a:xfrm>
        </p:spPr>
        <p:txBody>
          <a:bodyPr vert="horz" lIns="91440" tIns="45720" rIns="91440" bIns="45720" rtlCol="0" anchor="t">
            <a:noAutofit/>
          </a:bodyPr>
          <a:lstStyle/>
          <a:p>
            <a:pPr marL="34290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a:ea typeface="Times New Roman" panose="02020603050405020304" pitchFamily="18" charset="0"/>
                <a:cs typeface="Calibri"/>
              </a:rPr>
              <a:t>Facilitate discipline decision-making related to Colorado Online pooled sections, including selection of common course materials</a:t>
            </a:r>
            <a:r>
              <a:rPr lang="en-US" sz="1800" dirty="0">
                <a:effectLst/>
                <a:latin typeface="Calibri"/>
                <a:ea typeface="Times New Roman" panose="02020603050405020304" pitchFamily="18" charset="0"/>
                <a:cs typeface="Calibri"/>
              </a:rPr>
              <a:t> (digital content, textbooks, etc.) that must be listed at the time of registration.</a:t>
            </a:r>
            <a:r>
              <a:rPr lang="en-US" sz="1800" dirty="0">
                <a:latin typeface="Calibri"/>
                <a:ea typeface="Times New Roman" panose="02020603050405020304" pitchFamily="18" charset="0"/>
                <a:cs typeface="Calibri"/>
              </a:rPr>
              <a:t> Notify </a:t>
            </a:r>
            <a:r>
              <a:rPr lang="en-US" sz="1800" dirty="0" err="1">
                <a:latin typeface="Calibri"/>
                <a:ea typeface="Times New Roman" panose="02020603050405020304" pitchFamily="18" charset="0"/>
                <a:cs typeface="Calibri"/>
              </a:rPr>
              <a:t>consortial</a:t>
            </a:r>
            <a:r>
              <a:rPr lang="en-US" sz="1800" dirty="0">
                <a:latin typeface="Calibri"/>
                <a:ea typeface="Times New Roman" panose="02020603050405020304" pitchFamily="18" charset="0"/>
                <a:cs typeface="Calibri"/>
              </a:rPr>
              <a:t> staff of decisions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1">
              <a:buFont typeface="Arial" panose="05050102010706020507" pitchFamily="18" charset="2"/>
              <a:buChar char="•"/>
            </a:pPr>
            <a:r>
              <a:rPr lang="en-US" sz="1500" dirty="0">
                <a:latin typeface="Calibri" panose="020F0502020204030204" pitchFamily="34" charset="0"/>
                <a:cs typeface="Calibri" panose="020F0502020204030204" pitchFamily="34" charset="0"/>
              </a:rPr>
              <a:t>SU24 Course Materials: </a:t>
            </a:r>
            <a:r>
              <a:rPr lang="en-US" sz="15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https://cccs-forms.formstack.com/forms/su24_course_materials_form</a:t>
            </a:r>
            <a:endParaRPr lang="en-US" sz="1500" dirty="0">
              <a:latin typeface="Calibri" panose="020F0502020204030204" pitchFamily="34" charset="0"/>
              <a:cs typeface="Calibri" panose="020F0502020204030204" pitchFamily="34" charset="0"/>
            </a:endParaRPr>
          </a:p>
          <a:p>
            <a:pPr lvl="1">
              <a:buFont typeface="Arial" panose="05050102010706020507" pitchFamily="18" charset="2"/>
              <a:buChar char="•"/>
            </a:pPr>
            <a:r>
              <a:rPr lang="en-US" sz="1500" dirty="0">
                <a:latin typeface="Calibri" panose="020F0502020204030204" pitchFamily="34" charset="0"/>
                <a:cs typeface="Calibri" panose="020F0502020204030204" pitchFamily="34" charset="0"/>
              </a:rPr>
              <a:t>FA24 Course Materials: </a:t>
            </a:r>
            <a:r>
              <a:rPr lang="en-US" sz="15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https://cccs-forms.formstack.com/forms/fa24_course_materials_form</a:t>
            </a:r>
            <a:br>
              <a:rPr lang="en-US" sz="1500" dirty="0">
                <a:latin typeface="Calibri" panose="020F0502020204030204" pitchFamily="34" charset="0"/>
                <a:cs typeface="Calibri" panose="020F0502020204030204" pitchFamily="34" charset="0"/>
              </a:rPr>
            </a:br>
            <a:endParaRPr lang="en-US" sz="1500" dirty="0">
              <a:latin typeface="Calibri" panose="020F0502020204030204" pitchFamily="34" charset="0"/>
              <a:cs typeface="Calibri" panose="020F0502020204030204" pitchFamily="34" charset="0"/>
            </a:endParaRPr>
          </a:p>
          <a:p>
            <a:pPr marL="34290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a:ea typeface="Times New Roman" panose="02020603050405020304" pitchFamily="18" charset="0"/>
                <a:cs typeface="Calibri"/>
              </a:rPr>
              <a:t>Conduct discipline votes according to standard voting procedures</a:t>
            </a:r>
            <a:r>
              <a:rPr lang="en-US" sz="1800" dirty="0">
                <a:effectLst/>
                <a:latin typeface="Calibri"/>
                <a:ea typeface="Times New Roman" panose="02020603050405020304" pitchFamily="18" charset="0"/>
                <a:cs typeface="Calibri"/>
              </a:rPr>
              <a:t>, ensuring that all colleges that offer a course to their students have equal input in the decision-making process</a:t>
            </a:r>
            <a:r>
              <a:rPr lang="en-US" sz="1800" dirty="0">
                <a:latin typeface="Calibri"/>
                <a:ea typeface="Times New Roman" panose="02020603050405020304" pitchFamily="18" charset="0"/>
                <a:cs typeface="Calibri"/>
              </a:rPr>
              <a: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685800" lvl="3" indent="-342900" fontAlgn="base">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One vote per college that offers the course</a:t>
            </a:r>
          </a:p>
          <a:p>
            <a:pPr marL="685800" lvl="3" indent="-342900" fontAlgn="base">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SDC serves as tie-breaker, if needed.   </a:t>
            </a:r>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8</a:t>
            </a:fld>
            <a:endParaRPr lang="en-US"/>
          </a:p>
        </p:txBody>
      </p:sp>
    </p:spTree>
    <p:extLst>
      <p:ext uri="{BB962C8B-B14F-4D97-AF65-F5344CB8AC3E}">
        <p14:creationId xmlns:p14="http://schemas.microsoft.com/office/powerpoint/2010/main" val="207938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normAutofit fontScale="90000"/>
          </a:bodyPr>
          <a:lstStyle/>
          <a:p>
            <a:r>
              <a:rPr lang="en-US"/>
              <a:t>Identify and Prioritize Development of Teaching Resources</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p:txBody>
          <a:bodyPr vert="horz" lIns="91440" tIns="45720" rIns="91440" bIns="45720" rtlCol="0" anchor="t">
            <a:noAutofit/>
          </a:bodyPr>
          <a:lstStyle/>
          <a:p>
            <a:pPr marL="34290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a:ea typeface="Times New Roman" panose="02020603050405020304" pitchFamily="18" charset="0"/>
                <a:cs typeface="Calibri"/>
              </a:rPr>
              <a:t>Recruit discipline faculty to identify </a:t>
            </a:r>
            <a:r>
              <a:rPr lang="en-US" sz="1800" b="1" dirty="0">
                <a:solidFill>
                  <a:schemeClr val="accent5"/>
                </a:solidFill>
                <a:effectLst/>
                <a:latin typeface="Calibri"/>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teaching resources </a:t>
            </a:r>
            <a:r>
              <a:rPr lang="en-US" sz="1800" dirty="0">
                <a:effectLst/>
                <a:latin typeface="Calibri"/>
                <a:ea typeface="Times New Roman" panose="02020603050405020304" pitchFamily="18" charset="0"/>
                <a:cs typeface="Calibri"/>
              </a:rPr>
              <a:t>that can be used in conjunction with the selected course materials (e.g. full course shells, syllabi, and other learning objects).</a:t>
            </a:r>
            <a:r>
              <a:rPr lang="en-US" sz="1800" dirty="0">
                <a:latin typeface="Calibri"/>
                <a:ea typeface="Times New Roman" panose="02020603050405020304" pitchFamily="18" charset="0"/>
                <a:cs typeface="Calibri"/>
              </a:rPr>
              <a: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fontAlgn="base">
              <a:lnSpc>
                <a:spcPct val="107000"/>
              </a:lnSpc>
              <a:spcBef>
                <a:spcPts val="0"/>
              </a:spcBef>
              <a:spcAft>
                <a:spcPts val="1200"/>
              </a:spcAft>
              <a:buNone/>
            </a:pPr>
            <a:r>
              <a:rPr lang="en-US" sz="1600" dirty="0">
                <a:hlinkClick r:id="rId3"/>
              </a:rPr>
              <a:t>TeachingResourcesTracker_SP24.xlsx (sharepoint.com)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Bef>
                <a:spcPts val="0"/>
              </a:spcBef>
              <a:spcAft>
                <a:spcPts val="1200"/>
              </a:spcAft>
              <a:buNone/>
            </a:pPr>
            <a:r>
              <a:rPr lang="en-US" sz="1600" dirty="0">
                <a:cs typeface="Calibri"/>
                <a:hlinkClick r:id="rId4"/>
              </a:rPr>
              <a:t>Collection of Syllabi and Learning Objects form</a:t>
            </a:r>
            <a:endParaRPr lang="en-US" dirty="0"/>
          </a:p>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a:ea typeface="Times New Roman" panose="02020603050405020304" pitchFamily="18" charset="0"/>
                <a:cs typeface="Calibri"/>
              </a:rPr>
              <a:t>Work with faculty to identify and prioritize other resources that need to be developed</a:t>
            </a:r>
            <a:r>
              <a:rPr lang="en-US" sz="1800" dirty="0">
                <a:effectLst/>
                <a:latin typeface="Calibri"/>
                <a:ea typeface="Times New Roman" panose="02020603050405020304" pitchFamily="18" charset="0"/>
                <a:cs typeface="Calibri"/>
              </a:rPr>
              <a:t>, from course blueprints to full course shells.</a:t>
            </a:r>
            <a:endParaRPr lang="en-US" sz="1800" dirty="0">
              <a:effectLst/>
              <a:latin typeface="Times New Roman"/>
              <a:ea typeface="Calibri" panose="020F0502020204030204" pitchFamily="34" charset="0"/>
              <a:cs typeface="Calibri"/>
            </a:endParaRPr>
          </a:p>
          <a:p>
            <a:endParaRPr lang="en-US" dirty="0"/>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9</a:t>
            </a:fld>
            <a:endParaRPr lang="en-US"/>
          </a:p>
        </p:txBody>
      </p:sp>
    </p:spTree>
    <p:extLst>
      <p:ext uri="{BB962C8B-B14F-4D97-AF65-F5344CB8AC3E}">
        <p14:creationId xmlns:p14="http://schemas.microsoft.com/office/powerpoint/2010/main" val="3501019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60053AEC9BE54DB57BB49DA41DFA1F" ma:contentTypeVersion="5" ma:contentTypeDescription="Create a new document." ma:contentTypeScope="" ma:versionID="6c271460c9ee3969b421464afdec755e">
  <xsd:schema xmlns:xsd="http://www.w3.org/2001/XMLSchema" xmlns:xs="http://www.w3.org/2001/XMLSchema" xmlns:p="http://schemas.microsoft.com/office/2006/metadata/properties" xmlns:ns2="da22d5fc-f3cc-449f-92cd-6c029de6ac4f" xmlns:ns3="0ac6aa3f-7a1e-4f62-8458-e6293bad7373" targetNamespace="http://schemas.microsoft.com/office/2006/metadata/properties" ma:root="true" ma:fieldsID="98c7a70c8b419dff67069bb5f1a8cffb" ns2:_="" ns3:_="">
    <xsd:import namespace="da22d5fc-f3cc-449f-92cd-6c029de6ac4f"/>
    <xsd:import namespace="0ac6aa3f-7a1e-4f62-8458-e6293bad73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2d5fc-f3cc-449f-92cd-6c029de6ac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c6aa3f-7a1e-4f62-8458-e6293bad73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AC43F-CE42-45D5-A5CB-B09EE6257A6C}">
  <ds:schemaRefs>
    <ds:schemaRef ds:uri="0ac6aa3f-7a1e-4f62-8458-e6293bad7373"/>
    <ds:schemaRef ds:uri="da22d5fc-f3cc-449f-92cd-6c029de6ac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E99956-9515-4795-ABA1-318C8CC69F74}">
  <ds:schemaRefs>
    <ds:schemaRef ds:uri="http://schemas.microsoft.com/sharepoint/v3/contenttype/forms"/>
  </ds:schemaRefs>
</ds:datastoreItem>
</file>

<file path=customXml/itemProps3.xml><?xml version="1.0" encoding="utf-8"?>
<ds:datastoreItem xmlns:ds="http://schemas.openxmlformats.org/officeDocument/2006/customXml" ds:itemID="{2F798F1B-15C6-413A-B400-7A61F063EA27}">
  <ds:schemaRef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da22d5fc-f3cc-449f-92cd-6c029de6ac4f"/>
    <ds:schemaRef ds:uri="0ac6aa3f-7a1e-4f62-8458-e6293bad73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2461</Words>
  <Application>Microsoft Office PowerPoint</Application>
  <PresentationFormat>On-screen Show (16:9)</PresentationFormat>
  <Paragraphs>253</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Colorado Online Statewide Discipline Chair (SDC) Q&amp;A</vt:lpstr>
      <vt:lpstr>Goals – Transition to Colorado Online by Fall 2024</vt:lpstr>
      <vt:lpstr>Discipline Transition Plan</vt:lpstr>
      <vt:lpstr>PowerPoint Presentation</vt:lpstr>
      <vt:lpstr>SDC Compensation for Colorado Online - Overview</vt:lpstr>
      <vt:lpstr>Colorado Online SDC Responsibilities</vt:lpstr>
      <vt:lpstr>Curriculum and Course Scheduling</vt:lpstr>
      <vt:lpstr>Selection of Common Course Materials</vt:lpstr>
      <vt:lpstr>Identify and Prioritize Development of Teaching Resources</vt:lpstr>
      <vt:lpstr>Colorado Online SDC Compensation</vt:lpstr>
      <vt:lpstr>Disciplines within each Tier</vt:lpstr>
      <vt:lpstr>Colorado Online SDC Compensation</vt:lpstr>
      <vt:lpstr>Colorado Online SDC - Next Steps</vt:lpstr>
      <vt:lpstr>Where to Find Information about Colorado Online</vt:lpstr>
      <vt:lpstr>Reference Slides</vt:lpstr>
      <vt:lpstr>What? Common course materials operational definition </vt:lpstr>
      <vt:lpstr>Why? Common course materials rationale</vt:lpstr>
      <vt:lpstr>Who? Common course materials stakeholders</vt:lpstr>
      <vt:lpstr>How? Common course materials selection process</vt:lpstr>
      <vt:lpstr>When? Common course materials timeline</vt:lpstr>
      <vt:lpstr>Types of Colorado Online @ Course Sections</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Vercauteren, Tammy (CCCS)</cp:lastModifiedBy>
  <cp:revision>3</cp:revision>
  <dcterms:created xsi:type="dcterms:W3CDTF">2021-07-08T13:59:42Z</dcterms:created>
  <dcterms:modified xsi:type="dcterms:W3CDTF">2023-11-28T22:55:40Z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0x010100BD60053AEC9BE54DB57BB49DA41DFA1F</vt:lpwstr>
  </property>
</Properties>
</file>