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1" r:id="rId5"/>
    <p:sldId id="628" r:id="rId6"/>
    <p:sldId id="500" r:id="rId7"/>
    <p:sldId id="644" r:id="rId8"/>
    <p:sldId id="306" r:id="rId9"/>
    <p:sldId id="641" r:id="rId10"/>
    <p:sldId id="642" r:id="rId11"/>
    <p:sldId id="643" r:id="rId12"/>
    <p:sldId id="635" r:id="rId13"/>
    <p:sldId id="627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69B3DB-0D83-05D3-23C2-196A06BC626D}" name="Vercauteren, Tammy (CCCS)" initials="VT(" userId="S::Tammy.Vercauteren@cccs.edu::43388d8c-2e3a-4ca4-976d-13e89900aa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Wiseman" initials="JW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C6"/>
    <a:srgbClr val="427CB1"/>
    <a:srgbClr val="7EA399"/>
    <a:srgbClr val="FD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0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9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2E92-D147-604F-95CA-431B8E16FE8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37E9-93E4-E149-9F8B-554ED85A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2FE0-3B95-9C48-B3ED-0D5973C269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9F02-9BD2-BA45-A26C-D4A5014B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E8E16C5-5061-430C-AB26-CC7CDCD4C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E8E16C5-5061-430C-AB26-CC7CDCD4C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for taking the time to learn more about this important project and for your feedback.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11" y="1285794"/>
            <a:ext cx="4183302" cy="738935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4183302" cy="80722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011" y="2902859"/>
            <a:ext cx="4183302" cy="1119187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None/>
              <a:defRPr sz="13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4786313" y="0"/>
            <a:ext cx="4357687" cy="5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9295"/>
            <a:ext cx="7886700" cy="1792562"/>
          </a:xfrm>
        </p:spPr>
        <p:txBody>
          <a:bodyPr anchor="t">
            <a:normAutofit/>
          </a:bodyPr>
          <a:lstStyle>
            <a:lvl1pPr>
              <a:defRPr sz="32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2734886"/>
            <a:ext cx="9144000" cy="2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574766" y="4476206"/>
            <a:ext cx="105373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8698"/>
            <a:ext cx="7886700" cy="353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45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coloradoonline.cccs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nya.russell@cccs.edu" TargetMode="External"/><Relationship Id="rId5" Type="http://schemas.openxmlformats.org/officeDocument/2006/relationships/hyperlink" Target="mailto:tammy.vercauteren@cccs.edu" TargetMode="External"/><Relationship Id="rId4" Type="http://schemas.openxmlformats.org/officeDocument/2006/relationships/hyperlink" Target="mailto:diane.duffy@ccc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SjC4P2PBY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1AA1-30F3-4841-8DD5-2971C5D40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011" y="1220436"/>
            <a:ext cx="3968989" cy="1734853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1800" b="1" i="0" u="none" strike="noStrike" dirty="0">
                <a:solidFill>
                  <a:srgbClr val="427CB1"/>
                </a:solidFill>
                <a:effectLst/>
                <a:latin typeface="Helvetica Neue"/>
              </a:rPr>
              <a:t>Colorado Online </a:t>
            </a:r>
            <a:r>
              <a:rPr lang="en-US" sz="1800" b="0" i="0" dirty="0">
                <a:solidFill>
                  <a:srgbClr val="427CB1"/>
                </a:solidFill>
                <a:effectLst/>
                <a:latin typeface="Helvetica Neue"/>
              </a:rPr>
              <a:t>​</a:t>
            </a:r>
            <a:br>
              <a:rPr lang="en-US" sz="1800" b="0" i="0" dirty="0">
                <a:effectLst/>
                <a:latin typeface="Helvetica Neue" panose="02000503000000020004"/>
              </a:rPr>
            </a:br>
            <a:r>
              <a:rPr lang="en-US" sz="1800" b="1" i="0" u="none" strike="noStrike">
                <a:solidFill>
                  <a:srgbClr val="427CB1"/>
                </a:solidFill>
                <a:effectLst/>
                <a:latin typeface="Helvetica Neue"/>
              </a:rPr>
              <a:t>Information Session:</a:t>
            </a:r>
            <a:br>
              <a:rPr lang="en-US" sz="1800" dirty="0">
                <a:latin typeface="Helvetica Neue"/>
              </a:rPr>
            </a:br>
            <a:br>
              <a:rPr lang="en-US" sz="1800" dirty="0">
                <a:latin typeface="Helvetica Neue"/>
              </a:rPr>
            </a:br>
            <a:r>
              <a:rPr lang="en-US" sz="1800">
                <a:latin typeface="Helvetica Neue"/>
              </a:rPr>
              <a:t>Transition and Next Steps</a:t>
            </a:r>
            <a:br>
              <a:rPr lang="en-US" sz="1800" dirty="0">
                <a:latin typeface="Helvetica Neue"/>
              </a:rPr>
            </a:br>
            <a:r>
              <a:rPr lang="en-US" sz="1800" dirty="0">
                <a:latin typeface="Helvetica Neue"/>
              </a:rPr>
              <a:t> 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E525-F93D-664B-A58A-065F6FA4A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011" y="3400148"/>
            <a:ext cx="4183302" cy="1624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latin typeface="Helvetica Neue Light"/>
              </a:rPr>
              <a:t>February 28, 2024</a:t>
            </a:r>
            <a:endParaRPr lang="en-US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F90A56E-1AB0-FA4F-9F86-9A5CD0D0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1" y="3554386"/>
            <a:ext cx="2654540" cy="5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D08F-1AAB-4027-B6F7-D0BC7B6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16B-F88C-45A4-B802-6D54671F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1317"/>
            <a:ext cx="7886700" cy="34084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Info Sessions (8:00 am every other Wednesday)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Monthly email updates from Executive Sponsor, Landon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Pirius</a:t>
            </a:r>
            <a:endParaRPr lang="en-US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Updates from college leadership and project / committee reps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  <a:hlinkClick r:id="rId3"/>
              </a:rPr>
              <a:t>Inside Colorado Online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>
                <a:latin typeface="+mj-lt"/>
                <a:hlinkClick r:id="rId3"/>
              </a:rPr>
              <a:t>https://insidecoloradoonline.cccs.edu</a:t>
            </a:r>
            <a:r>
              <a:rPr lang="en-US" sz="2000" dirty="0"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Bi-weekly updates, FAQs, virtual suggestion box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Member lists for Project Teams, Subcommittees, and the Online Faculty and Instructor Advisory Committee </a:t>
            </a:r>
          </a:p>
          <a:p>
            <a:r>
              <a:rPr lang="en-US" u="sng" kern="0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CCCS Colorado Online SharePoint</a:t>
            </a:r>
            <a:r>
              <a:rPr lang="en-US" u="sng" kern="0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for documents (course section distribution, enrollment reports, course materials selections, etc.) -- Access must be approved at first login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Contact us!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Executive Sponsor, Diane Duffy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diane.duffy@cccs.edu</a:t>
            </a:r>
            <a:endParaRPr lang="en-US">
              <a:solidFill>
                <a:schemeClr val="tx1"/>
              </a:solidFill>
              <a:latin typeface="+mj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Project Director, Tammy Vercauteren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5"/>
              </a:rPr>
              <a:t>tammy.vercauteren@cccs.edu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Project Coordinator, Chin Ya Russell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6"/>
              </a:rPr>
              <a:t>chinya.russell@cccs.edu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233F0-B500-4450-A768-AA9BB25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F610-A7A6-8B9C-4A54-A7207686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</a:rPr>
              <a:t>Landon’s Transition to College President: What's Next?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DDFD0-5554-022A-DF7C-7F4B15AB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pparel, Gifts &amp; Textbooks | Red Rocks Community College ...">
            <a:extLst>
              <a:ext uri="{FF2B5EF4-FFF2-40B4-BE49-F238E27FC236}">
                <a16:creationId xmlns:a16="http://schemas.microsoft.com/office/drawing/2014/main" id="{F1C93992-83DC-0A1E-CDB5-EEA951B4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14" y="3048197"/>
            <a:ext cx="2743200" cy="1324889"/>
          </a:xfrm>
          <a:prstGeom prst="rect">
            <a:avLst/>
          </a:prstGeom>
        </p:spPr>
      </p:pic>
      <p:pic>
        <p:nvPicPr>
          <p:cNvPr id="11" name="Picture 10" descr="Runner Icon - Openclipart">
            <a:extLst>
              <a:ext uri="{FF2B5EF4-FFF2-40B4-BE49-F238E27FC236}">
                <a16:creationId xmlns:a16="http://schemas.microsoft.com/office/drawing/2014/main" id="{EEE144EE-32D5-F6AC-04AF-E524EDBF7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"/>
          <a:stretch/>
        </p:blipFill>
        <p:spPr>
          <a:xfrm>
            <a:off x="833372" y="1495043"/>
            <a:ext cx="3864634" cy="2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– Transition to Colorado Online by Fall 2024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49" y="1098550"/>
          <a:ext cx="823104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>
                          <a:latin typeface="Helvetica Neue"/>
                          <a:cs typeface="Helvetica Neue"/>
                        </a:rPr>
                        <a:t>Rationale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Helvetica Neue"/>
                          <a:cs typeface="Helvetica Neue"/>
                        </a:rPr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Meet student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Ensure equity of access &amp; success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Improve ease</a:t>
                      </a:r>
                      <a:r>
                        <a:rPr lang="en-US" sz="1500" baseline="0">
                          <a:latin typeface="Helvetica Neue"/>
                          <a:cs typeface="Helvetica Neue"/>
                        </a:rPr>
                        <a:t> of use for students</a:t>
                      </a:r>
                      <a:endParaRPr lang="en-US" sz="15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Compliance with accreditation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College oversight, improve efficiency, leverage existing state online investments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Growing student demand for online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Increase capacity, grow enrollment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Offer more fully online programs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Increase workforce &amp;</a:t>
                      </a:r>
                      <a:r>
                        <a:rPr lang="en-US" sz="1500" baseline="0">
                          <a:latin typeface="Helvetica Neue"/>
                          <a:cs typeface="Helvetica Neue"/>
                        </a:rPr>
                        <a:t> noncredit options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Attract new markets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Economic ability to serve current &amp; future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Reduce internal competition, become more competitive externally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Increase revenue, Improve use of resources at a lower cost to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Support existing CCCS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Expand opportunities via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EFC3-20F8-2D88-7BC2-68942FEE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Project Milestones: What We've Accomplished So Far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A68BD-ADB5-A7D6-FFE8-67592097C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88"/>
            <a:ext cx="38862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Helvetica Neue Light"/>
              </a:rPr>
              <a:t>Transition to a single instance of D2L </a:t>
            </a:r>
          </a:p>
          <a:p>
            <a:r>
              <a:rPr lang="en-US" sz="1600" dirty="0">
                <a:latin typeface="Helvetica Neue Light"/>
              </a:rPr>
              <a:t>Expanded Help Desk Support</a:t>
            </a:r>
          </a:p>
          <a:p>
            <a:r>
              <a:rPr lang="en-US" sz="1600" dirty="0">
                <a:latin typeface="Helvetica Neue Light"/>
              </a:rPr>
              <a:t>Developed preliminary financial model</a:t>
            </a:r>
          </a:p>
          <a:p>
            <a:r>
              <a:rPr lang="en-US" sz="1600" dirty="0">
                <a:latin typeface="Helvetica Neue Light"/>
              </a:rPr>
              <a:t>Developed section distribution model, with process for requesting discipline-specific exceptions and modifications</a:t>
            </a:r>
          </a:p>
          <a:p>
            <a:r>
              <a:rPr lang="en-US" sz="1600" dirty="0">
                <a:latin typeface="Helvetica Neue Light"/>
              </a:rPr>
              <a:t>Developed new </a:t>
            </a:r>
            <a:r>
              <a:rPr lang="en-US" sz="1600" dirty="0" err="1">
                <a:latin typeface="Helvetica Neue Light"/>
              </a:rPr>
              <a:t>sectionizer</a:t>
            </a:r>
            <a:r>
              <a:rPr lang="en-US" sz="1600" dirty="0">
                <a:latin typeface="Helvetica Neue Light"/>
              </a:rPr>
              <a:t> technology and dashboard</a:t>
            </a:r>
          </a:p>
          <a:p>
            <a:r>
              <a:rPr lang="en-US" sz="1600" dirty="0">
                <a:latin typeface="Helvetica Neue Light"/>
              </a:rPr>
              <a:t>Expanded online library and database access to all students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313D21-B7B0-DD64-F964-46F95E02C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68482"/>
            <a:ext cx="388620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>
                <a:latin typeface="Helvetica Neue Light"/>
              </a:rPr>
              <a:t>Established online success liaisons and business processes to provide support for students and instructors across colleges</a:t>
            </a:r>
          </a:p>
          <a:p>
            <a:r>
              <a:rPr lang="en-US" sz="2600" dirty="0">
                <a:latin typeface="Helvetica Neue Light"/>
              </a:rPr>
              <a:t>Formed Learning Design Community of Practice</a:t>
            </a:r>
          </a:p>
          <a:p>
            <a:r>
              <a:rPr lang="en-US" sz="2600" dirty="0">
                <a:latin typeface="Helvetica Neue Light"/>
              </a:rPr>
              <a:t>Defined roles and compensation for state discipline chairs</a:t>
            </a:r>
            <a:endParaRPr lang="en-US" sz="2600" dirty="0"/>
          </a:p>
          <a:p>
            <a:r>
              <a:rPr lang="en-US" sz="2600" dirty="0">
                <a:latin typeface="Helvetica Neue Light"/>
              </a:rPr>
              <a:t>Approved pilot of early alert integration with D2L to start this summer</a:t>
            </a:r>
          </a:p>
          <a:p>
            <a:r>
              <a:rPr lang="en-US" sz="2600" dirty="0">
                <a:latin typeface="Helvetica Neue Light"/>
              </a:rPr>
              <a:t>On track for all online instruction to run through the colleges by Fall 2024</a:t>
            </a:r>
            <a:endParaRPr lang="en-US" sz="2600" dirty="0"/>
          </a:p>
          <a:p>
            <a:endParaRPr lang="en-US" sz="2000" dirty="0">
              <a:latin typeface="Helvetica Neue Light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D133B-00C8-F878-5BE7-FFD57F80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2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B43F-725A-DBE1-3513-13104AAE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Approved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68B0-87F4-035F-B84D-702C609DC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etica Neue Light"/>
              </a:rPr>
              <a:t>Starting immediately (Spring 2024), the Colorado Online Consortium will reimburse the college for any instructor teaching a course over the enrollment cap (more than 34 students) at census.</a:t>
            </a:r>
          </a:p>
          <a:p>
            <a:r>
              <a:rPr lang="en-US" dirty="0">
                <a:latin typeface="Helvetica Neue Light"/>
              </a:rPr>
              <a:t>Starting immediately (Spring 2024), the Colorado Online Consortium will reimburse colleges for inconvenience fees when we cancel pooled teaching sections.</a:t>
            </a:r>
          </a:p>
          <a:p>
            <a:r>
              <a:rPr lang="en-US" dirty="0">
                <a:latin typeface="Helvetica Neue Light"/>
              </a:rPr>
              <a:t>Starting with Summer and Fall 2024, the Colorado Online Consortium will allow colleges to request additional home college sections based on newer information or data. </a:t>
            </a:r>
            <a:endParaRPr lang="en-US" dirty="0">
              <a:solidFill>
                <a:srgbClr val="404040"/>
              </a:solidFill>
              <a:latin typeface="Helvetica Neue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Helvetica Neue"/>
                <a:cs typeface="Arial"/>
              </a:rPr>
              <a:t>link to the new </a:t>
            </a:r>
            <a:r>
              <a:rPr lang="en-US" dirty="0">
                <a:latin typeface="Helvetica Neue"/>
                <a:cs typeface="Arial"/>
                <a:hlinkClick r:id="rId3"/>
              </a:rPr>
              <a:t>online form</a:t>
            </a:r>
            <a:endParaRPr lang="en-US" dirty="0">
              <a:solidFill>
                <a:srgbClr val="000000"/>
              </a:solidFill>
              <a:latin typeface="Helvetica Neue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35921-016C-0AE0-BDE4-F45AF779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CF03-732E-08BF-2D47-B9A5D460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466992" cy="767657"/>
          </a:xfrm>
        </p:spPr>
        <p:txBody>
          <a:bodyPr>
            <a:normAutofit/>
          </a:bodyPr>
          <a:lstStyle/>
          <a:p>
            <a:r>
              <a:rPr lang="en-US" dirty="0"/>
              <a:t>Continuous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5558-95B3-0196-7F93-56828570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Helvetica Neue Light"/>
              </a:rPr>
              <a:t>The Project Team and OFIAC recommend refining our goals to emphasize: </a:t>
            </a:r>
          </a:p>
          <a:p>
            <a:r>
              <a:rPr lang="en-US" sz="1800" dirty="0">
                <a:latin typeface="Helvetica Neue Light"/>
              </a:rPr>
              <a:t>High quality instruction and instructor engagement</a:t>
            </a:r>
            <a:endParaRPr lang="en-US" sz="1800" dirty="0"/>
          </a:p>
          <a:p>
            <a:r>
              <a:rPr lang="en-US" sz="1800" dirty="0">
                <a:latin typeface="Helvetica Neue Light"/>
              </a:rPr>
              <a:t>Engaging students in high quality learning experiences</a:t>
            </a:r>
            <a:endParaRPr lang="en-US" sz="1800" dirty="0"/>
          </a:p>
          <a:p>
            <a:r>
              <a:rPr lang="en-US" sz="1800" dirty="0">
                <a:latin typeface="Helvetica Neue Light"/>
              </a:rPr>
              <a:t>Innovative learning strategies with up-to-date pedagogy </a:t>
            </a:r>
          </a:p>
          <a:p>
            <a:r>
              <a:rPr lang="en-US" sz="1800" dirty="0">
                <a:latin typeface="Helvetica Neue Light"/>
              </a:rPr>
              <a:t>Support for faculty and instructors in effective teaching strategies, assessment, accessibility, and use of technology</a:t>
            </a:r>
            <a:endParaRPr lang="en-US" sz="1800" dirty="0"/>
          </a:p>
          <a:p>
            <a:r>
              <a:rPr lang="en-US" sz="1800" dirty="0">
                <a:latin typeface="Helvetica Neue Light"/>
              </a:rPr>
              <a:t>Building on the Power of 13, strengthening representative governance and maintaining institutional autonomy where appropriate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sz="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DE488-2244-71F0-67DA-73150B13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ECFC-EC3E-1023-3B2B-66D631B3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Spring 2024 Workgroups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BA81DD-7FA8-C615-4276-1CA9E1E4A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9" y="1777603"/>
            <a:ext cx="7283235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 Light"/>
              </a:rPr>
              <a:t>Section size</a:t>
            </a:r>
          </a:p>
          <a:p>
            <a:r>
              <a:rPr lang="en-US" dirty="0">
                <a:latin typeface="Helvetica Neue Light"/>
              </a:rPr>
              <a:t>Section distribution</a:t>
            </a:r>
            <a:endParaRPr lang="en-US" dirty="0"/>
          </a:p>
          <a:p>
            <a:r>
              <a:rPr lang="en-US" dirty="0">
                <a:latin typeface="Helvetica Neue Light"/>
              </a:rPr>
              <a:t>Course materials</a:t>
            </a:r>
          </a:p>
          <a:p>
            <a:r>
              <a:rPr lang="en-US" dirty="0">
                <a:latin typeface="Helvetica Neue Light"/>
              </a:rPr>
              <a:t>Roles and compensation related to course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B773-F9D9-A9AD-75E8-CEC1FB72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858F7-0630-F202-143F-D47A07D235F9}"/>
              </a:ext>
            </a:extLst>
          </p:cNvPr>
          <p:cNvSpPr txBox="1"/>
          <p:nvPr/>
        </p:nvSpPr>
        <p:spPr>
          <a:xfrm>
            <a:off x="628649" y="1194464"/>
            <a:ext cx="7686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/>
              </a:rPr>
              <a:t>Faculty and staff working together to address pain points: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037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ECFC-EC3E-1023-3B2B-66D631B3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Strategic Initiatives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6E1B63-97AE-594D-CEAE-23127A93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Helvetica Neue Light"/>
              </a:rPr>
              <a:t>Strategic Enrollment Management </a:t>
            </a:r>
            <a:r>
              <a:rPr lang="en-US" dirty="0">
                <a:latin typeface="Helvetica Neue Light"/>
              </a:rPr>
              <a:t>W</a:t>
            </a:r>
            <a:r>
              <a:rPr lang="en-US" sz="2000" dirty="0">
                <a:latin typeface="Helvetica Neue Light"/>
              </a:rPr>
              <a:t>ork </a:t>
            </a:r>
            <a:r>
              <a:rPr lang="en-US" dirty="0">
                <a:latin typeface="Helvetica Neue Light"/>
              </a:rPr>
              <a:t>G</a:t>
            </a:r>
            <a:r>
              <a:rPr lang="en-US" sz="2000" dirty="0">
                <a:latin typeface="Helvetica Neue Light"/>
              </a:rPr>
              <a:t>roup </a:t>
            </a:r>
            <a:endParaRPr lang="en-US" sz="2000" dirty="0"/>
          </a:p>
          <a:p>
            <a:r>
              <a:rPr lang="en-US" sz="2000" dirty="0">
                <a:latin typeface="Helvetica Neue Light"/>
              </a:rPr>
              <a:t>Program / Course Gap Analysis </a:t>
            </a:r>
          </a:p>
          <a:p>
            <a:r>
              <a:rPr lang="en-US" sz="2000" dirty="0">
                <a:latin typeface="Helvetica Neue Light"/>
              </a:rPr>
              <a:t>Student Services Gap Analysis</a:t>
            </a:r>
            <a:endParaRPr lang="en-US" sz="2000" dirty="0"/>
          </a:p>
          <a:p>
            <a:r>
              <a:rPr lang="en-US" sz="2000" dirty="0">
                <a:latin typeface="Helvetica Neue Light"/>
              </a:rPr>
              <a:t>Marketing and Communication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B773-F9D9-A9AD-75E8-CEC1FB72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F610-A7A6-8B9C-4A54-A7207686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/>
              </a:rPr>
              <a:t>Prove It!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1A3B-7D70-E236-702E-F51DC132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etica Neue Light"/>
              </a:rPr>
              <a:t>Are we better off now than we were before?</a:t>
            </a:r>
            <a:endParaRPr lang="en-US">
              <a:latin typeface="Helvetica Neue Light"/>
            </a:endParaRPr>
          </a:p>
          <a:p>
            <a:r>
              <a:rPr lang="en-US" dirty="0">
                <a:latin typeface="Helvetica Neue Light"/>
              </a:rPr>
              <a:t>Identifying success metrics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 Neue Light"/>
              </a:rPr>
              <a:t>Do more students have </a:t>
            </a:r>
            <a:r>
              <a:rPr lang="en-US" b="1" dirty="0">
                <a:latin typeface="Helvetica Neue Light"/>
              </a:rPr>
              <a:t>equitable access</a:t>
            </a:r>
            <a:r>
              <a:rPr lang="en-US" dirty="0">
                <a:latin typeface="Helvetica Neue Light"/>
              </a:rPr>
              <a:t> to courses and services?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 Neue Light"/>
              </a:rPr>
              <a:t>Does the </a:t>
            </a:r>
            <a:r>
              <a:rPr lang="en-US" b="1" dirty="0">
                <a:latin typeface="Helvetica Neue Light"/>
              </a:rPr>
              <a:t>student experience</a:t>
            </a:r>
            <a:r>
              <a:rPr lang="en-US" dirty="0">
                <a:latin typeface="Helvetica Neue Light"/>
              </a:rPr>
              <a:t> include course quality, accessibility, and support?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 Neue Light"/>
              </a:rPr>
              <a:t>Is </a:t>
            </a:r>
            <a:r>
              <a:rPr lang="en-US" b="1" dirty="0">
                <a:latin typeface="Helvetica Neue Light"/>
              </a:rPr>
              <a:t>student success/retention </a:t>
            </a:r>
            <a:r>
              <a:rPr lang="en-US" dirty="0">
                <a:latin typeface="Helvetica Neue Light"/>
              </a:rPr>
              <a:t>equal to or better than before?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 Neue Light"/>
              </a:rPr>
              <a:t>Is the system </a:t>
            </a:r>
            <a:r>
              <a:rPr lang="en-US" b="1" dirty="0">
                <a:latin typeface="Helvetica Neue Light"/>
              </a:rPr>
              <a:t>increasing enrollment</a:t>
            </a:r>
            <a:r>
              <a:rPr lang="en-US" dirty="0">
                <a:latin typeface="Helvetica Neue Light"/>
              </a:rPr>
              <a:t>?</a:t>
            </a:r>
          </a:p>
          <a:p>
            <a:pPr lvl="1">
              <a:buFont typeface="Courier New,monospace"/>
              <a:buChar char="o"/>
            </a:pPr>
            <a:r>
              <a:rPr lang="en-US">
                <a:latin typeface="Helvetica Neue Light"/>
              </a:rPr>
              <a:t>Is the </a:t>
            </a:r>
            <a:r>
              <a:rPr lang="en-US" b="1">
                <a:latin typeface="Helvetica Neue Light"/>
              </a:rPr>
              <a:t>financial model</a:t>
            </a:r>
            <a:r>
              <a:rPr lang="en-US">
                <a:latin typeface="Helvetica Neue Light"/>
              </a:rPr>
              <a:t> sustainable?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DDFD0-5554-022A-DF7C-7F4B15AB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4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5B9F9A4C8B345BC5D7DF51D048CEE" ma:contentTypeVersion="13" ma:contentTypeDescription="Create a new document." ma:contentTypeScope="" ma:versionID="b142768d9dadc3b15def785b60407ec8">
  <xsd:schema xmlns:xsd="http://www.w3.org/2001/XMLSchema" xmlns:xs="http://www.w3.org/2001/XMLSchema" xmlns:p="http://schemas.microsoft.com/office/2006/metadata/properties" xmlns:ns2="9ab936e1-5038-4400-9cb6-ccddf211baf2" xmlns:ns3="4fad15b3-6818-46a9-a4b7-ada528df5ad6" targetNamespace="http://schemas.microsoft.com/office/2006/metadata/properties" ma:root="true" ma:fieldsID="5eb106e82ec7892fe3df58d03e4ce83f" ns2:_="" ns3:_="">
    <xsd:import namespace="9ab936e1-5038-4400-9cb6-ccddf211baf2"/>
    <xsd:import namespace="4fad15b3-6818-46a9-a4b7-ada528df5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mitteeType" minOccurs="0"/>
                <xsd:element ref="ns2:MediaServiceDateTaken" minOccurs="0"/>
                <xsd:element ref="ns2:MediaLengthInSeconds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936e1-5038-4400-9cb6-ccddf211b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itteeType" ma:index="14" nillable="true" ma:displayName="Committee Type" ma:default="Project Team" ma:format="Dropdown" ma:internalName="Committe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ject Team"/>
                        <xsd:enumeration value="Academic Affairs"/>
                        <xsd:enumeration value="Student Services"/>
                        <xsd:enumeration value="Learning Design"/>
                        <xsd:enumeration value="Learning Resources"/>
                        <xsd:enumeration value="Technolog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15b3-6818-46a9-a4b7-ada528df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ab936e1-5038-4400-9cb6-ccddf211baf2" xsi:nil="true"/>
    <CommitteeType xmlns="9ab936e1-5038-4400-9cb6-ccddf211baf2">
      <Value>Project Team</Value>
    </CommitteeType>
    <SharedWithUsers xmlns="4fad15b3-6818-46a9-a4b7-ada528df5ad6">
      <UserInfo>
        <DisplayName>Duffy, Diane</DisplayName>
        <AccountId>258</AccountId>
        <AccountType/>
      </UserInfo>
      <UserInfo>
        <DisplayName>Parscal, Tina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7D7DB21-E730-465A-8796-6F63B8B44213}">
  <ds:schemaRefs>
    <ds:schemaRef ds:uri="4fad15b3-6818-46a9-a4b7-ada528df5ad6"/>
    <ds:schemaRef ds:uri="9ab936e1-5038-4400-9cb6-ccddf211ba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CE1318-EFA9-4F5D-BD25-7C10AD606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4267A-C824-4F76-9899-C240C597F35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4fad15b3-6818-46a9-a4b7-ada528df5ad6"/>
    <ds:schemaRef ds:uri="9ab936e1-5038-4400-9cb6-ccddf211ba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678</Words>
  <Application>Microsoft Office PowerPoint</Application>
  <PresentationFormat>On-screen Show (16:9)</PresentationFormat>
  <Paragraphs>100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Courier New,monospace</vt:lpstr>
      <vt:lpstr>Helvetica Neue</vt:lpstr>
      <vt:lpstr>Helvetica Neue Light</vt:lpstr>
      <vt:lpstr>Helvetica Neue Medium</vt:lpstr>
      <vt:lpstr>Office Theme</vt:lpstr>
      <vt:lpstr>   Colorado Online ​ Information Session:  Transition and Next Steps  </vt:lpstr>
      <vt:lpstr>Landon’s Transition to College President: What's Next? </vt:lpstr>
      <vt:lpstr>Goals – Transition to Colorado Online by Fall 2024</vt:lpstr>
      <vt:lpstr>Project Milestones: What We've Accomplished So Far </vt:lpstr>
      <vt:lpstr>Approved Recommendations</vt:lpstr>
      <vt:lpstr>Continuous Improvement</vt:lpstr>
      <vt:lpstr>Spring 2024 Workgroups</vt:lpstr>
      <vt:lpstr>Strategic Initiatives</vt:lpstr>
      <vt:lpstr>Prove It!</vt:lpstr>
      <vt:lpstr>Where to Find Information</vt:lpstr>
    </vt:vector>
  </TitlesOfParts>
  <Manager/>
  <Company>MindWires,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Online @ Steering Committee Update</dc:title>
  <dc:subject/>
  <dc:creator>Kevin Kelly and Phil Hill</dc:creator>
  <cp:keywords/>
  <dc:description/>
  <cp:lastModifiedBy>Vercauteren, Tammy (CCCS)</cp:lastModifiedBy>
  <cp:revision>560</cp:revision>
  <dcterms:created xsi:type="dcterms:W3CDTF">2021-07-08T13:59:42Z</dcterms:created>
  <dcterms:modified xsi:type="dcterms:W3CDTF">2024-02-28T02:14:33Z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0x0101002035B9F9A4C8B345BC5D7DF51D048CEE</vt:lpwstr>
  </property>
</Properties>
</file>