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91" r:id="rId5"/>
    <p:sldId id="500" r:id="rId6"/>
    <p:sldId id="321" r:id="rId7"/>
    <p:sldId id="662" r:id="rId8"/>
    <p:sldId id="660" r:id="rId9"/>
    <p:sldId id="661" r:id="rId10"/>
    <p:sldId id="658" r:id="rId11"/>
    <p:sldId id="648" r:id="rId12"/>
    <p:sldId id="650" r:id="rId13"/>
    <p:sldId id="657" r:id="rId14"/>
    <p:sldId id="663" r:id="rId15"/>
    <p:sldId id="325" r:id="rId16"/>
    <p:sldId id="319" r:id="rId17"/>
    <p:sldId id="312" r:id="rId18"/>
    <p:sldId id="320" r:id="rId19"/>
    <p:sldId id="642" r:id="rId20"/>
    <p:sldId id="644" r:id="rId21"/>
    <p:sldId id="665" r:id="rId22"/>
    <p:sldId id="646" r:id="rId23"/>
    <p:sldId id="584"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67" autoAdjust="0"/>
    <p:restoredTop sz="90180" autoAdjust="0"/>
  </p:normalViewPr>
  <p:slideViewPr>
    <p:cSldViewPr snapToGrid="0" snapToObjects="1">
      <p:cViewPr varScale="1">
        <p:scale>
          <a:sx n="132" d="100"/>
          <a:sy n="132" d="100"/>
        </p:scale>
        <p:origin x="1716" y="64"/>
      </p:cViewPr>
      <p:guideLst>
        <p:guide orient="horz" pos="1620"/>
        <p:guide pos="2880"/>
      </p:guideLst>
    </p:cSldViewPr>
  </p:slid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73" d="100"/>
          <a:sy n="73" d="100"/>
        </p:scale>
        <p:origin x="52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E4C06-A047-A74A-9F57-9F1588ACA0AA}"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EF1D1894-6A94-EC46-9624-B72B334F63F6}">
      <dgm:prSet phldrT="[Text]"/>
      <dgm:spPr/>
      <dgm:t>
        <a:bodyPr/>
        <a:lstStyle/>
        <a:p>
          <a:r>
            <a:rPr lang="en-US" b="1"/>
            <a:t>Students</a:t>
          </a:r>
          <a:r>
            <a:rPr lang="en-US"/>
            <a:t> at each college</a:t>
          </a:r>
        </a:p>
      </dgm:t>
    </dgm:pt>
    <dgm:pt modelId="{A3F21671-F320-FB4F-8494-C9640497CFBD}" type="parTrans" cxnId="{CF5AAFD3-B1C7-E24B-A83F-7E61039FAF0C}">
      <dgm:prSet/>
      <dgm:spPr/>
      <dgm:t>
        <a:bodyPr/>
        <a:lstStyle/>
        <a:p>
          <a:endParaRPr lang="en-US"/>
        </a:p>
      </dgm:t>
    </dgm:pt>
    <dgm:pt modelId="{018889D5-A52E-444F-B296-520202233AC6}" type="sibTrans" cxnId="{CF5AAFD3-B1C7-E24B-A83F-7E61039FAF0C}">
      <dgm:prSet/>
      <dgm:spPr/>
      <dgm:t>
        <a:bodyPr/>
        <a:lstStyle/>
        <a:p>
          <a:endParaRPr lang="en-US"/>
        </a:p>
      </dgm:t>
    </dgm:pt>
    <dgm:pt modelId="{A9159DF1-DBFD-F34B-A88D-95B70135CDEA}">
      <dgm:prSet phldrT="[Text]"/>
      <dgm:spPr/>
      <dgm:t>
        <a:bodyPr anchor="t"/>
        <a:lstStyle/>
        <a:p>
          <a:r>
            <a:rPr lang="en-US" b="1" dirty="0"/>
            <a:t>Home College sections </a:t>
          </a:r>
        </a:p>
        <a:p>
          <a:r>
            <a:rPr lang="en-US" dirty="0"/>
            <a:t>only open to students at one college</a:t>
          </a:r>
        </a:p>
      </dgm:t>
    </dgm:pt>
    <dgm:pt modelId="{2345F114-46F5-8F49-9E9F-9786165E320A}" type="parTrans" cxnId="{1485104E-312D-DB4B-9D6D-496DE3B5F444}">
      <dgm:prSet/>
      <dgm:spPr/>
      <dgm:t>
        <a:bodyPr/>
        <a:lstStyle/>
        <a:p>
          <a:endParaRPr lang="en-US"/>
        </a:p>
      </dgm:t>
    </dgm:pt>
    <dgm:pt modelId="{6CCD39CB-45B4-0A4C-9181-11752BC05EE1}" type="sibTrans" cxnId="{1485104E-312D-DB4B-9D6D-496DE3B5F444}">
      <dgm:prSet/>
      <dgm:spPr/>
      <dgm:t>
        <a:bodyPr/>
        <a:lstStyle/>
        <a:p>
          <a:endParaRPr lang="en-US"/>
        </a:p>
      </dgm:t>
    </dgm:pt>
    <dgm:pt modelId="{04538635-6E99-EB47-9F98-916BE695376D}">
      <dgm:prSet phldrT="[Text]"/>
      <dgm:spPr/>
      <dgm:t>
        <a:bodyPr/>
        <a:lstStyle/>
        <a:p>
          <a:r>
            <a:rPr lang="en-US" b="1" dirty="0"/>
            <a:t>Pooled Registration section</a:t>
          </a:r>
          <a:r>
            <a:rPr lang="en-US" dirty="0"/>
            <a:t> </a:t>
          </a:r>
        </a:p>
        <a:p>
          <a:r>
            <a:rPr lang="en-US" dirty="0"/>
            <a:t>Combines enrollment from all colleges</a:t>
          </a:r>
        </a:p>
      </dgm:t>
    </dgm:pt>
    <dgm:pt modelId="{0B11C9B4-A585-0440-936C-203D93B6C303}" type="parTrans" cxnId="{0B53B6FE-E1BF-944F-BBB5-2618C66AF254}">
      <dgm:prSet/>
      <dgm:spPr/>
      <dgm:t>
        <a:bodyPr/>
        <a:lstStyle/>
        <a:p>
          <a:endParaRPr lang="en-US"/>
        </a:p>
      </dgm:t>
    </dgm:pt>
    <dgm:pt modelId="{EE28E672-B783-CF4E-A4A9-004187F39377}" type="sibTrans" cxnId="{0B53B6FE-E1BF-944F-BBB5-2618C66AF254}">
      <dgm:prSet/>
      <dgm:spPr/>
      <dgm:t>
        <a:bodyPr/>
        <a:lstStyle/>
        <a:p>
          <a:endParaRPr lang="en-US"/>
        </a:p>
      </dgm:t>
    </dgm:pt>
    <dgm:pt modelId="{4BFDA0D1-3A8D-6D4C-B988-0B336B8A40B6}">
      <dgm:prSet phldrT="[Text]"/>
      <dgm:spPr/>
      <dgm:t>
        <a:bodyPr/>
        <a:lstStyle/>
        <a:p>
          <a:r>
            <a:rPr lang="en-US" b="1"/>
            <a:t>Pooled Teaching section</a:t>
          </a:r>
        </a:p>
      </dgm:t>
    </dgm:pt>
    <dgm:pt modelId="{4D5C3435-290F-7646-B6A3-0054097D2EC8}" type="sibTrans" cxnId="{E275B483-EC1D-6F47-8572-9700C17AF51E}">
      <dgm:prSet/>
      <dgm:spPr/>
      <dgm:t>
        <a:bodyPr/>
        <a:lstStyle/>
        <a:p>
          <a:endParaRPr lang="en-US"/>
        </a:p>
      </dgm:t>
    </dgm:pt>
    <dgm:pt modelId="{9859BC60-F2C6-D64A-A9E3-197B43B7B32F}" type="parTrans" cxnId="{E275B483-EC1D-6F47-8572-9700C17AF51E}">
      <dgm:prSet/>
      <dgm:spPr/>
      <dgm:t>
        <a:bodyPr/>
        <a:lstStyle/>
        <a:p>
          <a:endParaRPr lang="en-US"/>
        </a:p>
      </dgm:t>
    </dgm:pt>
    <dgm:pt modelId="{D70FD9A2-2E27-8D41-8F35-DE342F5ADB10}">
      <dgm:prSet phldrT="[Text]"/>
      <dgm:spPr/>
      <dgm:t>
        <a:bodyPr/>
        <a:lstStyle/>
        <a:p>
          <a:r>
            <a:rPr lang="en-US" b="1"/>
            <a:t>Pooled Teaching section</a:t>
          </a:r>
        </a:p>
      </dgm:t>
    </dgm:pt>
    <dgm:pt modelId="{3DA27E5A-B873-6448-B3A8-BD23137F7927}" type="sibTrans" cxnId="{3BBBB89B-2FFC-0542-B216-61AB8FD048BB}">
      <dgm:prSet/>
      <dgm:spPr/>
      <dgm:t>
        <a:bodyPr/>
        <a:lstStyle/>
        <a:p>
          <a:endParaRPr lang="en-US"/>
        </a:p>
      </dgm:t>
    </dgm:pt>
    <dgm:pt modelId="{1536D95C-0507-824F-B333-2E010AF9913F}" type="parTrans" cxnId="{3BBBB89B-2FFC-0542-B216-61AB8FD048BB}">
      <dgm:prSet/>
      <dgm:spPr/>
      <dgm:t>
        <a:bodyPr/>
        <a:lstStyle/>
        <a:p>
          <a:endParaRPr lang="en-US"/>
        </a:p>
      </dgm:t>
    </dgm:pt>
    <dgm:pt modelId="{FEED7DEF-78E8-6B47-AFD4-30FB845A4F49}" type="pres">
      <dgm:prSet presAssocID="{D4EE4C06-A047-A74A-9F57-9F1588ACA0AA}" presName="hierChild1" presStyleCnt="0">
        <dgm:presLayoutVars>
          <dgm:chPref val="1"/>
          <dgm:dir/>
          <dgm:animOne val="branch"/>
          <dgm:animLvl val="lvl"/>
          <dgm:resizeHandles/>
        </dgm:presLayoutVars>
      </dgm:prSet>
      <dgm:spPr/>
    </dgm:pt>
    <dgm:pt modelId="{F3C30A18-254A-7743-9C15-A0B1DC3F66B0}" type="pres">
      <dgm:prSet presAssocID="{EF1D1894-6A94-EC46-9624-B72B334F63F6}" presName="hierRoot1" presStyleCnt="0"/>
      <dgm:spPr/>
    </dgm:pt>
    <dgm:pt modelId="{895A5F7E-8090-E64B-B943-0E6DE0AF01C5}" type="pres">
      <dgm:prSet presAssocID="{EF1D1894-6A94-EC46-9624-B72B334F63F6}" presName="composite" presStyleCnt="0"/>
      <dgm:spPr/>
    </dgm:pt>
    <dgm:pt modelId="{6A2B40AE-7994-D440-9BCC-B2ABC3149433}" type="pres">
      <dgm:prSet presAssocID="{EF1D1894-6A94-EC46-9624-B72B334F63F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2B6E910-B1E8-D741-A90B-26F38885EB0E}" type="pres">
      <dgm:prSet presAssocID="{EF1D1894-6A94-EC46-9624-B72B334F63F6}" presName="text" presStyleLbl="revTx" presStyleIdx="0" presStyleCnt="5" custScaleX="78205">
        <dgm:presLayoutVars>
          <dgm:chPref val="3"/>
        </dgm:presLayoutVars>
      </dgm:prSet>
      <dgm:spPr/>
    </dgm:pt>
    <dgm:pt modelId="{37E21C79-9DD0-1746-B0B4-B8242689F7C1}" type="pres">
      <dgm:prSet presAssocID="{EF1D1894-6A94-EC46-9624-B72B334F63F6}" presName="hierChild2" presStyleCnt="0"/>
      <dgm:spPr/>
    </dgm:pt>
    <dgm:pt modelId="{068AD76E-EB90-2247-807C-07391A99941D}" type="pres">
      <dgm:prSet presAssocID="{2345F114-46F5-8F49-9E9F-9786165E320A}" presName="Name10" presStyleLbl="parChTrans1D2" presStyleIdx="0" presStyleCnt="2"/>
      <dgm:spPr/>
    </dgm:pt>
    <dgm:pt modelId="{53B19530-676E-8C4A-8601-D5FB986107F5}" type="pres">
      <dgm:prSet presAssocID="{A9159DF1-DBFD-F34B-A88D-95B70135CDEA}" presName="hierRoot2" presStyleCnt="0"/>
      <dgm:spPr/>
    </dgm:pt>
    <dgm:pt modelId="{66EABAAD-6C07-CC4D-86B7-9196F0035AFB}" type="pres">
      <dgm:prSet presAssocID="{A9159DF1-DBFD-F34B-A88D-95B70135CDEA}" presName="composite2" presStyleCnt="0"/>
      <dgm:spPr/>
    </dgm:pt>
    <dgm:pt modelId="{A75C9252-33F5-3D4C-854A-198D09A2A619}" type="pres">
      <dgm:prSet presAssocID="{A9159DF1-DBFD-F34B-A88D-95B70135CDEA}" presName="image2" presStyleLbl="node2" presStyleIdx="0" presStyleCnt="2" custScaleX="83191" custScaleY="84614" custLinFactNeighborX="-78543" custLinFactNeighborY="-125"/>
      <dgm:spPr>
        <a:solidFill>
          <a:srgbClr val="0070C0"/>
        </a:solidFill>
      </dgm:spPr>
    </dgm:pt>
    <dgm:pt modelId="{C399F211-6425-5C46-B92D-F428501C6793}" type="pres">
      <dgm:prSet presAssocID="{A9159DF1-DBFD-F34B-A88D-95B70135CDEA}" presName="text2" presStyleLbl="revTx" presStyleIdx="1" presStyleCnt="5" custScaleX="128625" custLinFactNeighborX="-38674" custLinFactNeighborY="41391">
        <dgm:presLayoutVars>
          <dgm:chPref val="3"/>
        </dgm:presLayoutVars>
      </dgm:prSet>
      <dgm:spPr/>
    </dgm:pt>
    <dgm:pt modelId="{2B4E5CC2-5A6E-8546-9759-9CAB16332F9E}" type="pres">
      <dgm:prSet presAssocID="{A9159DF1-DBFD-F34B-A88D-95B70135CDEA}" presName="hierChild3" presStyleCnt="0"/>
      <dgm:spPr/>
    </dgm:pt>
    <dgm:pt modelId="{298EAE99-12F9-5848-AC06-5AAB9053B12D}" type="pres">
      <dgm:prSet presAssocID="{0B11C9B4-A585-0440-936C-203D93B6C303}" presName="Name10" presStyleLbl="parChTrans1D2" presStyleIdx="1" presStyleCnt="2"/>
      <dgm:spPr/>
    </dgm:pt>
    <dgm:pt modelId="{C4FB0AA0-1CAF-CF4E-A8AE-ADA7A117103F}" type="pres">
      <dgm:prSet presAssocID="{04538635-6E99-EB47-9F98-916BE695376D}" presName="hierRoot2" presStyleCnt="0"/>
      <dgm:spPr/>
    </dgm:pt>
    <dgm:pt modelId="{7A2C632B-5FD1-084E-888A-FE2520E0C6B2}" type="pres">
      <dgm:prSet presAssocID="{04538635-6E99-EB47-9F98-916BE695376D}" presName="composite2" presStyleCnt="0"/>
      <dgm:spPr/>
    </dgm:pt>
    <dgm:pt modelId="{32DD5283-5FAF-A543-8941-91B1B0934781}" type="pres">
      <dgm:prSet presAssocID="{04538635-6E99-EB47-9F98-916BE695376D}" presName="image2" presStyleLbl="node2" presStyleIdx="1" presStyleCnt="2" custScaleX="82928" custScaleY="83416" custLinFactNeighborX="95235" custLinFactNeighborY="-375"/>
      <dgm:spPr>
        <a:solidFill>
          <a:srgbClr val="0070C0"/>
        </a:solidFill>
      </dgm:spPr>
    </dgm:pt>
    <dgm:pt modelId="{D7CBEFE4-30E2-0E43-924D-7E9FBFA3A261}" type="pres">
      <dgm:prSet presAssocID="{04538635-6E99-EB47-9F98-916BE695376D}" presName="text2" presStyleLbl="revTx" presStyleIdx="2" presStyleCnt="5" custScaleX="179406" custLinFactX="4043" custLinFactNeighborX="100000" custLinFactNeighborY="-125">
        <dgm:presLayoutVars>
          <dgm:chPref val="3"/>
        </dgm:presLayoutVars>
      </dgm:prSet>
      <dgm:spPr/>
    </dgm:pt>
    <dgm:pt modelId="{8A5093EF-753F-2F4F-9AE6-D0D2CCB9A30B}" type="pres">
      <dgm:prSet presAssocID="{04538635-6E99-EB47-9F98-916BE695376D}" presName="hierChild3" presStyleCnt="0"/>
      <dgm:spPr/>
    </dgm:pt>
    <dgm:pt modelId="{B8BE20D7-0894-3D4D-8C26-8DA354242F95}" type="pres">
      <dgm:prSet presAssocID="{1536D95C-0507-824F-B333-2E010AF9913F}" presName="Name17" presStyleLbl="parChTrans1D3" presStyleIdx="0" presStyleCnt="2"/>
      <dgm:spPr/>
    </dgm:pt>
    <dgm:pt modelId="{65C15ED6-02FE-2A4D-9027-4A19DF7BA5B2}" type="pres">
      <dgm:prSet presAssocID="{D70FD9A2-2E27-8D41-8F35-DE342F5ADB10}" presName="hierRoot3" presStyleCnt="0"/>
      <dgm:spPr/>
    </dgm:pt>
    <dgm:pt modelId="{32B83407-8C3D-BB41-9090-6D3331AB243E}" type="pres">
      <dgm:prSet presAssocID="{D70FD9A2-2E27-8D41-8F35-DE342F5ADB10}" presName="composite3" presStyleCnt="0"/>
      <dgm:spPr/>
    </dgm:pt>
    <dgm:pt modelId="{E9D71190-45C4-7647-89F5-951B9029633F}" type="pres">
      <dgm:prSet presAssocID="{D70FD9A2-2E27-8D41-8F35-DE342F5ADB10}" presName="image3" presStyleLbl="node3" presStyleIdx="0" presStyleCnt="2" custScaleX="86377" custScaleY="86377" custLinFactNeighborX="96988" custLinFactNeighborY="456"/>
      <dgm:spPr>
        <a:solidFill>
          <a:srgbClr val="0070C0"/>
        </a:solidFill>
      </dgm:spPr>
    </dgm:pt>
    <dgm:pt modelId="{C8759D02-8094-3846-B739-7EC4585FE870}" type="pres">
      <dgm:prSet presAssocID="{D70FD9A2-2E27-8D41-8F35-DE342F5ADB10}" presName="text3" presStyleLbl="revTx" presStyleIdx="3" presStyleCnt="5" custScaleX="108787" custLinFactNeighborX="66396" custLinFactNeighborY="3720">
        <dgm:presLayoutVars>
          <dgm:chPref val="3"/>
        </dgm:presLayoutVars>
      </dgm:prSet>
      <dgm:spPr/>
    </dgm:pt>
    <dgm:pt modelId="{4A1BD0FF-63AB-4C4E-81DD-86085147E249}" type="pres">
      <dgm:prSet presAssocID="{D70FD9A2-2E27-8D41-8F35-DE342F5ADB10}" presName="hierChild4" presStyleCnt="0"/>
      <dgm:spPr/>
    </dgm:pt>
    <dgm:pt modelId="{8700C55F-F9CE-6241-9C19-1824FE547E06}" type="pres">
      <dgm:prSet presAssocID="{9859BC60-F2C6-D64A-A9E3-197B43B7B32F}" presName="Name17" presStyleLbl="parChTrans1D3" presStyleIdx="1" presStyleCnt="2"/>
      <dgm:spPr/>
    </dgm:pt>
    <dgm:pt modelId="{87EA2570-9597-D645-AAAB-47EEF7077C88}" type="pres">
      <dgm:prSet presAssocID="{4BFDA0D1-3A8D-6D4C-B988-0B336B8A40B6}" presName="hierRoot3" presStyleCnt="0"/>
      <dgm:spPr/>
    </dgm:pt>
    <dgm:pt modelId="{C5C7AB3F-6855-9349-AF17-BBC8353C2EC2}" type="pres">
      <dgm:prSet presAssocID="{4BFDA0D1-3A8D-6D4C-B988-0B336B8A40B6}" presName="composite3" presStyleCnt="0"/>
      <dgm:spPr/>
    </dgm:pt>
    <dgm:pt modelId="{43E21682-7E22-2249-A1E8-0443F70FC9CB}" type="pres">
      <dgm:prSet presAssocID="{4BFDA0D1-3A8D-6D4C-B988-0B336B8A40B6}" presName="image3" presStyleLbl="node3" presStyleIdx="1" presStyleCnt="2" custScaleX="82178" custScaleY="82178" custLinFactNeighborX="80350"/>
      <dgm:spPr>
        <a:solidFill>
          <a:srgbClr val="0070C0"/>
        </a:solidFill>
      </dgm:spPr>
    </dgm:pt>
    <dgm:pt modelId="{BACBE00A-5D9B-DA48-A77C-ADD6BB487358}" type="pres">
      <dgm:prSet presAssocID="{4BFDA0D1-3A8D-6D4C-B988-0B336B8A40B6}" presName="text3" presStyleLbl="revTx" presStyleIdx="4" presStyleCnt="5" custScaleX="108787" custLinFactNeighborX="67122" custLinFactNeighborY="3720">
        <dgm:presLayoutVars>
          <dgm:chPref val="3"/>
        </dgm:presLayoutVars>
      </dgm:prSet>
      <dgm:spPr/>
    </dgm:pt>
    <dgm:pt modelId="{55742574-58F6-9B42-8769-05B7F907CE06}" type="pres">
      <dgm:prSet presAssocID="{4BFDA0D1-3A8D-6D4C-B988-0B336B8A40B6}" presName="hierChild4" presStyleCnt="0"/>
      <dgm:spPr/>
    </dgm:pt>
  </dgm:ptLst>
  <dgm:cxnLst>
    <dgm:cxn modelId="{342E871A-7AA2-074E-8698-07ADC05A130F}" type="presOf" srcId="{9859BC60-F2C6-D64A-A9E3-197B43B7B32F}" destId="{8700C55F-F9CE-6241-9C19-1824FE547E06}" srcOrd="0" destOrd="0" presId="urn:microsoft.com/office/officeart/2009/layout/CirclePictureHierarchy"/>
    <dgm:cxn modelId="{DE7F6842-9FA9-6E41-9792-2627F7487C01}" type="presOf" srcId="{EF1D1894-6A94-EC46-9624-B72B334F63F6}" destId="{B2B6E910-B1E8-D741-A90B-26F38885EB0E}" srcOrd="0" destOrd="0" presId="urn:microsoft.com/office/officeart/2009/layout/CirclePictureHierarchy"/>
    <dgm:cxn modelId="{0C6D2164-E717-8141-93F4-138A7D6804AA}" type="presOf" srcId="{1536D95C-0507-824F-B333-2E010AF9913F}" destId="{B8BE20D7-0894-3D4D-8C26-8DA354242F95}" srcOrd="0" destOrd="0" presId="urn:microsoft.com/office/officeart/2009/layout/CirclePictureHierarchy"/>
    <dgm:cxn modelId="{1485104E-312D-DB4B-9D6D-496DE3B5F444}" srcId="{EF1D1894-6A94-EC46-9624-B72B334F63F6}" destId="{A9159DF1-DBFD-F34B-A88D-95B70135CDEA}" srcOrd="0" destOrd="0" parTransId="{2345F114-46F5-8F49-9E9F-9786165E320A}" sibTransId="{6CCD39CB-45B4-0A4C-9181-11752BC05EE1}"/>
    <dgm:cxn modelId="{E275B483-EC1D-6F47-8572-9700C17AF51E}" srcId="{04538635-6E99-EB47-9F98-916BE695376D}" destId="{4BFDA0D1-3A8D-6D4C-B988-0B336B8A40B6}" srcOrd="1" destOrd="0" parTransId="{9859BC60-F2C6-D64A-A9E3-197B43B7B32F}" sibTransId="{4D5C3435-290F-7646-B6A3-0054097D2EC8}"/>
    <dgm:cxn modelId="{E9B0858F-062D-B642-AD59-001C2C4325A5}" type="presOf" srcId="{04538635-6E99-EB47-9F98-916BE695376D}" destId="{D7CBEFE4-30E2-0E43-924D-7E9FBFA3A261}" srcOrd="0" destOrd="0" presId="urn:microsoft.com/office/officeart/2009/layout/CirclePictureHierarchy"/>
    <dgm:cxn modelId="{3BBBB89B-2FFC-0542-B216-61AB8FD048BB}" srcId="{04538635-6E99-EB47-9F98-916BE695376D}" destId="{D70FD9A2-2E27-8D41-8F35-DE342F5ADB10}" srcOrd="0" destOrd="0" parTransId="{1536D95C-0507-824F-B333-2E010AF9913F}" sibTransId="{3DA27E5A-B873-6448-B3A8-BD23137F7927}"/>
    <dgm:cxn modelId="{B01916A7-B4F6-1946-88AC-5E87AA196C42}" type="presOf" srcId="{0B11C9B4-A585-0440-936C-203D93B6C303}" destId="{298EAE99-12F9-5848-AC06-5AAB9053B12D}" srcOrd="0" destOrd="0" presId="urn:microsoft.com/office/officeart/2009/layout/CirclePictureHierarchy"/>
    <dgm:cxn modelId="{8EC77CB8-4837-664D-9DC5-97D4CC4A3064}" type="presOf" srcId="{4BFDA0D1-3A8D-6D4C-B988-0B336B8A40B6}" destId="{BACBE00A-5D9B-DA48-A77C-ADD6BB487358}" srcOrd="0" destOrd="0" presId="urn:microsoft.com/office/officeart/2009/layout/CirclePictureHierarchy"/>
    <dgm:cxn modelId="{984E86B8-22C1-F445-BE2A-EB53EE9A05B5}" type="presOf" srcId="{D4EE4C06-A047-A74A-9F57-9F1588ACA0AA}" destId="{FEED7DEF-78E8-6B47-AFD4-30FB845A4F49}" srcOrd="0" destOrd="0" presId="urn:microsoft.com/office/officeart/2009/layout/CirclePictureHierarchy"/>
    <dgm:cxn modelId="{9244EEC4-9D25-2542-8ACF-D3CE487A695E}" type="presOf" srcId="{2345F114-46F5-8F49-9E9F-9786165E320A}" destId="{068AD76E-EB90-2247-807C-07391A99941D}" srcOrd="0" destOrd="0" presId="urn:microsoft.com/office/officeart/2009/layout/CirclePictureHierarchy"/>
    <dgm:cxn modelId="{FBD5FDC5-399E-4A48-935F-651563FAE3F2}" type="presOf" srcId="{D70FD9A2-2E27-8D41-8F35-DE342F5ADB10}" destId="{C8759D02-8094-3846-B739-7EC4585FE870}" srcOrd="0" destOrd="0" presId="urn:microsoft.com/office/officeart/2009/layout/CirclePictureHierarchy"/>
    <dgm:cxn modelId="{CF5AAFD3-B1C7-E24B-A83F-7E61039FAF0C}" srcId="{D4EE4C06-A047-A74A-9F57-9F1588ACA0AA}" destId="{EF1D1894-6A94-EC46-9624-B72B334F63F6}" srcOrd="0" destOrd="0" parTransId="{A3F21671-F320-FB4F-8494-C9640497CFBD}" sibTransId="{018889D5-A52E-444F-B296-520202233AC6}"/>
    <dgm:cxn modelId="{1F7507D5-211E-3C4D-9F76-5872DFEA7895}" type="presOf" srcId="{A9159DF1-DBFD-F34B-A88D-95B70135CDEA}" destId="{C399F211-6425-5C46-B92D-F428501C6793}" srcOrd="0" destOrd="0" presId="urn:microsoft.com/office/officeart/2009/layout/CirclePictureHierarchy"/>
    <dgm:cxn modelId="{0B53B6FE-E1BF-944F-BBB5-2618C66AF254}" srcId="{EF1D1894-6A94-EC46-9624-B72B334F63F6}" destId="{04538635-6E99-EB47-9F98-916BE695376D}" srcOrd="1" destOrd="0" parTransId="{0B11C9B4-A585-0440-936C-203D93B6C303}" sibTransId="{EE28E672-B783-CF4E-A4A9-004187F39377}"/>
    <dgm:cxn modelId="{18D1D510-A8A2-8940-ADF2-CB2DFD8240C8}" type="presParOf" srcId="{FEED7DEF-78E8-6B47-AFD4-30FB845A4F49}" destId="{F3C30A18-254A-7743-9C15-A0B1DC3F66B0}" srcOrd="0" destOrd="0" presId="urn:microsoft.com/office/officeart/2009/layout/CirclePictureHierarchy"/>
    <dgm:cxn modelId="{BA0CDFCF-5094-FF49-BC98-A0EDA3B93E9F}" type="presParOf" srcId="{F3C30A18-254A-7743-9C15-A0B1DC3F66B0}" destId="{895A5F7E-8090-E64B-B943-0E6DE0AF01C5}" srcOrd="0" destOrd="0" presId="urn:microsoft.com/office/officeart/2009/layout/CirclePictureHierarchy"/>
    <dgm:cxn modelId="{DF05144F-3CC6-F54D-A0C0-5FEB00FDC36E}" type="presParOf" srcId="{895A5F7E-8090-E64B-B943-0E6DE0AF01C5}" destId="{6A2B40AE-7994-D440-9BCC-B2ABC3149433}" srcOrd="0" destOrd="0" presId="urn:microsoft.com/office/officeart/2009/layout/CirclePictureHierarchy"/>
    <dgm:cxn modelId="{A1A9FF25-D160-464C-8A34-51A09C930DE5}" type="presParOf" srcId="{895A5F7E-8090-E64B-B943-0E6DE0AF01C5}" destId="{B2B6E910-B1E8-D741-A90B-26F38885EB0E}" srcOrd="1" destOrd="0" presId="urn:microsoft.com/office/officeart/2009/layout/CirclePictureHierarchy"/>
    <dgm:cxn modelId="{F775AADD-F1B4-F147-8C54-3BE1548602D5}" type="presParOf" srcId="{F3C30A18-254A-7743-9C15-A0B1DC3F66B0}" destId="{37E21C79-9DD0-1746-B0B4-B8242689F7C1}" srcOrd="1" destOrd="0" presId="urn:microsoft.com/office/officeart/2009/layout/CirclePictureHierarchy"/>
    <dgm:cxn modelId="{7FD22254-3BF9-4F4D-BC35-43A89B779526}" type="presParOf" srcId="{37E21C79-9DD0-1746-B0B4-B8242689F7C1}" destId="{068AD76E-EB90-2247-807C-07391A99941D}" srcOrd="0" destOrd="0" presId="urn:microsoft.com/office/officeart/2009/layout/CirclePictureHierarchy"/>
    <dgm:cxn modelId="{71B27A60-CE85-3F4C-8373-3E66D899E40F}" type="presParOf" srcId="{37E21C79-9DD0-1746-B0B4-B8242689F7C1}" destId="{53B19530-676E-8C4A-8601-D5FB986107F5}" srcOrd="1" destOrd="0" presId="urn:microsoft.com/office/officeart/2009/layout/CirclePictureHierarchy"/>
    <dgm:cxn modelId="{DAABC2A6-EDA6-4348-9D6D-384CDEC24761}" type="presParOf" srcId="{53B19530-676E-8C4A-8601-D5FB986107F5}" destId="{66EABAAD-6C07-CC4D-86B7-9196F0035AFB}" srcOrd="0" destOrd="0" presId="urn:microsoft.com/office/officeart/2009/layout/CirclePictureHierarchy"/>
    <dgm:cxn modelId="{105C476E-C3C0-7840-BFB9-D8384686E804}" type="presParOf" srcId="{66EABAAD-6C07-CC4D-86B7-9196F0035AFB}" destId="{A75C9252-33F5-3D4C-854A-198D09A2A619}" srcOrd="0" destOrd="0" presId="urn:microsoft.com/office/officeart/2009/layout/CirclePictureHierarchy"/>
    <dgm:cxn modelId="{4A056C7B-E812-AC47-9E25-5FACA8CBB11B}" type="presParOf" srcId="{66EABAAD-6C07-CC4D-86B7-9196F0035AFB}" destId="{C399F211-6425-5C46-B92D-F428501C6793}" srcOrd="1" destOrd="0" presId="urn:microsoft.com/office/officeart/2009/layout/CirclePictureHierarchy"/>
    <dgm:cxn modelId="{E44B5ECF-4FD2-A748-941F-884BD779612A}" type="presParOf" srcId="{53B19530-676E-8C4A-8601-D5FB986107F5}" destId="{2B4E5CC2-5A6E-8546-9759-9CAB16332F9E}" srcOrd="1" destOrd="0" presId="urn:microsoft.com/office/officeart/2009/layout/CirclePictureHierarchy"/>
    <dgm:cxn modelId="{C02E3A1F-7B00-4C43-9A95-D42016A60AF9}" type="presParOf" srcId="{37E21C79-9DD0-1746-B0B4-B8242689F7C1}" destId="{298EAE99-12F9-5848-AC06-5AAB9053B12D}" srcOrd="2" destOrd="0" presId="urn:microsoft.com/office/officeart/2009/layout/CirclePictureHierarchy"/>
    <dgm:cxn modelId="{72A61A13-1186-3B41-87D5-FE124C4A877F}" type="presParOf" srcId="{37E21C79-9DD0-1746-B0B4-B8242689F7C1}" destId="{C4FB0AA0-1CAF-CF4E-A8AE-ADA7A117103F}" srcOrd="3" destOrd="0" presId="urn:microsoft.com/office/officeart/2009/layout/CirclePictureHierarchy"/>
    <dgm:cxn modelId="{FA98AD73-9AE1-6E4F-83F2-B09E3715F224}" type="presParOf" srcId="{C4FB0AA0-1CAF-CF4E-A8AE-ADA7A117103F}" destId="{7A2C632B-5FD1-084E-888A-FE2520E0C6B2}" srcOrd="0" destOrd="0" presId="urn:microsoft.com/office/officeart/2009/layout/CirclePictureHierarchy"/>
    <dgm:cxn modelId="{55BF8C4C-186D-2044-9CDC-611AC2F52AB4}" type="presParOf" srcId="{7A2C632B-5FD1-084E-888A-FE2520E0C6B2}" destId="{32DD5283-5FAF-A543-8941-91B1B0934781}" srcOrd="0" destOrd="0" presId="urn:microsoft.com/office/officeart/2009/layout/CirclePictureHierarchy"/>
    <dgm:cxn modelId="{00BEAA13-A60B-BB4A-8C37-0F9923BC9889}" type="presParOf" srcId="{7A2C632B-5FD1-084E-888A-FE2520E0C6B2}" destId="{D7CBEFE4-30E2-0E43-924D-7E9FBFA3A261}" srcOrd="1" destOrd="0" presId="urn:microsoft.com/office/officeart/2009/layout/CirclePictureHierarchy"/>
    <dgm:cxn modelId="{8962242E-689E-9B4D-BBBA-3A24F56AF8EF}" type="presParOf" srcId="{C4FB0AA0-1CAF-CF4E-A8AE-ADA7A117103F}" destId="{8A5093EF-753F-2F4F-9AE6-D0D2CCB9A30B}" srcOrd="1" destOrd="0" presId="urn:microsoft.com/office/officeart/2009/layout/CirclePictureHierarchy"/>
    <dgm:cxn modelId="{1AB3E9D0-11B1-F849-ADBF-CD7EC147269E}" type="presParOf" srcId="{8A5093EF-753F-2F4F-9AE6-D0D2CCB9A30B}" destId="{B8BE20D7-0894-3D4D-8C26-8DA354242F95}" srcOrd="0" destOrd="0" presId="urn:microsoft.com/office/officeart/2009/layout/CirclePictureHierarchy"/>
    <dgm:cxn modelId="{25B15F67-3D13-6141-AC52-E0A5B194812E}" type="presParOf" srcId="{8A5093EF-753F-2F4F-9AE6-D0D2CCB9A30B}" destId="{65C15ED6-02FE-2A4D-9027-4A19DF7BA5B2}" srcOrd="1" destOrd="0" presId="urn:microsoft.com/office/officeart/2009/layout/CirclePictureHierarchy"/>
    <dgm:cxn modelId="{531F116A-CC56-7A49-9A10-E5EAC5C751A4}" type="presParOf" srcId="{65C15ED6-02FE-2A4D-9027-4A19DF7BA5B2}" destId="{32B83407-8C3D-BB41-9090-6D3331AB243E}" srcOrd="0" destOrd="0" presId="urn:microsoft.com/office/officeart/2009/layout/CirclePictureHierarchy"/>
    <dgm:cxn modelId="{4790EBF3-DD3B-2F4D-B70F-F6F1E2D0F0D6}" type="presParOf" srcId="{32B83407-8C3D-BB41-9090-6D3331AB243E}" destId="{E9D71190-45C4-7647-89F5-951B9029633F}" srcOrd="0" destOrd="0" presId="urn:microsoft.com/office/officeart/2009/layout/CirclePictureHierarchy"/>
    <dgm:cxn modelId="{5DD208EF-A0DE-C744-A9F9-2A287D9BA828}" type="presParOf" srcId="{32B83407-8C3D-BB41-9090-6D3331AB243E}" destId="{C8759D02-8094-3846-B739-7EC4585FE870}" srcOrd="1" destOrd="0" presId="urn:microsoft.com/office/officeart/2009/layout/CirclePictureHierarchy"/>
    <dgm:cxn modelId="{151F310B-0A15-F34C-9C08-92727438836F}" type="presParOf" srcId="{65C15ED6-02FE-2A4D-9027-4A19DF7BA5B2}" destId="{4A1BD0FF-63AB-4C4E-81DD-86085147E249}" srcOrd="1" destOrd="0" presId="urn:microsoft.com/office/officeart/2009/layout/CirclePictureHierarchy"/>
    <dgm:cxn modelId="{124B4D91-C2D5-E645-8799-24573EB46458}" type="presParOf" srcId="{8A5093EF-753F-2F4F-9AE6-D0D2CCB9A30B}" destId="{8700C55F-F9CE-6241-9C19-1824FE547E06}" srcOrd="2" destOrd="0" presId="urn:microsoft.com/office/officeart/2009/layout/CirclePictureHierarchy"/>
    <dgm:cxn modelId="{C3597FEF-46C7-DC4D-80D1-3AB70E173A24}" type="presParOf" srcId="{8A5093EF-753F-2F4F-9AE6-D0D2CCB9A30B}" destId="{87EA2570-9597-D645-AAAB-47EEF7077C88}" srcOrd="3" destOrd="0" presId="urn:microsoft.com/office/officeart/2009/layout/CirclePictureHierarchy"/>
    <dgm:cxn modelId="{A9A8449E-BE06-C74E-9EBF-783F00CBF2AE}" type="presParOf" srcId="{87EA2570-9597-D645-AAAB-47EEF7077C88}" destId="{C5C7AB3F-6855-9349-AF17-BBC8353C2EC2}" srcOrd="0" destOrd="0" presId="urn:microsoft.com/office/officeart/2009/layout/CirclePictureHierarchy"/>
    <dgm:cxn modelId="{8130BC74-2297-F349-A32B-AC3E764B2673}" type="presParOf" srcId="{C5C7AB3F-6855-9349-AF17-BBC8353C2EC2}" destId="{43E21682-7E22-2249-A1E8-0443F70FC9CB}" srcOrd="0" destOrd="0" presId="urn:microsoft.com/office/officeart/2009/layout/CirclePictureHierarchy"/>
    <dgm:cxn modelId="{A1C9A38E-B3DF-EF41-8258-BB5B299B4F83}" type="presParOf" srcId="{C5C7AB3F-6855-9349-AF17-BBC8353C2EC2}" destId="{BACBE00A-5D9B-DA48-A77C-ADD6BB487358}" srcOrd="1" destOrd="0" presId="urn:microsoft.com/office/officeart/2009/layout/CirclePictureHierarchy"/>
    <dgm:cxn modelId="{F62C350C-F8F6-4A40-81B5-67A508B866B6}" type="presParOf" srcId="{87EA2570-9597-D645-AAAB-47EEF7077C88}" destId="{55742574-58F6-9B42-8769-05B7F907CE0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0C55F-F9CE-6241-9C19-1824FE547E06}">
      <dsp:nvSpPr>
        <dsp:cNvPr id="0" name=""/>
        <dsp:cNvSpPr/>
      </dsp:nvSpPr>
      <dsp:spPr>
        <a:xfrm>
          <a:off x="4982306" y="2170727"/>
          <a:ext cx="1440308" cy="472633"/>
        </a:xfrm>
        <a:custGeom>
          <a:avLst/>
          <a:gdLst/>
          <a:ahLst/>
          <a:cxnLst/>
          <a:rect l="0" t="0" r="0" b="0"/>
          <a:pathLst>
            <a:path>
              <a:moveTo>
                <a:pt x="0" y="0"/>
              </a:moveTo>
              <a:lnTo>
                <a:pt x="0" y="321390"/>
              </a:lnTo>
              <a:lnTo>
                <a:pt x="1440308" y="321390"/>
              </a:lnTo>
              <a:lnTo>
                <a:pt x="1440308" y="47263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BE20D7-0894-3D4D-8C26-8DA354242F95}">
      <dsp:nvSpPr>
        <dsp:cNvPr id="0" name=""/>
        <dsp:cNvSpPr/>
      </dsp:nvSpPr>
      <dsp:spPr>
        <a:xfrm>
          <a:off x="3944248" y="2170727"/>
          <a:ext cx="1038057" cy="456725"/>
        </a:xfrm>
        <a:custGeom>
          <a:avLst/>
          <a:gdLst/>
          <a:ahLst/>
          <a:cxnLst/>
          <a:rect l="0" t="0" r="0" b="0"/>
          <a:pathLst>
            <a:path>
              <a:moveTo>
                <a:pt x="1038057" y="0"/>
              </a:moveTo>
              <a:lnTo>
                <a:pt x="1038057" y="305482"/>
              </a:lnTo>
              <a:lnTo>
                <a:pt x="0" y="305482"/>
              </a:lnTo>
              <a:lnTo>
                <a:pt x="0" y="45672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8EAE99-12F9-5848-AC06-5AAB9053B12D}">
      <dsp:nvSpPr>
        <dsp:cNvPr id="0" name=""/>
        <dsp:cNvSpPr/>
      </dsp:nvSpPr>
      <dsp:spPr>
        <a:xfrm>
          <a:off x="3074961" y="981758"/>
          <a:ext cx="1907344" cy="381539"/>
        </a:xfrm>
        <a:custGeom>
          <a:avLst/>
          <a:gdLst/>
          <a:ahLst/>
          <a:cxnLst/>
          <a:rect l="0" t="0" r="0" b="0"/>
          <a:pathLst>
            <a:path>
              <a:moveTo>
                <a:pt x="0" y="0"/>
              </a:moveTo>
              <a:lnTo>
                <a:pt x="0" y="230296"/>
              </a:lnTo>
              <a:lnTo>
                <a:pt x="1907344" y="230296"/>
              </a:lnTo>
              <a:lnTo>
                <a:pt x="1907344" y="38153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8AD76E-EB90-2247-807C-07391A99941D}">
      <dsp:nvSpPr>
        <dsp:cNvPr id="0" name=""/>
        <dsp:cNvSpPr/>
      </dsp:nvSpPr>
      <dsp:spPr>
        <a:xfrm>
          <a:off x="513150" y="981758"/>
          <a:ext cx="2561811" cy="378160"/>
        </a:xfrm>
        <a:custGeom>
          <a:avLst/>
          <a:gdLst/>
          <a:ahLst/>
          <a:cxnLst/>
          <a:rect l="0" t="0" r="0" b="0"/>
          <a:pathLst>
            <a:path>
              <a:moveTo>
                <a:pt x="2561811" y="0"/>
              </a:moveTo>
              <a:lnTo>
                <a:pt x="2561811" y="226917"/>
              </a:lnTo>
              <a:lnTo>
                <a:pt x="0" y="226917"/>
              </a:lnTo>
              <a:lnTo>
                <a:pt x="0" y="37816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2B40AE-7994-D440-9BCC-B2ABC3149433}">
      <dsp:nvSpPr>
        <dsp:cNvPr id="0" name=""/>
        <dsp:cNvSpPr/>
      </dsp:nvSpPr>
      <dsp:spPr>
        <a:xfrm>
          <a:off x="2590983" y="13802"/>
          <a:ext cx="967955" cy="9679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B6E910-B1E8-D741-A90B-26F38885EB0E}">
      <dsp:nvSpPr>
        <dsp:cNvPr id="0" name=""/>
        <dsp:cNvSpPr/>
      </dsp:nvSpPr>
      <dsp:spPr>
        <a:xfrm>
          <a:off x="3717163" y="11382"/>
          <a:ext cx="1135484"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Students</a:t>
          </a:r>
          <a:r>
            <a:rPr lang="en-US" sz="1400" kern="1200"/>
            <a:t> at each college</a:t>
          </a:r>
        </a:p>
      </dsp:txBody>
      <dsp:txXfrm>
        <a:off x="3717163" y="11382"/>
        <a:ext cx="1135484" cy="967955"/>
      </dsp:txXfrm>
    </dsp:sp>
    <dsp:sp modelId="{A75C9252-33F5-3D4C-854A-198D09A2A619}">
      <dsp:nvSpPr>
        <dsp:cNvPr id="0" name=""/>
        <dsp:cNvSpPr/>
      </dsp:nvSpPr>
      <dsp:spPr>
        <a:xfrm>
          <a:off x="110524" y="1359919"/>
          <a:ext cx="805252" cy="81902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399F211-6425-5C46-B92D-F428501C6793}">
      <dsp:nvSpPr>
        <dsp:cNvPr id="0" name=""/>
        <dsp:cNvSpPr/>
      </dsp:nvSpPr>
      <dsp:spPr>
        <a:xfrm>
          <a:off x="988060" y="1684891"/>
          <a:ext cx="1867549"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Home College sections </a:t>
          </a:r>
        </a:p>
        <a:p>
          <a:pPr marL="0" lvl="0" indent="0" algn="l" defTabSz="622300">
            <a:lnSpc>
              <a:spcPct val="90000"/>
            </a:lnSpc>
            <a:spcBef>
              <a:spcPct val="0"/>
            </a:spcBef>
            <a:spcAft>
              <a:spcPct val="35000"/>
            </a:spcAft>
            <a:buNone/>
          </a:pPr>
          <a:r>
            <a:rPr lang="en-US" sz="1400" kern="1200" dirty="0"/>
            <a:t>only open to students at one college</a:t>
          </a:r>
        </a:p>
      </dsp:txBody>
      <dsp:txXfrm>
        <a:off x="988060" y="1684891"/>
        <a:ext cx="1867549" cy="967955"/>
      </dsp:txXfrm>
    </dsp:sp>
    <dsp:sp modelId="{32DD5283-5FAF-A543-8941-91B1B0934781}">
      <dsp:nvSpPr>
        <dsp:cNvPr id="0" name=""/>
        <dsp:cNvSpPr/>
      </dsp:nvSpPr>
      <dsp:spPr>
        <a:xfrm>
          <a:off x="4580952" y="1363297"/>
          <a:ext cx="802706" cy="80743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D7CBEFE4-30E2-0E43-924D-7E9FBFA3A261}">
      <dsp:nvSpPr>
        <dsp:cNvPr id="0" name=""/>
        <dsp:cNvSpPr/>
      </dsp:nvSpPr>
      <dsp:spPr>
        <a:xfrm>
          <a:off x="5478625" y="1283034"/>
          <a:ext cx="2604856"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Pooled Registration section</a:t>
          </a:r>
          <a:r>
            <a:rPr lang="en-US" sz="1400" kern="1200" dirty="0"/>
            <a:t> </a:t>
          </a:r>
        </a:p>
        <a:p>
          <a:pPr marL="0" lvl="0" indent="0" algn="l" defTabSz="622300">
            <a:lnSpc>
              <a:spcPct val="90000"/>
            </a:lnSpc>
            <a:spcBef>
              <a:spcPct val="0"/>
            </a:spcBef>
            <a:spcAft>
              <a:spcPct val="35000"/>
            </a:spcAft>
            <a:buNone/>
          </a:pPr>
          <a:r>
            <a:rPr lang="en-US" sz="1400" kern="1200" dirty="0"/>
            <a:t>Combines enrollment from all colleges</a:t>
          </a:r>
        </a:p>
      </dsp:txBody>
      <dsp:txXfrm>
        <a:off x="5478625" y="1283034"/>
        <a:ext cx="2604856" cy="967955"/>
      </dsp:txXfrm>
    </dsp:sp>
    <dsp:sp modelId="{E9D71190-45C4-7647-89F5-951B9029633F}">
      <dsp:nvSpPr>
        <dsp:cNvPr id="0" name=""/>
        <dsp:cNvSpPr/>
      </dsp:nvSpPr>
      <dsp:spPr>
        <a:xfrm>
          <a:off x="3526202" y="2627452"/>
          <a:ext cx="836091" cy="836091"/>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8759D02-8094-3846-B739-7EC4585FE870}">
      <dsp:nvSpPr>
        <dsp:cNvPr id="0" name=""/>
        <dsp:cNvSpPr/>
      </dsp:nvSpPr>
      <dsp:spPr>
        <a:xfrm>
          <a:off x="4389660"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Pooled Teaching section</a:t>
          </a:r>
        </a:p>
      </dsp:txBody>
      <dsp:txXfrm>
        <a:off x="4389660" y="2566069"/>
        <a:ext cx="1579515" cy="967955"/>
      </dsp:txXfrm>
    </dsp:sp>
    <dsp:sp modelId="{43E21682-7E22-2249-A1E8-0443F70FC9CB}">
      <dsp:nvSpPr>
        <dsp:cNvPr id="0" name=""/>
        <dsp:cNvSpPr/>
      </dsp:nvSpPr>
      <dsp:spPr>
        <a:xfrm>
          <a:off x="6024891" y="2643360"/>
          <a:ext cx="795446" cy="79544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BACBE00A-5D9B-DA48-A77C-ADD6BB487358}">
      <dsp:nvSpPr>
        <dsp:cNvPr id="0" name=""/>
        <dsp:cNvSpPr/>
      </dsp:nvSpPr>
      <dsp:spPr>
        <a:xfrm>
          <a:off x="6935834"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Pooled Teaching section</a:t>
          </a:r>
        </a:p>
      </dsp:txBody>
      <dsp:txXfrm>
        <a:off x="6935834" y="2566069"/>
        <a:ext cx="1579515" cy="96795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D2E92-D147-604F-95CA-431B8E16FE89}" type="datetimeFigureOut">
              <a:rPr lang="en-US" smtClean="0"/>
              <a:t>3/26/2024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2FE0-3B95-9C48-B3ED-0D5973C269CE}"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55152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mj-lt"/>
              <a:buAutoNum type="arabicPeriod"/>
            </a:pPr>
            <a:r>
              <a:rPr lang="en-US" b="0" i="0" dirty="0">
                <a:solidFill>
                  <a:srgbClr val="000000"/>
                </a:solidFill>
                <a:effectLst/>
                <a:latin typeface="Helvetica Neue" panose="02000503000000020004"/>
              </a:rPr>
              <a:t>Colleges with fewer total online sections overall for this term </a:t>
            </a:r>
          </a:p>
          <a:p>
            <a:pPr fontAlgn="base">
              <a:buFont typeface="+mj-lt"/>
              <a:buAutoNum type="arabicPeriod" startAt="2"/>
            </a:pPr>
            <a:r>
              <a:rPr lang="en-US" b="0" i="0" dirty="0">
                <a:solidFill>
                  <a:srgbClr val="000000"/>
                </a:solidFill>
                <a:effectLst/>
                <a:latin typeface="Helvetica Neue" panose="02000503000000020004"/>
              </a:rPr>
              <a:t>Colleges with fewer total online sections of a given course for this term </a:t>
            </a:r>
          </a:p>
          <a:p>
            <a:pPr fontAlgn="base">
              <a:buFont typeface="+mj-lt"/>
              <a:buAutoNum type="arabicPeriod" startAt="3"/>
            </a:pPr>
            <a:r>
              <a:rPr lang="en-US" b="0" i="0" dirty="0">
                <a:solidFill>
                  <a:srgbClr val="000000"/>
                </a:solidFill>
                <a:effectLst/>
                <a:latin typeface="Helvetica Neue" panose="02000503000000020004"/>
              </a:rPr>
              <a:t>Colleges that have offered more sections than distributed this term (negative </a:t>
            </a:r>
            <a:r>
              <a:rPr lang="en-US" dirty="0"/>
              <a:t>net</a:t>
            </a:r>
            <a:r>
              <a:rPr lang="en-US" b="0" i="0" dirty="0">
                <a:solidFill>
                  <a:srgbClr val="000000"/>
                </a:solidFill>
                <a:effectLst/>
                <a:latin typeface="Helvetica Neue" panose="02000503000000020004"/>
              </a:rPr>
              <a:t> change) </a:t>
            </a:r>
          </a:p>
          <a:p>
            <a:pPr fontAlgn="base">
              <a:buFont typeface="+mj-lt"/>
              <a:buAutoNum type="arabicPeriod" startAt="4"/>
            </a:pPr>
            <a:r>
              <a:rPr lang="en-US" b="0" i="0" dirty="0">
                <a:solidFill>
                  <a:srgbClr val="000000"/>
                </a:solidFill>
                <a:effectLst/>
                <a:latin typeface="Helvetica Neue" panose="02000503000000020004"/>
              </a:rPr>
              <a:t>Colleges with high remaining historic enrollment (x &gt; 10 beyond Home College sections) </a:t>
            </a:r>
            <a:endParaRPr lang="en-US" b="0" i="0" dirty="0">
              <a:solidFill>
                <a:srgbClr val="000000"/>
              </a:solidFill>
              <a:effectLst/>
              <a:latin typeface="Segoe UI" panose="020B0502040204020203" pitchFamily="34" charset="0"/>
            </a:endParaRPr>
          </a:p>
          <a:p>
            <a:pPr fontAlgn="base">
              <a:buFont typeface="+mj-lt"/>
              <a:buAutoNum type="arabicPeriod" startAt="5"/>
            </a:pPr>
            <a:r>
              <a:rPr lang="en-US" b="0" i="0" dirty="0">
                <a:solidFill>
                  <a:srgbClr val="000000"/>
                </a:solidFill>
                <a:effectLst/>
                <a:latin typeface="Helvetica Neue" panose="02000503000000020004"/>
              </a:rPr>
              <a:t>Colleges that volunteered to teach “extra sections” </a:t>
            </a:r>
          </a:p>
          <a:p>
            <a:pPr fontAlgn="base">
              <a:buFont typeface="+mj-lt"/>
              <a:buAutoNum type="arabicPeriod" startAt="6"/>
            </a:pPr>
            <a:r>
              <a:rPr lang="en-US" b="0" i="0" dirty="0">
                <a:solidFill>
                  <a:srgbClr val="000000"/>
                </a:solidFill>
                <a:effectLst/>
                <a:latin typeface="Helvetica Neue" panose="02000503000000020004"/>
              </a:rPr>
              <a:t>Colleges that identified the discipline as a growth area </a:t>
            </a:r>
          </a:p>
          <a:p>
            <a:pPr fontAlgn="base">
              <a:buFont typeface="+mj-lt"/>
              <a:buAutoNum type="arabicPeriod" startAt="7"/>
            </a:pPr>
            <a:r>
              <a:rPr lang="en-US" b="0" i="0" dirty="0">
                <a:solidFill>
                  <a:srgbClr val="000000"/>
                </a:solidFill>
                <a:effectLst/>
                <a:latin typeface="Helvetica Neue" panose="02000503000000020004"/>
              </a:rPr>
              <a:t>Colleges that identified course as needed to meet full-time faculty load (without going to overload)  </a:t>
            </a:r>
            <a:endParaRPr lang="en-US" dirty="0"/>
          </a:p>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207365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target: </a:t>
            </a:r>
            <a:r>
              <a:rPr lang="en-US" i="1" dirty="0"/>
              <a:t>average</a:t>
            </a:r>
            <a:r>
              <a:rPr lang="en-US" dirty="0"/>
              <a:t> of 25 students per section at census </a:t>
            </a:r>
          </a:p>
          <a:p>
            <a:endParaRPr lang="en-US" dirty="0"/>
          </a:p>
          <a:p>
            <a:pPr marL="628650" lvl="1" indent="-171450">
              <a:buFont typeface="Arial" panose="020B0604020202020204" pitchFamily="34" charset="0"/>
              <a:buChar char="•"/>
            </a:pPr>
            <a:r>
              <a:rPr lang="en-US" dirty="0"/>
              <a:t>Students register for Colorado Online Sections through their home college</a:t>
            </a:r>
          </a:p>
          <a:p>
            <a:pPr marL="628650" lvl="1" indent="-171450">
              <a:buFont typeface="Arial" panose="020B0604020202020204" pitchFamily="34" charset="0"/>
              <a:buChar char="•"/>
            </a:pPr>
            <a:r>
              <a:rPr lang="en-US" dirty="0"/>
              <a:t>Students may register in home college (Y sections) or pooled registration sections (Z sections)</a:t>
            </a:r>
          </a:p>
          <a:p>
            <a:pPr marL="628650" lvl="1" indent="-171450">
              <a:buFont typeface="Arial" panose="020B0604020202020204" pitchFamily="34" charset="0"/>
              <a:buChar char="•"/>
            </a:pPr>
            <a:r>
              <a:rPr lang="en-US" dirty="0"/>
              <a:t>Enrollment is combined across Z sections and students are placed in Pooled teaching sections (X sections) taught by their home college (if available). Remaining students are distributed evenly across sections the remaining teaching sections. </a:t>
            </a:r>
          </a:p>
        </p:txBody>
      </p:sp>
      <p:sp>
        <p:nvSpPr>
          <p:cNvPr id="4" name="Slide Number Placeholder 3"/>
          <p:cNvSpPr>
            <a:spLocks noGrp="1"/>
          </p:cNvSpPr>
          <p:nvPr>
            <p:ph type="sldNum" sz="quarter" idx="5"/>
          </p:nvPr>
        </p:nvSpPr>
        <p:spPr/>
        <p:txBody>
          <a:bodyPr/>
          <a:lstStyle/>
          <a:p>
            <a:fld id="{78629F02-9BD2-BA45-A26C-D4A5014BFF99}" type="slidenum">
              <a:rPr lang="en-US" smtClean="0"/>
              <a:t>12</a:t>
            </a:fld>
            <a:endParaRPr lang="en-US"/>
          </a:p>
        </p:txBody>
      </p:sp>
    </p:spTree>
    <p:extLst>
      <p:ext uri="{BB962C8B-B14F-4D97-AF65-F5344CB8AC3E}">
        <p14:creationId xmlns:p14="http://schemas.microsoft.com/office/powerpoint/2010/main" val="343137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rPr>
              <a:t>Are the caps something that are determined by the home college for home college sections, or are these something that must be in alignment with CO Online caps for pooled sections? </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rPr>
              <a:t>Home college sections should use the same caps for the home college sections as for the pooled sections of that same course.  In circumstances where the discipline or the college has received approval to offer a course as “home college only” (there are no pooled sections offered, e.g. capstone courses, etc.), the college is responsible for managing enrollment on all sections offered through their college and can adjust the cap.  The goal is still to average 25 enrolled students at census, but we know that some courses may need to have lower caps – the goal is to hit the average.</a:t>
            </a:r>
          </a:p>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16</a:t>
            </a:fld>
            <a:endParaRPr lang="en-US"/>
          </a:p>
        </p:txBody>
      </p:sp>
    </p:spTree>
    <p:extLst>
      <p:ext uri="{BB962C8B-B14F-4D97-AF65-F5344CB8AC3E}">
        <p14:creationId xmlns:p14="http://schemas.microsoft.com/office/powerpoint/2010/main" val="336050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learn more about this important project and for your feedback.</a:t>
            </a: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20</a:t>
            </a:fld>
            <a:endParaRPr lang="en-US"/>
          </a:p>
        </p:txBody>
      </p:sp>
    </p:spTree>
    <p:extLst>
      <p:ext uri="{BB962C8B-B14F-4D97-AF65-F5344CB8AC3E}">
        <p14:creationId xmlns:p14="http://schemas.microsoft.com/office/powerpoint/2010/main" val="9003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ccs.sharepoint.com/:x:/r/sites/CCCSColoradoOnline/Shared%20Documents/Course%20Section%20Distribution/Requested%20Exceptions%20and%20Modifications%20to%20Course%20Scheduling%20by%20Discipline.xlsx?d=w39d687a0c91440cc89c9871158ba3307&amp;csf=1&amp;web=1&amp;e=dOvl6c" TargetMode="External"/><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inya.russell@cccs.edu" TargetMode="External"/><Relationship Id="rId5" Type="http://schemas.openxmlformats.org/officeDocument/2006/relationships/hyperlink" Target="mailto:tammy.vercauteren@cccs.edu" TargetMode="External"/><Relationship Id="rId4" Type="http://schemas.openxmlformats.org/officeDocument/2006/relationships/hyperlink" Target="https://cccs.sharepoint.com/sites/CCCSColoradoOn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00870"/>
            <a:ext cx="4026741" cy="1734853"/>
          </a:xfrm>
        </p:spPr>
        <p:txBody>
          <a:bodyPr>
            <a:noAutofit/>
          </a:bodyPr>
          <a:lstStyle/>
          <a:p>
            <a:r>
              <a:rPr lang="en-US" sz="1600" dirty="0"/>
              <a:t>Colorado Online </a:t>
            </a:r>
            <a:br>
              <a:rPr lang="en-US" sz="1600" dirty="0"/>
            </a:br>
            <a:r>
              <a:rPr lang="en-US" sz="1600" dirty="0"/>
              <a:t>Info Session: </a:t>
            </a:r>
            <a:br>
              <a:rPr lang="en-US" sz="1600" dirty="0"/>
            </a:br>
            <a:br>
              <a:rPr lang="en-US" sz="1600" dirty="0"/>
            </a:br>
            <a:r>
              <a:rPr lang="en-US" sz="1600" dirty="0"/>
              <a:t>Updates and Answers to Frequently Asked Questions</a:t>
            </a:r>
            <a:endParaRPr lang="en-US" sz="16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cs typeface="Helvetica Neue" panose="02000503000000020004" pitchFamily="2" charset="0"/>
              </a:rPr>
              <a:t>March 27, 2024</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3391564"/>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FB54-FD58-AFF4-42C5-060ECF061C9D}"/>
              </a:ext>
            </a:extLst>
          </p:cNvPr>
          <p:cNvSpPr>
            <a:spLocks noGrp="1"/>
          </p:cNvSpPr>
          <p:nvPr>
            <p:ph type="title"/>
          </p:nvPr>
        </p:nvSpPr>
        <p:spPr/>
        <p:txBody>
          <a:bodyPr/>
          <a:lstStyle/>
          <a:p>
            <a:r>
              <a:rPr lang="en-US" dirty="0"/>
              <a:t>Section Distribution Workgroup</a:t>
            </a:r>
          </a:p>
        </p:txBody>
      </p:sp>
      <p:sp>
        <p:nvSpPr>
          <p:cNvPr id="3" name="Content Placeholder 2">
            <a:extLst>
              <a:ext uri="{FF2B5EF4-FFF2-40B4-BE49-F238E27FC236}">
                <a16:creationId xmlns:a16="http://schemas.microsoft.com/office/drawing/2014/main" id="{299BE881-C147-57D9-7B2F-AD7BE1D1D1C4}"/>
              </a:ext>
            </a:extLst>
          </p:cNvPr>
          <p:cNvSpPr>
            <a:spLocks noGrp="1"/>
          </p:cNvSpPr>
          <p:nvPr>
            <p:ph idx="1"/>
          </p:nvPr>
        </p:nvSpPr>
        <p:spPr>
          <a:xfrm>
            <a:off x="628650" y="1098698"/>
            <a:ext cx="8042652" cy="3534025"/>
          </a:xfrm>
        </p:spPr>
        <p:txBody>
          <a:bodyPr/>
          <a:lstStyle/>
          <a:p>
            <a:r>
              <a:rPr lang="en-US" sz="1800" dirty="0"/>
              <a:t>Review methodology, prioritization criteria, discipline specific requests, college requests for additional home college sections</a:t>
            </a:r>
          </a:p>
          <a:p>
            <a:r>
              <a:rPr lang="en-US" sz="1800" dirty="0"/>
              <a:t>Recommend adjustments, additional communication / training</a:t>
            </a:r>
          </a:p>
        </p:txBody>
      </p:sp>
      <p:sp>
        <p:nvSpPr>
          <p:cNvPr id="4" name="Slide Number Placeholder 3">
            <a:extLst>
              <a:ext uri="{FF2B5EF4-FFF2-40B4-BE49-F238E27FC236}">
                <a16:creationId xmlns:a16="http://schemas.microsoft.com/office/drawing/2014/main" id="{00B2D8CB-3306-341D-7251-AE70B603B933}"/>
              </a:ext>
            </a:extLst>
          </p:cNvPr>
          <p:cNvSpPr>
            <a:spLocks noGrp="1"/>
          </p:cNvSpPr>
          <p:nvPr>
            <p:ph type="sldNum" sz="quarter" idx="12"/>
          </p:nvPr>
        </p:nvSpPr>
        <p:spPr/>
        <p:txBody>
          <a:bodyPr/>
          <a:lstStyle/>
          <a:p>
            <a:fld id="{3AF5B793-A8FE-CB4C-BEAD-E0D98F0CF84B}" type="slidenum">
              <a:rPr lang="en-US" smtClean="0"/>
              <a:t>10</a:t>
            </a:fld>
            <a:endParaRPr lang="en-US"/>
          </a:p>
        </p:txBody>
      </p:sp>
      <p:graphicFrame>
        <p:nvGraphicFramePr>
          <p:cNvPr id="6" name="Content Placeholder 4">
            <a:extLst>
              <a:ext uri="{FF2B5EF4-FFF2-40B4-BE49-F238E27FC236}">
                <a16:creationId xmlns:a16="http://schemas.microsoft.com/office/drawing/2014/main" id="{4D73F326-5A96-F8DB-DA0B-7FBABDE2A235}"/>
              </a:ext>
            </a:extLst>
          </p:cNvPr>
          <p:cNvGraphicFramePr>
            <a:graphicFrameLocks/>
          </p:cNvGraphicFramePr>
          <p:nvPr>
            <p:extLst>
              <p:ext uri="{D42A27DB-BD31-4B8C-83A1-F6EECF244321}">
                <p14:modId xmlns:p14="http://schemas.microsoft.com/office/powerpoint/2010/main" val="2108601715"/>
              </p:ext>
            </p:extLst>
          </p:nvPr>
        </p:nvGraphicFramePr>
        <p:xfrm>
          <a:off x="700238" y="2303459"/>
          <a:ext cx="7815112" cy="2557396"/>
        </p:xfrm>
        <a:graphic>
          <a:graphicData uri="http://schemas.openxmlformats.org/drawingml/2006/table">
            <a:tbl>
              <a:tblPr firstRow="1" bandRow="1">
                <a:tableStyleId>{5C22544A-7EE6-4342-B048-85BDC9FD1C3A}</a:tableStyleId>
              </a:tblPr>
              <a:tblGrid>
                <a:gridCol w="1017871">
                  <a:extLst>
                    <a:ext uri="{9D8B030D-6E8A-4147-A177-3AD203B41FA5}">
                      <a16:colId xmlns:a16="http://schemas.microsoft.com/office/drawing/2014/main" val="1085618138"/>
                    </a:ext>
                  </a:extLst>
                </a:gridCol>
                <a:gridCol w="3508409">
                  <a:extLst>
                    <a:ext uri="{9D8B030D-6E8A-4147-A177-3AD203B41FA5}">
                      <a16:colId xmlns:a16="http://schemas.microsoft.com/office/drawing/2014/main" val="2044224906"/>
                    </a:ext>
                  </a:extLst>
                </a:gridCol>
                <a:gridCol w="3288832">
                  <a:extLst>
                    <a:ext uri="{9D8B030D-6E8A-4147-A177-3AD203B41FA5}">
                      <a16:colId xmlns:a16="http://schemas.microsoft.com/office/drawing/2014/main" val="3693285292"/>
                    </a:ext>
                  </a:extLst>
                </a:gridCol>
              </a:tblGrid>
              <a:tr h="321243">
                <a:tc>
                  <a:txBody>
                    <a:bodyPr/>
                    <a:lstStyle/>
                    <a:p>
                      <a:r>
                        <a:rPr lang="en-US" sz="1100" baseline="0" dirty="0">
                          <a:latin typeface="Helvetica Neue"/>
                          <a:ea typeface="Helvetica Neue" panose="02000503000000020004" pitchFamily="2" charset="0"/>
                          <a:cs typeface="Helvetica Neue" panose="02000503000000020004" pitchFamily="2" charset="0"/>
                        </a:rPr>
                        <a:t>Focus Area</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Faculty Volunteers</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Staff</a:t>
                      </a:r>
                    </a:p>
                  </a:txBody>
                  <a:tcPr/>
                </a:tc>
                <a:extLst>
                  <a:ext uri="{0D108BD9-81ED-4DB2-BD59-A6C34878D82A}">
                    <a16:rowId xmlns:a16="http://schemas.microsoft.com/office/drawing/2014/main" val="3202375937"/>
                  </a:ext>
                </a:extLst>
              </a:tr>
              <a:tr h="1214133">
                <a:tc>
                  <a:txBody>
                    <a:bodyPr/>
                    <a:lstStyle/>
                    <a:p>
                      <a:pPr marL="0" marR="0">
                        <a:lnSpc>
                          <a:spcPct val="107000"/>
                        </a:lnSpc>
                        <a:spcBef>
                          <a:spcPts val="0"/>
                        </a:spcBef>
                        <a:spcAft>
                          <a:spcPts val="800"/>
                        </a:spcAft>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Scheduling / Section Distribution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Kevin Kelly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Rebekah Dodson (PPSC, ENG, Instructor)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Shushila</a:t>
                      </a: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Heath (FRCC, Gateway to College) or Mark Hussey (FRCC, ENG Faculty)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Diane Rhodes (RRCC, CXX State Discipline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 from discipline with labs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 from rural college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Jenn Dale, Dean (CCA, Academic Affairs Subcommittee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Theresa Groff, Registrar (ACC, COPILOT) or Kristin Cusack, Registrar (CCA)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Barb Benedict, Director of Enrollment Services (PCC, Student Support Services)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Gullickson, Advisor (FRCC, Student Support Services Subcommittee)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Consortium Scheduling Team – Chelsea Hull, Delcia Garcia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Gwen Jones, College Scheduler, (FRCC)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Consultants: IT, IRBI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80399041"/>
                  </a:ext>
                </a:extLst>
              </a:tr>
            </a:tbl>
          </a:graphicData>
        </a:graphic>
      </p:graphicFrame>
    </p:spTree>
    <p:extLst>
      <p:ext uri="{BB962C8B-B14F-4D97-AF65-F5344CB8AC3E}">
        <p14:creationId xmlns:p14="http://schemas.microsoft.com/office/powerpoint/2010/main" val="144757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8C109-6EB7-31FE-02D4-5F5FB92C7BC2}"/>
              </a:ext>
            </a:extLst>
          </p:cNvPr>
          <p:cNvSpPr>
            <a:spLocks noGrp="1"/>
          </p:cNvSpPr>
          <p:nvPr>
            <p:ph type="title"/>
          </p:nvPr>
        </p:nvSpPr>
        <p:spPr/>
        <p:txBody>
          <a:bodyPr/>
          <a:lstStyle/>
          <a:p>
            <a:r>
              <a:rPr lang="en-US" dirty="0"/>
              <a:t>Frequently Asked Questions</a:t>
            </a:r>
          </a:p>
        </p:txBody>
      </p:sp>
      <p:sp>
        <p:nvSpPr>
          <p:cNvPr id="4" name="Slide Number Placeholder 3">
            <a:extLst>
              <a:ext uri="{FF2B5EF4-FFF2-40B4-BE49-F238E27FC236}">
                <a16:creationId xmlns:a16="http://schemas.microsoft.com/office/drawing/2014/main" id="{048C8461-6035-0029-0713-1C9D12548CAC}"/>
              </a:ext>
            </a:extLst>
          </p:cNvPr>
          <p:cNvSpPr>
            <a:spLocks noGrp="1"/>
          </p:cNvSpPr>
          <p:nvPr>
            <p:ph type="sldNum" sz="quarter" idx="12"/>
          </p:nvPr>
        </p:nvSpPr>
        <p:spPr/>
        <p:txBody>
          <a:bodyPr/>
          <a:lstStyle/>
          <a:p>
            <a:fld id="{3AF5B793-A8FE-CB4C-BEAD-E0D98F0CF84B}" type="slidenum">
              <a:rPr lang="en-US" smtClean="0"/>
              <a:t>11</a:t>
            </a:fld>
            <a:endParaRPr lang="en-US"/>
          </a:p>
        </p:txBody>
      </p:sp>
    </p:spTree>
    <p:extLst>
      <p:ext uri="{BB962C8B-B14F-4D97-AF65-F5344CB8AC3E}">
        <p14:creationId xmlns:p14="http://schemas.microsoft.com/office/powerpoint/2010/main" val="428231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Nova"/>
              </a:rPr>
              <a:t>What are the different types of Colorado Online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12</a:t>
            </a:fld>
            <a:endParaRPr lang="en-US"/>
          </a:p>
        </p:txBody>
      </p:sp>
      <p:graphicFrame>
        <p:nvGraphicFramePr>
          <p:cNvPr id="7" name="Content Placeholder 6" descr="Graphic flow chart that shows, at top, icon reading &quot;Students at each college.&quot; Beneath Students is Registration. Registration divides into 2 options: Home College section, %CY, only open to students at one college, and Pooled Registration section, %CZ, combined enrollment from all colleges. Beneath Pooled Registration section is Split. Split divides into 2 options: Pooled Teaching Section, %CX, or Pooled Teaching Section, %CX, showing there are multiple sections."/>
          <p:cNvGraphicFramePr>
            <a:graphicFrameLocks noGrp="1"/>
          </p:cNvGraphicFramePr>
          <p:nvPr>
            <p:ph idx="1"/>
            <p:extLst>
              <p:ext uri="{D42A27DB-BD31-4B8C-83A1-F6EECF244321}">
                <p14:modId xmlns:p14="http://schemas.microsoft.com/office/powerpoint/2010/main" val="342911601"/>
              </p:ext>
            </p:extLst>
          </p:nvPr>
        </p:nvGraphicFramePr>
        <p:xfrm>
          <a:off x="628650" y="1098698"/>
          <a:ext cx="8515350" cy="3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Text box reads Registration."/>
          <p:cNvSpPr txBox="1"/>
          <p:nvPr/>
        </p:nvSpPr>
        <p:spPr>
          <a:xfrm>
            <a:off x="2381033" y="2310732"/>
            <a:ext cx="2627691" cy="338554"/>
          </a:xfrm>
          <a:prstGeom prst="rect">
            <a:avLst/>
          </a:prstGeom>
          <a:noFill/>
        </p:spPr>
        <p:txBody>
          <a:bodyPr wrap="square" rtlCol="0">
            <a:spAutoFit/>
          </a:bodyPr>
          <a:lstStyle/>
          <a:p>
            <a:pPr algn="ctr"/>
            <a:r>
              <a:rPr lang="en-US" sz="1600" dirty="0"/>
              <a:t>REGISTRATION</a:t>
            </a:r>
          </a:p>
        </p:txBody>
      </p:sp>
      <p:sp>
        <p:nvSpPr>
          <p:cNvPr id="6" name="TextBox 5"/>
          <p:cNvSpPr txBox="1"/>
          <p:nvPr/>
        </p:nvSpPr>
        <p:spPr>
          <a:xfrm>
            <a:off x="4279421" y="3527605"/>
            <a:ext cx="2627691" cy="338554"/>
          </a:xfrm>
          <a:prstGeom prst="rect">
            <a:avLst/>
          </a:prstGeom>
          <a:noFill/>
        </p:spPr>
        <p:txBody>
          <a:bodyPr wrap="square" rtlCol="0">
            <a:spAutoFit/>
          </a:bodyPr>
          <a:lstStyle/>
          <a:p>
            <a:pPr algn="ctr"/>
            <a:r>
              <a:rPr lang="en-US" sz="1600"/>
              <a:t>SPLIT</a:t>
            </a:r>
          </a:p>
        </p:txBody>
      </p:sp>
      <p:sp>
        <p:nvSpPr>
          <p:cNvPr id="8" name="TextBox 7">
            <a:extLst>
              <a:ext uri="{FF2B5EF4-FFF2-40B4-BE49-F238E27FC236}">
                <a16:creationId xmlns:a16="http://schemas.microsoft.com/office/drawing/2014/main" id="{5575FFF4-AA33-5BA7-68BB-F6F9E88989CC}"/>
              </a:ext>
            </a:extLst>
          </p:cNvPr>
          <p:cNvSpPr txBox="1"/>
          <p:nvPr/>
        </p:nvSpPr>
        <p:spPr>
          <a:xfrm>
            <a:off x="826051" y="2681044"/>
            <a:ext cx="585417" cy="369332"/>
          </a:xfrm>
          <a:prstGeom prst="rect">
            <a:avLst/>
          </a:prstGeom>
          <a:noFill/>
        </p:spPr>
        <p:txBody>
          <a:bodyPr wrap="none" rtlCol="0">
            <a:spAutoFit/>
          </a:bodyPr>
          <a:lstStyle/>
          <a:p>
            <a:r>
              <a:rPr lang="en-US" sz="1800">
                <a:solidFill>
                  <a:schemeClr val="bg1"/>
                </a:solidFill>
              </a:rPr>
              <a:t>%CY</a:t>
            </a:r>
          </a:p>
        </p:txBody>
      </p:sp>
      <p:sp>
        <p:nvSpPr>
          <p:cNvPr id="9" name="TextBox 8">
            <a:extLst>
              <a:ext uri="{FF2B5EF4-FFF2-40B4-BE49-F238E27FC236}">
                <a16:creationId xmlns:a16="http://schemas.microsoft.com/office/drawing/2014/main" id="{ACFD0F56-2E56-55AF-F80A-330ACBCA7645}"/>
              </a:ext>
            </a:extLst>
          </p:cNvPr>
          <p:cNvSpPr txBox="1"/>
          <p:nvPr/>
        </p:nvSpPr>
        <p:spPr>
          <a:xfrm>
            <a:off x="5329189" y="2681211"/>
            <a:ext cx="580608" cy="369332"/>
          </a:xfrm>
          <a:prstGeom prst="rect">
            <a:avLst/>
          </a:prstGeom>
          <a:noFill/>
        </p:spPr>
        <p:txBody>
          <a:bodyPr wrap="none" rtlCol="0">
            <a:spAutoFit/>
          </a:bodyPr>
          <a:lstStyle/>
          <a:p>
            <a:r>
              <a:rPr lang="en-US" sz="1800">
                <a:solidFill>
                  <a:schemeClr val="bg1"/>
                </a:solidFill>
              </a:rPr>
              <a:t>%CZ</a:t>
            </a:r>
          </a:p>
        </p:txBody>
      </p:sp>
      <p:sp>
        <p:nvSpPr>
          <p:cNvPr id="10" name="TextBox 9">
            <a:extLst>
              <a:ext uri="{FF2B5EF4-FFF2-40B4-BE49-F238E27FC236}">
                <a16:creationId xmlns:a16="http://schemas.microsoft.com/office/drawing/2014/main" id="{48F73EB0-75DF-4238-1893-DB6A23187F35}"/>
              </a:ext>
            </a:extLst>
          </p:cNvPr>
          <p:cNvSpPr txBox="1"/>
          <p:nvPr/>
        </p:nvSpPr>
        <p:spPr>
          <a:xfrm>
            <a:off x="4275284" y="3933875"/>
            <a:ext cx="593432" cy="369332"/>
          </a:xfrm>
          <a:prstGeom prst="rect">
            <a:avLst/>
          </a:prstGeom>
          <a:noFill/>
        </p:spPr>
        <p:txBody>
          <a:bodyPr wrap="none" rtlCol="0">
            <a:spAutoFit/>
          </a:bodyPr>
          <a:lstStyle/>
          <a:p>
            <a:r>
              <a:rPr lang="en-US" sz="1800">
                <a:solidFill>
                  <a:schemeClr val="bg1"/>
                </a:solidFill>
              </a:rPr>
              <a:t>%CX</a:t>
            </a:r>
          </a:p>
        </p:txBody>
      </p:sp>
      <p:sp>
        <p:nvSpPr>
          <p:cNvPr id="11" name="TextBox 10">
            <a:extLst>
              <a:ext uri="{FF2B5EF4-FFF2-40B4-BE49-F238E27FC236}">
                <a16:creationId xmlns:a16="http://schemas.microsoft.com/office/drawing/2014/main" id="{D50C81F3-B79B-1C1B-CEB2-487A208187F0}"/>
              </a:ext>
            </a:extLst>
          </p:cNvPr>
          <p:cNvSpPr txBox="1"/>
          <p:nvPr/>
        </p:nvSpPr>
        <p:spPr>
          <a:xfrm>
            <a:off x="6739822" y="3947461"/>
            <a:ext cx="593432" cy="369332"/>
          </a:xfrm>
          <a:prstGeom prst="rect">
            <a:avLst/>
          </a:prstGeom>
          <a:noFill/>
        </p:spPr>
        <p:txBody>
          <a:bodyPr wrap="none" rtlCol="0">
            <a:spAutoFit/>
          </a:bodyPr>
          <a:lstStyle/>
          <a:p>
            <a:r>
              <a:rPr lang="en-US" sz="1800">
                <a:solidFill>
                  <a:schemeClr val="bg1"/>
                </a:solidFill>
              </a:rPr>
              <a:t>%CX</a:t>
            </a:r>
          </a:p>
        </p:txBody>
      </p:sp>
    </p:spTree>
    <p:extLst>
      <p:ext uri="{BB962C8B-B14F-4D97-AF65-F5344CB8AC3E}">
        <p14:creationId xmlns:p14="http://schemas.microsoft.com/office/powerpoint/2010/main" val="288200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7A851588-87BB-7782-346B-B9201B563A76}"/>
              </a:ext>
            </a:extLst>
          </p:cNvPr>
          <p:cNvSpPr txBox="1"/>
          <p:nvPr/>
        </p:nvSpPr>
        <p:spPr>
          <a:xfrm>
            <a:off x="571681" y="3021498"/>
            <a:ext cx="1984206" cy="163121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427CB1"/>
                </a:solidFill>
                <a:latin typeface="Helvetica Neue Medium"/>
              </a:rPr>
              <a:t>Students in the pool are then placed into individual Pooled Teaching sections (“X” Sections) that were assigned to individual colleges in advance based on historic enrollment. Students are placed in pooled teaching sections taught by their home college if space is available. </a:t>
            </a:r>
            <a:endParaRPr lang="en-US" sz="1000" dirty="0"/>
          </a:p>
        </p:txBody>
      </p:sp>
      <p:sp>
        <p:nvSpPr>
          <p:cNvPr id="2" name="Title 1">
            <a:extLst>
              <a:ext uri="{FF2B5EF4-FFF2-40B4-BE49-F238E27FC236}">
                <a16:creationId xmlns:a16="http://schemas.microsoft.com/office/drawing/2014/main" id="{05FCC5AC-FB9E-987B-C0FE-5185C5F12208}"/>
              </a:ext>
            </a:extLst>
          </p:cNvPr>
          <p:cNvSpPr>
            <a:spLocks noGrp="1"/>
          </p:cNvSpPr>
          <p:nvPr>
            <p:ph type="title"/>
          </p:nvPr>
        </p:nvSpPr>
        <p:spPr/>
        <p:txBody>
          <a:bodyPr>
            <a:normAutofit/>
          </a:bodyPr>
          <a:lstStyle/>
          <a:p>
            <a:r>
              <a:rPr lang="en-US" dirty="0">
                <a:latin typeface="Helvetica Neue Medium"/>
              </a:rPr>
              <a:t>How are students placed in pooled sections?</a:t>
            </a:r>
            <a:endParaRPr lang="en-US" dirty="0"/>
          </a:p>
        </p:txBody>
      </p:sp>
      <p:sp>
        <p:nvSpPr>
          <p:cNvPr id="3" name="Slide Number Placeholder 2">
            <a:extLst>
              <a:ext uri="{FF2B5EF4-FFF2-40B4-BE49-F238E27FC236}">
                <a16:creationId xmlns:a16="http://schemas.microsoft.com/office/drawing/2014/main" id="{5E0D9924-E88B-CFAD-BF2D-3F71A1913935}"/>
              </a:ext>
            </a:extLst>
          </p:cNvPr>
          <p:cNvSpPr>
            <a:spLocks noGrp="1"/>
          </p:cNvSpPr>
          <p:nvPr>
            <p:ph type="sldNum" sz="quarter" idx="12"/>
          </p:nvPr>
        </p:nvSpPr>
        <p:spPr/>
        <p:txBody>
          <a:bodyPr/>
          <a:lstStyle/>
          <a:p>
            <a:fld id="{3AF5B793-A8FE-CB4C-BEAD-E0D98F0CF84B}" type="slidenum">
              <a:rPr lang="en-US" smtClean="0"/>
              <a:t>13</a:t>
            </a:fld>
            <a:endParaRPr lang="en-US"/>
          </a:p>
        </p:txBody>
      </p:sp>
      <p:sp>
        <p:nvSpPr>
          <p:cNvPr id="4" name="Rectangle 3">
            <a:extLst>
              <a:ext uri="{FF2B5EF4-FFF2-40B4-BE49-F238E27FC236}">
                <a16:creationId xmlns:a16="http://schemas.microsoft.com/office/drawing/2014/main" id="{BF7C13F2-C589-2A83-33D8-FE38104BD9B1}"/>
              </a:ext>
            </a:extLst>
          </p:cNvPr>
          <p:cNvSpPr/>
          <p:nvPr/>
        </p:nvSpPr>
        <p:spPr>
          <a:xfrm>
            <a:off x="639073" y="1475052"/>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2</a:t>
            </a:r>
            <a:endParaRPr lang="en-US" dirty="0"/>
          </a:p>
        </p:txBody>
      </p:sp>
      <p:sp>
        <p:nvSpPr>
          <p:cNvPr id="5" name="Rectangle 4">
            <a:extLst>
              <a:ext uri="{FF2B5EF4-FFF2-40B4-BE49-F238E27FC236}">
                <a16:creationId xmlns:a16="http://schemas.microsoft.com/office/drawing/2014/main" id="{3E3D3829-CA5E-E769-C19D-638FDF283D04}"/>
              </a:ext>
            </a:extLst>
          </p:cNvPr>
          <p:cNvSpPr/>
          <p:nvPr/>
        </p:nvSpPr>
        <p:spPr>
          <a:xfrm>
            <a:off x="1221156" y="1475051"/>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11</a:t>
            </a:r>
            <a:endParaRPr lang="en-US" dirty="0"/>
          </a:p>
        </p:txBody>
      </p:sp>
      <p:sp>
        <p:nvSpPr>
          <p:cNvPr id="6" name="Rectangle 5">
            <a:extLst>
              <a:ext uri="{FF2B5EF4-FFF2-40B4-BE49-F238E27FC236}">
                <a16:creationId xmlns:a16="http://schemas.microsoft.com/office/drawing/2014/main" id="{8976A550-797A-C591-DDF2-863DF70629FC}"/>
              </a:ext>
            </a:extLst>
          </p:cNvPr>
          <p:cNvSpPr/>
          <p:nvPr/>
        </p:nvSpPr>
        <p:spPr>
          <a:xfrm>
            <a:off x="1803238" y="1485634"/>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8</a:t>
            </a:r>
            <a:endParaRPr lang="en-US" dirty="0"/>
          </a:p>
        </p:txBody>
      </p:sp>
      <p:sp>
        <p:nvSpPr>
          <p:cNvPr id="7" name="Rectangle 6">
            <a:extLst>
              <a:ext uri="{FF2B5EF4-FFF2-40B4-BE49-F238E27FC236}">
                <a16:creationId xmlns:a16="http://schemas.microsoft.com/office/drawing/2014/main" id="{2EC04E44-508E-E5B0-8A7B-FCC25D48C088}"/>
              </a:ext>
            </a:extLst>
          </p:cNvPr>
          <p:cNvSpPr/>
          <p:nvPr/>
        </p:nvSpPr>
        <p:spPr>
          <a:xfrm>
            <a:off x="2390614" y="1496217"/>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a:t>
            </a:r>
            <a:endParaRPr lang="en-US" dirty="0"/>
          </a:p>
        </p:txBody>
      </p:sp>
      <p:sp>
        <p:nvSpPr>
          <p:cNvPr id="15" name="Rectangle 14">
            <a:extLst>
              <a:ext uri="{FF2B5EF4-FFF2-40B4-BE49-F238E27FC236}">
                <a16:creationId xmlns:a16="http://schemas.microsoft.com/office/drawing/2014/main" id="{0F4C9968-B44C-39EA-8ACE-7B1CBBFF2B71}"/>
              </a:ext>
            </a:extLst>
          </p:cNvPr>
          <p:cNvSpPr/>
          <p:nvPr/>
        </p:nvSpPr>
        <p:spPr>
          <a:xfrm>
            <a:off x="3738339" y="2686621"/>
            <a:ext cx="1396181" cy="488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93</a:t>
            </a:r>
            <a:endParaRPr lang="en-US" dirty="0"/>
          </a:p>
        </p:txBody>
      </p:sp>
      <p:sp>
        <p:nvSpPr>
          <p:cNvPr id="23" name="Rectangle 22">
            <a:extLst>
              <a:ext uri="{FF2B5EF4-FFF2-40B4-BE49-F238E27FC236}">
                <a16:creationId xmlns:a16="http://schemas.microsoft.com/office/drawing/2014/main" id="{336967B5-70B6-17F3-8824-1B4FAC2911CF}"/>
              </a:ext>
            </a:extLst>
          </p:cNvPr>
          <p:cNvSpPr/>
          <p:nvPr/>
        </p:nvSpPr>
        <p:spPr>
          <a:xfrm>
            <a:off x="2999155" y="1501509"/>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a:t>
            </a:r>
            <a:endParaRPr lang="en-US" dirty="0"/>
          </a:p>
        </p:txBody>
      </p:sp>
      <p:sp>
        <p:nvSpPr>
          <p:cNvPr id="24" name="Rectangle 23">
            <a:extLst>
              <a:ext uri="{FF2B5EF4-FFF2-40B4-BE49-F238E27FC236}">
                <a16:creationId xmlns:a16="http://schemas.microsoft.com/office/drawing/2014/main" id="{9014BF71-6B3C-CA14-E11A-58E42EDB0E42}"/>
              </a:ext>
            </a:extLst>
          </p:cNvPr>
          <p:cNvSpPr/>
          <p:nvPr/>
        </p:nvSpPr>
        <p:spPr>
          <a:xfrm>
            <a:off x="3581239" y="1501509"/>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a:t>
            </a:r>
            <a:endParaRPr lang="en-US" dirty="0"/>
          </a:p>
        </p:txBody>
      </p:sp>
      <p:sp>
        <p:nvSpPr>
          <p:cNvPr id="25" name="Rectangle 24">
            <a:extLst>
              <a:ext uri="{FF2B5EF4-FFF2-40B4-BE49-F238E27FC236}">
                <a16:creationId xmlns:a16="http://schemas.microsoft.com/office/drawing/2014/main" id="{0D091DFC-C30E-31B5-17F2-35E55A649B07}"/>
              </a:ext>
            </a:extLst>
          </p:cNvPr>
          <p:cNvSpPr/>
          <p:nvPr/>
        </p:nvSpPr>
        <p:spPr>
          <a:xfrm>
            <a:off x="4163321" y="1512091"/>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0</a:t>
            </a:r>
            <a:endParaRPr lang="en-US" dirty="0"/>
          </a:p>
        </p:txBody>
      </p:sp>
      <p:sp>
        <p:nvSpPr>
          <p:cNvPr id="26" name="Rectangle 25">
            <a:extLst>
              <a:ext uri="{FF2B5EF4-FFF2-40B4-BE49-F238E27FC236}">
                <a16:creationId xmlns:a16="http://schemas.microsoft.com/office/drawing/2014/main" id="{A8778815-A204-13B8-B8A4-BB51197AEF45}"/>
              </a:ext>
            </a:extLst>
          </p:cNvPr>
          <p:cNvSpPr/>
          <p:nvPr/>
        </p:nvSpPr>
        <p:spPr>
          <a:xfrm>
            <a:off x="4750696" y="1522675"/>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a:t>
            </a:r>
            <a:endParaRPr lang="en-US" dirty="0"/>
          </a:p>
        </p:txBody>
      </p:sp>
      <p:sp>
        <p:nvSpPr>
          <p:cNvPr id="27" name="Rectangle 26">
            <a:extLst>
              <a:ext uri="{FF2B5EF4-FFF2-40B4-BE49-F238E27FC236}">
                <a16:creationId xmlns:a16="http://schemas.microsoft.com/office/drawing/2014/main" id="{16BC4525-2A51-0CE5-FC64-2CC012CF9E90}"/>
              </a:ext>
            </a:extLst>
          </p:cNvPr>
          <p:cNvSpPr/>
          <p:nvPr/>
        </p:nvSpPr>
        <p:spPr>
          <a:xfrm>
            <a:off x="5340291" y="1523869"/>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1</a:t>
            </a:r>
            <a:endParaRPr lang="en-US" dirty="0"/>
          </a:p>
        </p:txBody>
      </p:sp>
      <p:sp>
        <p:nvSpPr>
          <p:cNvPr id="28" name="Rectangle 27">
            <a:extLst>
              <a:ext uri="{FF2B5EF4-FFF2-40B4-BE49-F238E27FC236}">
                <a16:creationId xmlns:a16="http://schemas.microsoft.com/office/drawing/2014/main" id="{ACB85407-F2AB-67BA-6B6D-63CB586E0394}"/>
              </a:ext>
            </a:extLst>
          </p:cNvPr>
          <p:cNvSpPr/>
          <p:nvPr/>
        </p:nvSpPr>
        <p:spPr>
          <a:xfrm>
            <a:off x="5948832" y="1529161"/>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11</a:t>
            </a:r>
            <a:endParaRPr lang="en-US" dirty="0"/>
          </a:p>
        </p:txBody>
      </p:sp>
      <p:sp>
        <p:nvSpPr>
          <p:cNvPr id="29" name="Rectangle 28">
            <a:extLst>
              <a:ext uri="{FF2B5EF4-FFF2-40B4-BE49-F238E27FC236}">
                <a16:creationId xmlns:a16="http://schemas.microsoft.com/office/drawing/2014/main" id="{3B92E851-F528-47A1-8671-D945F44DA7C6}"/>
              </a:ext>
            </a:extLst>
          </p:cNvPr>
          <p:cNvSpPr/>
          <p:nvPr/>
        </p:nvSpPr>
        <p:spPr>
          <a:xfrm>
            <a:off x="6530916" y="1529161"/>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14</a:t>
            </a:r>
            <a:endParaRPr lang="en-US" dirty="0"/>
          </a:p>
        </p:txBody>
      </p:sp>
      <p:sp>
        <p:nvSpPr>
          <p:cNvPr id="30" name="Rectangle 29">
            <a:extLst>
              <a:ext uri="{FF2B5EF4-FFF2-40B4-BE49-F238E27FC236}">
                <a16:creationId xmlns:a16="http://schemas.microsoft.com/office/drawing/2014/main" id="{96842796-B818-3693-4676-7CD4CD8B9BB2}"/>
              </a:ext>
            </a:extLst>
          </p:cNvPr>
          <p:cNvSpPr/>
          <p:nvPr/>
        </p:nvSpPr>
        <p:spPr>
          <a:xfrm>
            <a:off x="7112998" y="1539743"/>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26</a:t>
            </a:r>
            <a:endParaRPr lang="en-US" dirty="0"/>
          </a:p>
        </p:txBody>
      </p:sp>
      <p:sp>
        <p:nvSpPr>
          <p:cNvPr id="31" name="Rectangle 30">
            <a:extLst>
              <a:ext uri="{FF2B5EF4-FFF2-40B4-BE49-F238E27FC236}">
                <a16:creationId xmlns:a16="http://schemas.microsoft.com/office/drawing/2014/main" id="{429C61B4-BCC1-D4C3-53C3-395ADAFAFC4C}"/>
              </a:ext>
            </a:extLst>
          </p:cNvPr>
          <p:cNvSpPr/>
          <p:nvPr/>
        </p:nvSpPr>
        <p:spPr>
          <a:xfrm>
            <a:off x="7700373" y="1550327"/>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10</a:t>
            </a:r>
            <a:endParaRPr lang="en-US" dirty="0"/>
          </a:p>
        </p:txBody>
      </p:sp>
      <p:sp>
        <p:nvSpPr>
          <p:cNvPr id="32" name="TextBox 31">
            <a:extLst>
              <a:ext uri="{FF2B5EF4-FFF2-40B4-BE49-F238E27FC236}">
                <a16:creationId xmlns:a16="http://schemas.microsoft.com/office/drawing/2014/main" id="{11A9BE75-CD8A-6034-EA9B-CC52B2B026E4}"/>
              </a:ext>
            </a:extLst>
          </p:cNvPr>
          <p:cNvSpPr txBox="1"/>
          <p:nvPr/>
        </p:nvSpPr>
        <p:spPr>
          <a:xfrm>
            <a:off x="633334" y="1186550"/>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ACC</a:t>
            </a:r>
            <a:endParaRPr lang="en-US" dirty="0">
              <a:solidFill>
                <a:schemeClr val="accent5"/>
              </a:solidFill>
            </a:endParaRPr>
          </a:p>
        </p:txBody>
      </p:sp>
      <p:sp>
        <p:nvSpPr>
          <p:cNvPr id="35" name="TextBox 34">
            <a:extLst>
              <a:ext uri="{FF2B5EF4-FFF2-40B4-BE49-F238E27FC236}">
                <a16:creationId xmlns:a16="http://schemas.microsoft.com/office/drawing/2014/main" id="{B13A5A61-405C-5B1E-B8EB-8EDF1C9A34D0}"/>
              </a:ext>
            </a:extLst>
          </p:cNvPr>
          <p:cNvSpPr txBox="1"/>
          <p:nvPr/>
        </p:nvSpPr>
        <p:spPr>
          <a:xfrm>
            <a:off x="1215417" y="1181257"/>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CCA</a:t>
            </a:r>
            <a:endParaRPr lang="en-US" dirty="0">
              <a:solidFill>
                <a:schemeClr val="accent5"/>
              </a:solidFill>
            </a:endParaRPr>
          </a:p>
        </p:txBody>
      </p:sp>
      <p:sp>
        <p:nvSpPr>
          <p:cNvPr id="38" name="TextBox 37">
            <a:extLst>
              <a:ext uri="{FF2B5EF4-FFF2-40B4-BE49-F238E27FC236}">
                <a16:creationId xmlns:a16="http://schemas.microsoft.com/office/drawing/2014/main" id="{53744314-E995-7B7A-0F2D-24B660533DCE}"/>
              </a:ext>
            </a:extLst>
          </p:cNvPr>
          <p:cNvSpPr txBox="1"/>
          <p:nvPr/>
        </p:nvSpPr>
        <p:spPr>
          <a:xfrm>
            <a:off x="1802792" y="1181257"/>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CCD</a:t>
            </a:r>
            <a:endParaRPr lang="en-US" dirty="0">
              <a:solidFill>
                <a:schemeClr val="accent5"/>
              </a:solidFill>
            </a:endParaRPr>
          </a:p>
        </p:txBody>
      </p:sp>
      <p:sp>
        <p:nvSpPr>
          <p:cNvPr id="39" name="TextBox 38">
            <a:extLst>
              <a:ext uri="{FF2B5EF4-FFF2-40B4-BE49-F238E27FC236}">
                <a16:creationId xmlns:a16="http://schemas.microsoft.com/office/drawing/2014/main" id="{1CB1F85A-EA18-F0D4-87BE-0847D7636A61}"/>
              </a:ext>
            </a:extLst>
          </p:cNvPr>
          <p:cNvSpPr txBox="1"/>
          <p:nvPr/>
        </p:nvSpPr>
        <p:spPr>
          <a:xfrm>
            <a:off x="2347833" y="1181256"/>
            <a:ext cx="615949"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CNCC</a:t>
            </a:r>
            <a:endParaRPr lang="en-US" dirty="0">
              <a:solidFill>
                <a:schemeClr val="accent5"/>
              </a:solidFill>
            </a:endParaRPr>
          </a:p>
        </p:txBody>
      </p:sp>
      <p:sp>
        <p:nvSpPr>
          <p:cNvPr id="40" name="TextBox 39">
            <a:extLst>
              <a:ext uri="{FF2B5EF4-FFF2-40B4-BE49-F238E27FC236}">
                <a16:creationId xmlns:a16="http://schemas.microsoft.com/office/drawing/2014/main" id="{913945FE-9803-1534-F361-CBD874AC98F4}"/>
              </a:ext>
            </a:extLst>
          </p:cNvPr>
          <p:cNvSpPr txBox="1"/>
          <p:nvPr/>
        </p:nvSpPr>
        <p:spPr>
          <a:xfrm>
            <a:off x="2961668" y="1186550"/>
            <a:ext cx="58949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FRCC</a:t>
            </a:r>
            <a:endParaRPr lang="en-US" dirty="0">
              <a:solidFill>
                <a:schemeClr val="accent5"/>
              </a:solidFill>
            </a:endParaRPr>
          </a:p>
        </p:txBody>
      </p:sp>
      <p:sp>
        <p:nvSpPr>
          <p:cNvPr id="41" name="TextBox 40">
            <a:extLst>
              <a:ext uri="{FF2B5EF4-FFF2-40B4-BE49-F238E27FC236}">
                <a16:creationId xmlns:a16="http://schemas.microsoft.com/office/drawing/2014/main" id="{C733692D-4821-D165-E80B-C958C5F42B0F}"/>
              </a:ext>
            </a:extLst>
          </p:cNvPr>
          <p:cNvSpPr txBox="1"/>
          <p:nvPr/>
        </p:nvSpPr>
        <p:spPr>
          <a:xfrm>
            <a:off x="3586083" y="1197132"/>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LCC</a:t>
            </a:r>
            <a:endParaRPr lang="en-US" dirty="0">
              <a:solidFill>
                <a:schemeClr val="accent5"/>
              </a:solidFill>
            </a:endParaRPr>
          </a:p>
        </p:txBody>
      </p:sp>
      <p:sp>
        <p:nvSpPr>
          <p:cNvPr id="42" name="TextBox 41">
            <a:extLst>
              <a:ext uri="{FF2B5EF4-FFF2-40B4-BE49-F238E27FC236}">
                <a16:creationId xmlns:a16="http://schemas.microsoft.com/office/drawing/2014/main" id="{82BF5E2C-F46C-F4A6-E565-5D5777D51E68}"/>
              </a:ext>
            </a:extLst>
          </p:cNvPr>
          <p:cNvSpPr txBox="1"/>
          <p:nvPr/>
        </p:nvSpPr>
        <p:spPr>
          <a:xfrm>
            <a:off x="4120542" y="1202423"/>
            <a:ext cx="536574"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MCC</a:t>
            </a:r>
            <a:endParaRPr lang="en-US" dirty="0">
              <a:solidFill>
                <a:schemeClr val="accent5"/>
              </a:solidFill>
            </a:endParaRPr>
          </a:p>
        </p:txBody>
      </p:sp>
      <p:sp>
        <p:nvSpPr>
          <p:cNvPr id="43" name="TextBox 42">
            <a:extLst>
              <a:ext uri="{FF2B5EF4-FFF2-40B4-BE49-F238E27FC236}">
                <a16:creationId xmlns:a16="http://schemas.microsoft.com/office/drawing/2014/main" id="{F430CEFA-7C02-DA6C-B298-4B8F4A64D17A}"/>
              </a:ext>
            </a:extLst>
          </p:cNvPr>
          <p:cNvSpPr txBox="1"/>
          <p:nvPr/>
        </p:nvSpPr>
        <p:spPr>
          <a:xfrm>
            <a:off x="4760832" y="1213007"/>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NJC</a:t>
            </a:r>
            <a:endParaRPr lang="en-US" dirty="0">
              <a:solidFill>
                <a:schemeClr val="accent5"/>
              </a:solidFill>
            </a:endParaRPr>
          </a:p>
        </p:txBody>
      </p:sp>
      <p:sp>
        <p:nvSpPr>
          <p:cNvPr id="44" name="TextBox 43">
            <a:extLst>
              <a:ext uri="{FF2B5EF4-FFF2-40B4-BE49-F238E27FC236}">
                <a16:creationId xmlns:a16="http://schemas.microsoft.com/office/drawing/2014/main" id="{617BACE9-4CC6-E62B-D2ED-22A70B808AFB}"/>
              </a:ext>
            </a:extLst>
          </p:cNvPr>
          <p:cNvSpPr txBox="1"/>
          <p:nvPr/>
        </p:nvSpPr>
        <p:spPr>
          <a:xfrm>
            <a:off x="5337623" y="1218299"/>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OC</a:t>
            </a:r>
            <a:endParaRPr lang="en-US" dirty="0">
              <a:solidFill>
                <a:schemeClr val="accent5"/>
              </a:solidFill>
            </a:endParaRPr>
          </a:p>
        </p:txBody>
      </p:sp>
      <p:sp>
        <p:nvSpPr>
          <p:cNvPr id="45" name="TextBox 44">
            <a:extLst>
              <a:ext uri="{FF2B5EF4-FFF2-40B4-BE49-F238E27FC236}">
                <a16:creationId xmlns:a16="http://schemas.microsoft.com/office/drawing/2014/main" id="{6465AD48-0688-D941-47E0-6314D80A0B1A}"/>
              </a:ext>
            </a:extLst>
          </p:cNvPr>
          <p:cNvSpPr txBox="1"/>
          <p:nvPr/>
        </p:nvSpPr>
        <p:spPr>
          <a:xfrm>
            <a:off x="5967330" y="1223590"/>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PCC</a:t>
            </a:r>
            <a:endParaRPr lang="en-US" dirty="0">
              <a:solidFill>
                <a:schemeClr val="accent5"/>
              </a:solidFill>
            </a:endParaRPr>
          </a:p>
        </p:txBody>
      </p:sp>
      <p:sp>
        <p:nvSpPr>
          <p:cNvPr id="46" name="TextBox 45">
            <a:extLst>
              <a:ext uri="{FF2B5EF4-FFF2-40B4-BE49-F238E27FC236}">
                <a16:creationId xmlns:a16="http://schemas.microsoft.com/office/drawing/2014/main" id="{A7B952D1-A4C2-3A14-1B3F-5FF4F8DDBE40}"/>
              </a:ext>
            </a:extLst>
          </p:cNvPr>
          <p:cNvSpPr txBox="1"/>
          <p:nvPr/>
        </p:nvSpPr>
        <p:spPr>
          <a:xfrm>
            <a:off x="6512373" y="1223590"/>
            <a:ext cx="647698"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PPSC</a:t>
            </a:r>
            <a:endParaRPr lang="en-US" dirty="0">
              <a:solidFill>
                <a:schemeClr val="accent5"/>
              </a:solidFill>
            </a:endParaRPr>
          </a:p>
        </p:txBody>
      </p:sp>
      <p:sp>
        <p:nvSpPr>
          <p:cNvPr id="47" name="TextBox 46">
            <a:extLst>
              <a:ext uri="{FF2B5EF4-FFF2-40B4-BE49-F238E27FC236}">
                <a16:creationId xmlns:a16="http://schemas.microsoft.com/office/drawing/2014/main" id="{C354FBC0-A798-14A7-91E2-F5831981B67E}"/>
              </a:ext>
            </a:extLst>
          </p:cNvPr>
          <p:cNvSpPr txBox="1"/>
          <p:nvPr/>
        </p:nvSpPr>
        <p:spPr>
          <a:xfrm>
            <a:off x="7078580" y="1223591"/>
            <a:ext cx="5577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RRCC</a:t>
            </a:r>
            <a:endParaRPr lang="en-US" dirty="0">
              <a:solidFill>
                <a:schemeClr val="accent5"/>
              </a:solidFill>
            </a:endParaRPr>
          </a:p>
        </p:txBody>
      </p:sp>
      <p:sp>
        <p:nvSpPr>
          <p:cNvPr id="48" name="TextBox 47">
            <a:extLst>
              <a:ext uri="{FF2B5EF4-FFF2-40B4-BE49-F238E27FC236}">
                <a16:creationId xmlns:a16="http://schemas.microsoft.com/office/drawing/2014/main" id="{021C1A8A-A480-B3E8-5E8D-54C9414ADA36}"/>
              </a:ext>
            </a:extLst>
          </p:cNvPr>
          <p:cNvSpPr txBox="1"/>
          <p:nvPr/>
        </p:nvSpPr>
        <p:spPr>
          <a:xfrm>
            <a:off x="7702997" y="1239465"/>
            <a:ext cx="494241" cy="30008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TSC</a:t>
            </a:r>
            <a:endParaRPr lang="en-US" dirty="0">
              <a:solidFill>
                <a:schemeClr val="accent5"/>
              </a:solidFill>
            </a:endParaRPr>
          </a:p>
        </p:txBody>
      </p:sp>
      <p:sp>
        <p:nvSpPr>
          <p:cNvPr id="49" name="Rectangle 48">
            <a:extLst>
              <a:ext uri="{FF2B5EF4-FFF2-40B4-BE49-F238E27FC236}">
                <a16:creationId xmlns:a16="http://schemas.microsoft.com/office/drawing/2014/main" id="{D28D952A-6AD6-EAA1-C4B5-D45D55C958D2}"/>
              </a:ext>
            </a:extLst>
          </p:cNvPr>
          <p:cNvSpPr/>
          <p:nvPr/>
        </p:nvSpPr>
        <p:spPr>
          <a:xfrm>
            <a:off x="2795683" y="3860227"/>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31</a:t>
            </a:r>
            <a:endParaRPr lang="en-US" dirty="0"/>
          </a:p>
        </p:txBody>
      </p:sp>
      <p:sp>
        <p:nvSpPr>
          <p:cNvPr id="50" name="Rectangle 49">
            <a:extLst>
              <a:ext uri="{FF2B5EF4-FFF2-40B4-BE49-F238E27FC236}">
                <a16:creationId xmlns:a16="http://schemas.microsoft.com/office/drawing/2014/main" id="{3B45449B-A76F-5EB2-BCF7-615D69EE363F}"/>
              </a:ext>
            </a:extLst>
          </p:cNvPr>
          <p:cNvSpPr/>
          <p:nvPr/>
        </p:nvSpPr>
        <p:spPr>
          <a:xfrm>
            <a:off x="4171517" y="3860227"/>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31</a:t>
            </a:r>
            <a:endParaRPr lang="en-US" dirty="0"/>
          </a:p>
        </p:txBody>
      </p:sp>
      <p:sp>
        <p:nvSpPr>
          <p:cNvPr id="51" name="Rectangle 50">
            <a:extLst>
              <a:ext uri="{FF2B5EF4-FFF2-40B4-BE49-F238E27FC236}">
                <a16:creationId xmlns:a16="http://schemas.microsoft.com/office/drawing/2014/main" id="{CE6AEDE6-143B-4C36-8977-541471E91D73}"/>
              </a:ext>
            </a:extLst>
          </p:cNvPr>
          <p:cNvSpPr/>
          <p:nvPr/>
        </p:nvSpPr>
        <p:spPr>
          <a:xfrm>
            <a:off x="5462682" y="3870809"/>
            <a:ext cx="486833" cy="39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31</a:t>
            </a:r>
            <a:endParaRPr lang="en-US" dirty="0"/>
          </a:p>
        </p:txBody>
      </p:sp>
      <p:sp>
        <p:nvSpPr>
          <p:cNvPr id="52" name="TextBox 51">
            <a:extLst>
              <a:ext uri="{FF2B5EF4-FFF2-40B4-BE49-F238E27FC236}">
                <a16:creationId xmlns:a16="http://schemas.microsoft.com/office/drawing/2014/main" id="{65A07AEE-A141-B5C9-48BF-7E504FD3119E}"/>
              </a:ext>
            </a:extLst>
          </p:cNvPr>
          <p:cNvSpPr txBox="1"/>
          <p:nvPr/>
        </p:nvSpPr>
        <p:spPr>
          <a:xfrm>
            <a:off x="2789945" y="4253838"/>
            <a:ext cx="49424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X00</a:t>
            </a:r>
            <a:endParaRPr lang="en-US" dirty="0">
              <a:solidFill>
                <a:schemeClr val="accent5"/>
              </a:solidFill>
            </a:endParaRPr>
          </a:p>
        </p:txBody>
      </p:sp>
      <p:sp>
        <p:nvSpPr>
          <p:cNvPr id="53" name="TextBox 52">
            <a:extLst>
              <a:ext uri="{FF2B5EF4-FFF2-40B4-BE49-F238E27FC236}">
                <a16:creationId xmlns:a16="http://schemas.microsoft.com/office/drawing/2014/main" id="{F46D82A3-74CB-4139-B8ED-CA8F21B691AD}"/>
              </a:ext>
            </a:extLst>
          </p:cNvPr>
          <p:cNvSpPr txBox="1"/>
          <p:nvPr/>
        </p:nvSpPr>
        <p:spPr>
          <a:xfrm>
            <a:off x="4202648" y="4266981"/>
            <a:ext cx="49424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X01</a:t>
            </a:r>
            <a:endParaRPr lang="en-US" dirty="0">
              <a:solidFill>
                <a:schemeClr val="accent5"/>
              </a:solidFill>
            </a:endParaRPr>
          </a:p>
        </p:txBody>
      </p:sp>
      <p:sp>
        <p:nvSpPr>
          <p:cNvPr id="54" name="TextBox 53">
            <a:extLst>
              <a:ext uri="{FF2B5EF4-FFF2-40B4-BE49-F238E27FC236}">
                <a16:creationId xmlns:a16="http://schemas.microsoft.com/office/drawing/2014/main" id="{4550EC18-5018-1545-2775-915848E750EF}"/>
              </a:ext>
            </a:extLst>
          </p:cNvPr>
          <p:cNvSpPr txBox="1"/>
          <p:nvPr/>
        </p:nvSpPr>
        <p:spPr>
          <a:xfrm>
            <a:off x="5462235" y="4266981"/>
            <a:ext cx="598708"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5"/>
                </a:solidFill>
                <a:cs typeface="Calibri"/>
              </a:rPr>
              <a:t>X02</a:t>
            </a:r>
            <a:endParaRPr lang="en-US" dirty="0">
              <a:solidFill>
                <a:schemeClr val="accent5"/>
              </a:solidFill>
            </a:endParaRPr>
          </a:p>
        </p:txBody>
      </p:sp>
      <p:cxnSp>
        <p:nvCxnSpPr>
          <p:cNvPr id="9" name="Straight Arrow Connector 8">
            <a:extLst>
              <a:ext uri="{FF2B5EF4-FFF2-40B4-BE49-F238E27FC236}">
                <a16:creationId xmlns:a16="http://schemas.microsoft.com/office/drawing/2014/main" id="{6E79BAEC-3C62-92EE-5C6C-08BD81476050}"/>
              </a:ext>
            </a:extLst>
          </p:cNvPr>
          <p:cNvCxnSpPr/>
          <p:nvPr/>
        </p:nvCxnSpPr>
        <p:spPr>
          <a:xfrm>
            <a:off x="896273" y="1857990"/>
            <a:ext cx="3489221" cy="9635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7F168059-E64D-AB85-A4F1-992AF00C7C36}"/>
              </a:ext>
            </a:extLst>
          </p:cNvPr>
          <p:cNvCxnSpPr>
            <a:cxnSpLocks/>
          </p:cNvCxnSpPr>
          <p:nvPr/>
        </p:nvCxnSpPr>
        <p:spPr>
          <a:xfrm>
            <a:off x="1467771" y="1864134"/>
            <a:ext cx="2923867" cy="9574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CAFD6CA1-FBE2-8684-70FD-CE9C4D5EB1AB}"/>
              </a:ext>
            </a:extLst>
          </p:cNvPr>
          <p:cNvCxnSpPr>
            <a:cxnSpLocks/>
          </p:cNvCxnSpPr>
          <p:nvPr/>
        </p:nvCxnSpPr>
        <p:spPr>
          <a:xfrm>
            <a:off x="1965531" y="1857990"/>
            <a:ext cx="2352367" cy="9389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E2666158-79E9-2D4E-995E-CF0A3919C70B}"/>
              </a:ext>
            </a:extLst>
          </p:cNvPr>
          <p:cNvCxnSpPr>
            <a:cxnSpLocks/>
          </p:cNvCxnSpPr>
          <p:nvPr/>
        </p:nvCxnSpPr>
        <p:spPr>
          <a:xfrm>
            <a:off x="2641498" y="1894861"/>
            <a:ext cx="1688690" cy="8898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04F8FE07-6AA7-0B46-7E8A-3DAA292DF68E}"/>
              </a:ext>
            </a:extLst>
          </p:cNvPr>
          <p:cNvCxnSpPr>
            <a:cxnSpLocks/>
            <a:stCxn id="23" idx="2"/>
          </p:cNvCxnSpPr>
          <p:nvPr/>
        </p:nvCxnSpPr>
        <p:spPr>
          <a:xfrm>
            <a:off x="3242572" y="1893092"/>
            <a:ext cx="1118341" cy="8915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CBF35407-E540-AD05-D530-E33E607B68A6}"/>
              </a:ext>
            </a:extLst>
          </p:cNvPr>
          <p:cNvCxnSpPr>
            <a:cxnSpLocks/>
          </p:cNvCxnSpPr>
          <p:nvPr/>
        </p:nvCxnSpPr>
        <p:spPr>
          <a:xfrm>
            <a:off x="3839805" y="1888715"/>
            <a:ext cx="570270" cy="9328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E120AFE1-8FD5-C658-79B5-1A2EBE3462DD}"/>
              </a:ext>
            </a:extLst>
          </p:cNvPr>
          <p:cNvCxnSpPr>
            <a:cxnSpLocks/>
          </p:cNvCxnSpPr>
          <p:nvPr/>
        </p:nvCxnSpPr>
        <p:spPr>
          <a:xfrm>
            <a:off x="4405160" y="1870280"/>
            <a:ext cx="4914" cy="914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B89BEFBC-43DA-6F29-9BDC-75B37E532263}"/>
              </a:ext>
            </a:extLst>
          </p:cNvPr>
          <p:cNvCxnSpPr>
            <a:cxnSpLocks/>
          </p:cNvCxnSpPr>
          <p:nvPr/>
        </p:nvCxnSpPr>
        <p:spPr>
          <a:xfrm flipH="1">
            <a:off x="4391639" y="1919441"/>
            <a:ext cx="634181" cy="9021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63643884-5B17-9A61-1D8E-29F4B467F45E}"/>
              </a:ext>
            </a:extLst>
          </p:cNvPr>
          <p:cNvCxnSpPr>
            <a:cxnSpLocks/>
          </p:cNvCxnSpPr>
          <p:nvPr/>
        </p:nvCxnSpPr>
        <p:spPr>
          <a:xfrm flipH="1">
            <a:off x="4410074" y="1919441"/>
            <a:ext cx="1162666" cy="865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82DF51A6-B242-34D0-69C7-3F9BEDABAD17}"/>
              </a:ext>
            </a:extLst>
          </p:cNvPr>
          <p:cNvCxnSpPr>
            <a:cxnSpLocks/>
          </p:cNvCxnSpPr>
          <p:nvPr/>
        </p:nvCxnSpPr>
        <p:spPr>
          <a:xfrm flipH="1">
            <a:off x="4397784" y="1919441"/>
            <a:ext cx="1801763" cy="865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A042F6BA-FF0C-2A4F-D279-C08843D5C96F}"/>
              </a:ext>
            </a:extLst>
          </p:cNvPr>
          <p:cNvCxnSpPr>
            <a:cxnSpLocks/>
          </p:cNvCxnSpPr>
          <p:nvPr/>
        </p:nvCxnSpPr>
        <p:spPr>
          <a:xfrm flipH="1">
            <a:off x="4391639" y="1919442"/>
            <a:ext cx="2391698" cy="8775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2B3233F4-F4CF-2C19-B665-3D850BC6F9AF}"/>
              </a:ext>
            </a:extLst>
          </p:cNvPr>
          <p:cNvCxnSpPr>
            <a:cxnSpLocks/>
          </p:cNvCxnSpPr>
          <p:nvPr/>
        </p:nvCxnSpPr>
        <p:spPr>
          <a:xfrm flipH="1">
            <a:off x="4416220" y="1925586"/>
            <a:ext cx="2944761" cy="8775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3026BC42-72E7-8966-8BE3-665D7F80B40C}"/>
              </a:ext>
            </a:extLst>
          </p:cNvPr>
          <p:cNvCxnSpPr>
            <a:cxnSpLocks/>
            <a:stCxn id="31" idx="2"/>
          </p:cNvCxnSpPr>
          <p:nvPr/>
        </p:nvCxnSpPr>
        <p:spPr>
          <a:xfrm flipH="1">
            <a:off x="4508398" y="1941910"/>
            <a:ext cx="3435392" cy="8612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09C35C59-3A89-2FBA-D606-064CEDD20852}"/>
              </a:ext>
            </a:extLst>
          </p:cNvPr>
          <p:cNvCxnSpPr>
            <a:cxnSpLocks/>
          </p:cNvCxnSpPr>
          <p:nvPr/>
        </p:nvCxnSpPr>
        <p:spPr>
          <a:xfrm>
            <a:off x="4429740" y="3093167"/>
            <a:ext cx="1307689" cy="7546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51B511EA-69E3-A601-C12E-94F2DC765D76}"/>
              </a:ext>
            </a:extLst>
          </p:cNvPr>
          <p:cNvCxnSpPr>
            <a:cxnSpLocks/>
          </p:cNvCxnSpPr>
          <p:nvPr/>
        </p:nvCxnSpPr>
        <p:spPr>
          <a:xfrm flipH="1">
            <a:off x="4416219" y="3074731"/>
            <a:ext cx="7375" cy="8037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a:extLst>
              <a:ext uri="{FF2B5EF4-FFF2-40B4-BE49-F238E27FC236}">
                <a16:creationId xmlns:a16="http://schemas.microsoft.com/office/drawing/2014/main" id="{9B849B0C-EB21-2599-2241-36B4A7925D95}"/>
              </a:ext>
            </a:extLst>
          </p:cNvPr>
          <p:cNvCxnSpPr>
            <a:cxnSpLocks/>
          </p:cNvCxnSpPr>
          <p:nvPr/>
        </p:nvCxnSpPr>
        <p:spPr>
          <a:xfrm flipH="1">
            <a:off x="3039702" y="3099311"/>
            <a:ext cx="1396181" cy="7484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6" name="TextBox 55">
            <a:extLst>
              <a:ext uri="{FF2B5EF4-FFF2-40B4-BE49-F238E27FC236}">
                <a16:creationId xmlns:a16="http://schemas.microsoft.com/office/drawing/2014/main" id="{67324AF7-EB28-600F-7F2C-B5284977BE09}"/>
              </a:ext>
            </a:extLst>
          </p:cNvPr>
          <p:cNvSpPr txBox="1"/>
          <p:nvPr/>
        </p:nvSpPr>
        <p:spPr>
          <a:xfrm>
            <a:off x="5272428" y="2721416"/>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27CB1"/>
                </a:solidFill>
                <a:latin typeface="Helvetica Neue Medium"/>
              </a:rPr>
              <a:t>Z11 Total Pooled </a:t>
            </a:r>
            <a:r>
              <a:rPr lang="en-US" dirty="0" err="1">
                <a:solidFill>
                  <a:srgbClr val="427CB1"/>
                </a:solidFill>
                <a:latin typeface="Helvetica Neue Medium"/>
              </a:rPr>
              <a:t>Registraiton</a:t>
            </a:r>
            <a:endParaRPr lang="en-US" dirty="0"/>
          </a:p>
        </p:txBody>
      </p:sp>
      <p:cxnSp>
        <p:nvCxnSpPr>
          <p:cNvPr id="33" name="Straight Arrow Connector 32">
            <a:extLst>
              <a:ext uri="{FF2B5EF4-FFF2-40B4-BE49-F238E27FC236}">
                <a16:creationId xmlns:a16="http://schemas.microsoft.com/office/drawing/2014/main" id="{A2263CAA-6A19-337C-CD9F-93A3CAF539FD}"/>
              </a:ext>
            </a:extLst>
          </p:cNvPr>
          <p:cNvCxnSpPr/>
          <p:nvPr/>
        </p:nvCxnSpPr>
        <p:spPr>
          <a:xfrm>
            <a:off x="1802792" y="4553920"/>
            <a:ext cx="617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8F6ABA9-C780-FAF1-5194-A10AD12F5933}"/>
              </a:ext>
            </a:extLst>
          </p:cNvPr>
          <p:cNvSpPr txBox="1"/>
          <p:nvPr/>
        </p:nvSpPr>
        <p:spPr>
          <a:xfrm>
            <a:off x="571681" y="900858"/>
            <a:ext cx="767604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427CB1"/>
                </a:solidFill>
                <a:latin typeface="Helvetica Neue Medium"/>
              </a:rPr>
              <a:t>Students enroll in the Pooled Registration “Z” section listed for their home college:</a:t>
            </a:r>
            <a:endParaRPr lang="en-US" sz="1000" dirty="0"/>
          </a:p>
        </p:txBody>
      </p:sp>
      <p:sp>
        <p:nvSpPr>
          <p:cNvPr id="58" name="TextBox 57">
            <a:extLst>
              <a:ext uri="{FF2B5EF4-FFF2-40B4-BE49-F238E27FC236}">
                <a16:creationId xmlns:a16="http://schemas.microsoft.com/office/drawing/2014/main" id="{6CC7F060-FBAE-3E7B-4630-E477EC5906A6}"/>
              </a:ext>
            </a:extLst>
          </p:cNvPr>
          <p:cNvSpPr txBox="1"/>
          <p:nvPr/>
        </p:nvSpPr>
        <p:spPr>
          <a:xfrm>
            <a:off x="5297540" y="2962614"/>
            <a:ext cx="308461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427CB1"/>
                </a:solidFill>
                <a:latin typeface="Helvetica Neue Medium"/>
              </a:rPr>
              <a:t>Enrollment from all the Pooled Registration sections (“Z” sections) at each college are combined across the Colorado Online Consortium. </a:t>
            </a:r>
            <a:endParaRPr lang="en-US" sz="1000" dirty="0"/>
          </a:p>
        </p:txBody>
      </p:sp>
    </p:spTree>
    <p:extLst>
      <p:ext uri="{BB962C8B-B14F-4D97-AF65-F5344CB8AC3E}">
        <p14:creationId xmlns:p14="http://schemas.microsoft.com/office/powerpoint/2010/main" val="321594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are sections distributed?</a:t>
            </a:r>
          </a:p>
        </p:txBody>
      </p:sp>
      <p:sp>
        <p:nvSpPr>
          <p:cNvPr id="3" name="Content Placeholder 2"/>
          <p:cNvSpPr>
            <a:spLocks noGrp="1"/>
          </p:cNvSpPr>
          <p:nvPr>
            <p:ph idx="1"/>
          </p:nvPr>
        </p:nvSpPr>
        <p:spPr>
          <a:xfrm>
            <a:off x="628650" y="1098698"/>
            <a:ext cx="8091838" cy="3534025"/>
          </a:xfrm>
        </p:spPr>
        <p:txBody>
          <a:bodyPr/>
          <a:lstStyle/>
          <a:p>
            <a:pPr marL="0" indent="0">
              <a:buNone/>
            </a:pPr>
            <a:r>
              <a:rPr lang="en-US" sz="1600" dirty="0"/>
              <a:t>Section assignments are based on prior </a:t>
            </a:r>
            <a:r>
              <a:rPr lang="en-US" sz="1600" b="1" dirty="0"/>
              <a:t>total enrollment </a:t>
            </a:r>
            <a:r>
              <a:rPr lang="en-US" sz="1600" dirty="0"/>
              <a:t>in all online sections of a course offered through each college (both home college and CCCOnline / pooled sections) – </a:t>
            </a:r>
            <a:r>
              <a:rPr lang="en-US" sz="1600" i="1" dirty="0"/>
              <a:t>not the number of sections offered previously</a:t>
            </a:r>
          </a:p>
          <a:p>
            <a:r>
              <a:rPr lang="en-US" sz="1600" dirty="0"/>
              <a:t>Home college sections are assigned for every 25 students we expect to enroll based on prior enrollment in that term</a:t>
            </a:r>
          </a:p>
          <a:p>
            <a:r>
              <a:rPr lang="en-US" sz="1600" dirty="0"/>
              <a:t>Enough pooled sections are assigned to cover remaining projected enrollment across the consortium:</a:t>
            </a:r>
          </a:p>
          <a:p>
            <a:pPr lvl="1"/>
            <a:r>
              <a:rPr lang="en-US" sz="1300" dirty="0"/>
              <a:t>Colleges with &gt;12 predicted enrollments receive a college assigned section</a:t>
            </a:r>
          </a:p>
          <a:p>
            <a:pPr lvl="1"/>
            <a:r>
              <a:rPr lang="en-US" sz="1300" dirty="0"/>
              <a:t>Colleges with &lt;=12 predicted enrollments are assigned pooled sections through the wild card selection process</a:t>
            </a:r>
          </a:p>
          <a:p>
            <a:r>
              <a:rPr lang="en-US" sz="1600" dirty="0"/>
              <a:t>Colleges may also volunteer to teach additional pooled sections, if enrollment is higher than anticipated</a:t>
            </a:r>
          </a:p>
          <a:p>
            <a:pPr marL="0" indent="0">
              <a:buNone/>
            </a:pPr>
            <a:endParaRPr lang="en-US" sz="1600" dirty="0"/>
          </a:p>
          <a:p>
            <a:endParaRPr lang="en-US" sz="1600" dirty="0"/>
          </a:p>
          <a:p>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14</a:t>
            </a:fld>
            <a:endParaRPr lang="en-US" dirty="0"/>
          </a:p>
        </p:txBody>
      </p:sp>
    </p:spTree>
    <p:extLst>
      <p:ext uri="{BB962C8B-B14F-4D97-AF65-F5344CB8AC3E}">
        <p14:creationId xmlns:p14="http://schemas.microsoft.com/office/powerpoint/2010/main" val="49505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3389-BD1E-B57B-FA70-A59A9830C0BA}"/>
              </a:ext>
            </a:extLst>
          </p:cNvPr>
          <p:cNvSpPr>
            <a:spLocks noGrp="1"/>
          </p:cNvSpPr>
          <p:nvPr>
            <p:ph type="title"/>
          </p:nvPr>
        </p:nvSpPr>
        <p:spPr/>
        <p:txBody>
          <a:bodyPr/>
          <a:lstStyle/>
          <a:p>
            <a:r>
              <a:rPr lang="en-US" dirty="0">
                <a:latin typeface="Helvetica Neue Medium"/>
              </a:rPr>
              <a:t>Section Distribution – Example Course</a:t>
            </a:r>
            <a:endParaRPr lang="en-US" dirty="0"/>
          </a:p>
        </p:txBody>
      </p:sp>
      <p:graphicFrame>
        <p:nvGraphicFramePr>
          <p:cNvPr id="5" name="Table 5">
            <a:extLst>
              <a:ext uri="{FF2B5EF4-FFF2-40B4-BE49-F238E27FC236}">
                <a16:creationId xmlns:a16="http://schemas.microsoft.com/office/drawing/2014/main" id="{64A3124C-9F5C-9F44-11A9-98BF2917425E}"/>
              </a:ext>
            </a:extLst>
          </p:cNvPr>
          <p:cNvGraphicFramePr>
            <a:graphicFrameLocks noGrp="1"/>
          </p:cNvGraphicFramePr>
          <p:nvPr>
            <p:ph idx="1"/>
            <p:extLst>
              <p:ext uri="{D42A27DB-BD31-4B8C-83A1-F6EECF244321}">
                <p14:modId xmlns:p14="http://schemas.microsoft.com/office/powerpoint/2010/main" val="421338794"/>
              </p:ext>
            </p:extLst>
          </p:nvPr>
        </p:nvGraphicFramePr>
        <p:xfrm>
          <a:off x="723206" y="1047271"/>
          <a:ext cx="8132036" cy="2656840"/>
        </p:xfrm>
        <a:graphic>
          <a:graphicData uri="http://schemas.openxmlformats.org/drawingml/2006/table">
            <a:tbl>
              <a:tblPr firstRow="1" bandRow="1">
                <a:tableStyleId>{5C22544A-7EE6-4342-B048-85BDC9FD1C3A}</a:tableStyleId>
              </a:tblPr>
              <a:tblGrid>
                <a:gridCol w="1094774">
                  <a:extLst>
                    <a:ext uri="{9D8B030D-6E8A-4147-A177-3AD203B41FA5}">
                      <a16:colId xmlns:a16="http://schemas.microsoft.com/office/drawing/2014/main" val="3364855735"/>
                    </a:ext>
                  </a:extLst>
                </a:gridCol>
                <a:gridCol w="893712">
                  <a:extLst>
                    <a:ext uri="{9D8B030D-6E8A-4147-A177-3AD203B41FA5}">
                      <a16:colId xmlns:a16="http://schemas.microsoft.com/office/drawing/2014/main" val="3514169614"/>
                    </a:ext>
                  </a:extLst>
                </a:gridCol>
                <a:gridCol w="827511">
                  <a:extLst>
                    <a:ext uri="{9D8B030D-6E8A-4147-A177-3AD203B41FA5}">
                      <a16:colId xmlns:a16="http://schemas.microsoft.com/office/drawing/2014/main" val="1575649413"/>
                    </a:ext>
                  </a:extLst>
                </a:gridCol>
                <a:gridCol w="852338">
                  <a:extLst>
                    <a:ext uri="{9D8B030D-6E8A-4147-A177-3AD203B41FA5}">
                      <a16:colId xmlns:a16="http://schemas.microsoft.com/office/drawing/2014/main" val="1501180585"/>
                    </a:ext>
                  </a:extLst>
                </a:gridCol>
                <a:gridCol w="910263">
                  <a:extLst>
                    <a:ext uri="{9D8B030D-6E8A-4147-A177-3AD203B41FA5}">
                      <a16:colId xmlns:a16="http://schemas.microsoft.com/office/drawing/2014/main" val="4170874667"/>
                    </a:ext>
                  </a:extLst>
                </a:gridCol>
                <a:gridCol w="898954">
                  <a:extLst>
                    <a:ext uri="{9D8B030D-6E8A-4147-A177-3AD203B41FA5}">
                      <a16:colId xmlns:a16="http://schemas.microsoft.com/office/drawing/2014/main" val="565752102"/>
                    </a:ext>
                  </a:extLst>
                </a:gridCol>
                <a:gridCol w="937671">
                  <a:extLst>
                    <a:ext uri="{9D8B030D-6E8A-4147-A177-3AD203B41FA5}">
                      <a16:colId xmlns:a16="http://schemas.microsoft.com/office/drawing/2014/main" val="3153481716"/>
                    </a:ext>
                  </a:extLst>
                </a:gridCol>
                <a:gridCol w="863979">
                  <a:extLst>
                    <a:ext uri="{9D8B030D-6E8A-4147-A177-3AD203B41FA5}">
                      <a16:colId xmlns:a16="http://schemas.microsoft.com/office/drawing/2014/main" val="3343195283"/>
                    </a:ext>
                  </a:extLst>
                </a:gridCol>
                <a:gridCol w="852834">
                  <a:extLst>
                    <a:ext uri="{9D8B030D-6E8A-4147-A177-3AD203B41FA5}">
                      <a16:colId xmlns:a16="http://schemas.microsoft.com/office/drawing/2014/main" val="2099272369"/>
                    </a:ext>
                  </a:extLst>
                </a:gridCol>
              </a:tblGrid>
              <a:tr h="370840">
                <a:tc>
                  <a:txBody>
                    <a:bodyPr/>
                    <a:lstStyle/>
                    <a:p>
                      <a:endParaRPr lang="en-US" sz="1200" dirty="0">
                        <a:latin typeface="Helvetica Neue"/>
                      </a:endParaRPr>
                    </a:p>
                  </a:txBody>
                  <a:tcPr>
                    <a:solidFill>
                      <a:schemeClr val="bg1"/>
                    </a:solidFill>
                  </a:tcPr>
                </a:tc>
                <a:tc gridSpan="2">
                  <a:txBody>
                    <a:bodyPr/>
                    <a:lstStyle/>
                    <a:p>
                      <a:pPr lvl="0" algn="ctr">
                        <a:buNone/>
                      </a:pPr>
                      <a:endParaRPr lang="en-US" sz="1200" dirty="0">
                        <a:latin typeface="Helvetica Neue"/>
                      </a:endParaRPr>
                    </a:p>
                  </a:txBody>
                  <a:tcPr>
                    <a:solidFill>
                      <a:schemeClr val="bg1"/>
                    </a:solidFill>
                  </a:tcPr>
                </a:tc>
                <a:tc hMerge="1">
                  <a:txBody>
                    <a:bodyPr/>
                    <a:lstStyle/>
                    <a:p>
                      <a:pPr algn="ctr"/>
                      <a:endParaRPr lang="en-US" sz="1200" dirty="0">
                        <a:latin typeface="Helvetica Neue"/>
                      </a:endParaRPr>
                    </a:p>
                  </a:txBody>
                  <a:tcPr>
                    <a:solidFill>
                      <a:schemeClr val="accent2"/>
                    </a:solidFill>
                  </a:tcPr>
                </a:tc>
                <a:tc gridSpan="2">
                  <a:txBody>
                    <a:bodyPr/>
                    <a:lstStyle/>
                    <a:p>
                      <a:pPr algn="ctr"/>
                      <a:r>
                        <a:rPr lang="en-US" sz="1200" dirty="0">
                          <a:latin typeface="Helvetica Neue"/>
                        </a:rPr>
                        <a:t>Home College</a:t>
                      </a:r>
                    </a:p>
                  </a:txBody>
                  <a:tcPr>
                    <a:solidFill>
                      <a:schemeClr val="accent6"/>
                    </a:solidFill>
                  </a:tcPr>
                </a:tc>
                <a:tc hMerge="1">
                  <a:txBody>
                    <a:bodyPr/>
                    <a:lstStyle/>
                    <a:p>
                      <a:pPr algn="ctr"/>
                      <a:endParaRPr lang="en-US" sz="1200" dirty="0">
                        <a:latin typeface="Helvetica Neue"/>
                      </a:endParaRPr>
                    </a:p>
                  </a:txBody>
                  <a:tcPr>
                    <a:solidFill>
                      <a:schemeClr val="accent6"/>
                    </a:solidFill>
                  </a:tcPr>
                </a:tc>
                <a:tc gridSpan="4">
                  <a:txBody>
                    <a:bodyPr/>
                    <a:lstStyle/>
                    <a:p>
                      <a:pPr lvl="0" algn="ctr">
                        <a:lnSpc>
                          <a:spcPct val="100000"/>
                        </a:lnSpc>
                        <a:spcBef>
                          <a:spcPts val="0"/>
                        </a:spcBef>
                        <a:spcAft>
                          <a:spcPts val="0"/>
                        </a:spcAft>
                        <a:buNone/>
                      </a:pPr>
                      <a:r>
                        <a:rPr lang="en-US" sz="1200" b="1" i="0" u="none" strike="noStrike" noProof="0" dirty="0">
                          <a:solidFill>
                            <a:srgbClr val="FFFFFF"/>
                          </a:solidFill>
                          <a:latin typeface="Helvetica Neue"/>
                        </a:rPr>
                        <a:t>Pooled</a:t>
                      </a:r>
                    </a:p>
                  </a:txBody>
                  <a:tcPr/>
                </a:tc>
                <a:tc hMerge="1">
                  <a:txBody>
                    <a:bodyPr/>
                    <a:lstStyle/>
                    <a:p>
                      <a:pPr algn="ctr"/>
                      <a:endParaRPr lang="en-US" sz="1200" dirty="0">
                        <a:latin typeface="Helvetica Neue"/>
                      </a:endParaRPr>
                    </a:p>
                  </a:txBody>
                  <a:tcPr/>
                </a:tc>
                <a:tc hMerge="1">
                  <a:txBody>
                    <a:bodyPr/>
                    <a:lstStyle/>
                    <a:p>
                      <a:pPr lvl="0" algn="ctr">
                        <a:lnSpc>
                          <a:spcPct val="100000"/>
                        </a:lnSpc>
                        <a:spcBef>
                          <a:spcPts val="0"/>
                        </a:spcBef>
                        <a:spcAft>
                          <a:spcPts val="0"/>
                        </a:spcAft>
                        <a:buNone/>
                      </a:pPr>
                      <a:endParaRPr lang="en-US" sz="1200" b="1" i="0" u="none" strike="noStrike" noProof="0" dirty="0">
                        <a:solidFill>
                          <a:srgbClr val="FFFFFF"/>
                        </a:solidFill>
                        <a:latin typeface="Helvetica Neue"/>
                      </a:endParaRPr>
                    </a:p>
                  </a:txBody>
                  <a:tcPr/>
                </a:tc>
                <a:tc hMerge="1">
                  <a:txBody>
                    <a:bodyPr/>
                    <a:lstStyle/>
                    <a:p>
                      <a:pPr algn="ctr"/>
                      <a:endParaRPr lang="en-US" sz="1200" dirty="0">
                        <a:latin typeface="Helvetica Neue"/>
                      </a:endParaRPr>
                    </a:p>
                  </a:txBody>
                  <a:tcPr/>
                </a:tc>
                <a:extLst>
                  <a:ext uri="{0D108BD9-81ED-4DB2-BD59-A6C34878D82A}">
                    <a16:rowId xmlns:a16="http://schemas.microsoft.com/office/drawing/2014/main" val="2844710500"/>
                  </a:ext>
                </a:extLst>
              </a:tr>
              <a:tr h="370840">
                <a:tc>
                  <a:txBody>
                    <a:bodyPr/>
                    <a:lstStyle/>
                    <a:p>
                      <a:r>
                        <a:rPr lang="en-US" sz="1200" dirty="0">
                          <a:solidFill>
                            <a:schemeClr val="bg1"/>
                          </a:solidFill>
                          <a:latin typeface="Helvetica Neue"/>
                        </a:rPr>
                        <a:t>Course</a:t>
                      </a:r>
                    </a:p>
                  </a:txBody>
                  <a:tcPr>
                    <a:solidFill>
                      <a:schemeClr val="bg2">
                        <a:lumMod val="50000"/>
                      </a:schemeClr>
                    </a:solidFill>
                  </a:tcPr>
                </a:tc>
                <a:tc>
                  <a:txBody>
                    <a:bodyPr/>
                    <a:lstStyle/>
                    <a:p>
                      <a:pPr algn="ctr"/>
                      <a:r>
                        <a:rPr lang="en-US" sz="1200" dirty="0">
                          <a:solidFill>
                            <a:schemeClr val="bg1"/>
                          </a:solidFill>
                          <a:latin typeface="Helvetica Neue"/>
                        </a:rPr>
                        <a:t>Total historic </a:t>
                      </a:r>
                      <a:endParaRPr lang="en-US" dirty="0">
                        <a:solidFill>
                          <a:schemeClr val="bg1"/>
                        </a:solidFill>
                      </a:endParaRPr>
                    </a:p>
                    <a:p>
                      <a:pPr lvl="0" algn="ctr">
                        <a:buNone/>
                      </a:pPr>
                      <a:r>
                        <a:rPr lang="en-US" sz="1200" dirty="0">
                          <a:solidFill>
                            <a:schemeClr val="bg1"/>
                          </a:solidFill>
                          <a:latin typeface="Helvetica Neue"/>
                        </a:rPr>
                        <a:t>system enroll- </a:t>
                      </a:r>
                      <a:r>
                        <a:rPr lang="en-US" sz="1200" dirty="0" err="1">
                          <a:solidFill>
                            <a:schemeClr val="bg1"/>
                          </a:solidFill>
                          <a:latin typeface="Helvetica Neue"/>
                        </a:rPr>
                        <a:t>ment</a:t>
                      </a:r>
                      <a:endParaRPr lang="en-US" sz="1200" dirty="0">
                        <a:solidFill>
                          <a:schemeClr val="bg1"/>
                        </a:solidFill>
                        <a:latin typeface="Helvetica Neue"/>
                      </a:endParaRPr>
                    </a:p>
                  </a:txBody>
                  <a:tcPr>
                    <a:solidFill>
                      <a:schemeClr val="accent2"/>
                    </a:solidFill>
                  </a:tcPr>
                </a:tc>
                <a:tc>
                  <a:txBody>
                    <a:bodyPr/>
                    <a:lstStyle/>
                    <a:p>
                      <a:pPr algn="ctr"/>
                      <a:r>
                        <a:rPr lang="en-US" sz="1200" dirty="0">
                          <a:solidFill>
                            <a:schemeClr val="bg1"/>
                          </a:solidFill>
                          <a:latin typeface="Helvetica Neue"/>
                        </a:rPr>
                        <a:t>Total # sections needed</a:t>
                      </a:r>
                    </a:p>
                  </a:txBody>
                  <a:tcPr>
                    <a:solidFill>
                      <a:schemeClr val="accent2"/>
                    </a:solidFill>
                  </a:tcPr>
                </a:tc>
                <a:tc>
                  <a:txBody>
                    <a:bodyPr/>
                    <a:lstStyle/>
                    <a:p>
                      <a:pPr algn="ctr"/>
                      <a:r>
                        <a:rPr lang="en-US" sz="1200" dirty="0">
                          <a:solidFill>
                            <a:schemeClr val="bg1"/>
                          </a:solidFill>
                          <a:latin typeface="Helvetica Neue"/>
                        </a:rPr>
                        <a:t>Total # Home College sections</a:t>
                      </a:r>
                    </a:p>
                  </a:txBody>
                  <a:tcPr>
                    <a:solidFill>
                      <a:schemeClr val="accent6"/>
                    </a:solidFill>
                  </a:tcPr>
                </a:tc>
                <a:tc>
                  <a:txBody>
                    <a:bodyPr/>
                    <a:lstStyle/>
                    <a:p>
                      <a:pPr algn="ctr"/>
                      <a:r>
                        <a:rPr lang="en-US" sz="1200" dirty="0">
                          <a:solidFill>
                            <a:schemeClr val="bg1"/>
                          </a:solidFill>
                          <a:latin typeface="Helvetica Neue"/>
                        </a:rPr>
                        <a:t>Home College sections by college</a:t>
                      </a:r>
                    </a:p>
                  </a:txBody>
                  <a:tcPr>
                    <a:solidFill>
                      <a:schemeClr val="accent6"/>
                    </a:solidFill>
                  </a:tcPr>
                </a:tc>
                <a:tc>
                  <a:txBody>
                    <a:bodyPr/>
                    <a:lstStyle/>
                    <a:p>
                      <a:pPr lvl="0" algn="ctr">
                        <a:lnSpc>
                          <a:spcPct val="100000"/>
                        </a:lnSpc>
                        <a:spcBef>
                          <a:spcPts val="0"/>
                        </a:spcBef>
                        <a:spcAft>
                          <a:spcPts val="0"/>
                        </a:spcAft>
                        <a:buNone/>
                      </a:pPr>
                      <a:r>
                        <a:rPr lang="en-US" sz="1200" b="0" i="0" u="none" strike="noStrike" noProof="0" dirty="0">
                          <a:solidFill>
                            <a:schemeClr val="tx1"/>
                          </a:solidFill>
                          <a:latin typeface="Helvetica Neue"/>
                        </a:rPr>
                        <a:t>Total # College Assigned sections </a:t>
                      </a:r>
                    </a:p>
                  </a:txBody>
                  <a:tcPr/>
                </a:tc>
                <a:tc>
                  <a:txBody>
                    <a:bodyPr/>
                    <a:lstStyle/>
                    <a:p>
                      <a:pPr algn="ctr"/>
                      <a:r>
                        <a:rPr lang="en-US" sz="1200" dirty="0">
                          <a:latin typeface="Helvetica Neue"/>
                        </a:rPr>
                        <a:t>College Assigned </a:t>
                      </a:r>
                      <a:br>
                        <a:rPr lang="en-US" sz="1200" dirty="0">
                          <a:latin typeface="Helvetica Neue"/>
                        </a:rPr>
                      </a:br>
                      <a:r>
                        <a:rPr lang="en-US" sz="1200" dirty="0">
                          <a:latin typeface="Helvetica Neue"/>
                        </a:rPr>
                        <a:t>sections by college</a:t>
                      </a:r>
                    </a:p>
                  </a:txBody>
                  <a:tcPr/>
                </a:tc>
                <a:tc>
                  <a:txBody>
                    <a:bodyPr/>
                    <a:lstStyle/>
                    <a:p>
                      <a:pPr lvl="0" algn="ctr">
                        <a:lnSpc>
                          <a:spcPct val="100000"/>
                        </a:lnSpc>
                        <a:spcBef>
                          <a:spcPts val="0"/>
                        </a:spcBef>
                        <a:spcAft>
                          <a:spcPts val="0"/>
                        </a:spcAft>
                        <a:buNone/>
                      </a:pPr>
                      <a:r>
                        <a:rPr lang="en-US" sz="1200" b="0" i="0" u="none" strike="noStrike" noProof="0" dirty="0">
                          <a:solidFill>
                            <a:schemeClr val="tx1"/>
                          </a:solidFill>
                          <a:latin typeface="Helvetica Neue"/>
                        </a:rPr>
                        <a:t>Total # Wild Card sections</a:t>
                      </a:r>
                    </a:p>
                  </a:txBody>
                  <a:tcPr/>
                </a:tc>
                <a:tc>
                  <a:txBody>
                    <a:bodyPr/>
                    <a:lstStyle/>
                    <a:p>
                      <a:pPr algn="ctr"/>
                      <a:r>
                        <a:rPr lang="en-US" sz="1200" dirty="0">
                          <a:latin typeface="Helvetica Neue"/>
                        </a:rPr>
                        <a:t>Wild Card sections by college</a:t>
                      </a:r>
                    </a:p>
                  </a:txBody>
                  <a:tcPr/>
                </a:tc>
                <a:extLst>
                  <a:ext uri="{0D108BD9-81ED-4DB2-BD59-A6C34878D82A}">
                    <a16:rowId xmlns:a16="http://schemas.microsoft.com/office/drawing/2014/main" val="954621309"/>
                  </a:ext>
                </a:extLst>
              </a:tr>
              <a:tr h="370840">
                <a:tc>
                  <a:txBody>
                    <a:bodyPr/>
                    <a:lstStyle/>
                    <a:p>
                      <a:r>
                        <a:rPr lang="en-US" sz="1300" dirty="0">
                          <a:latin typeface="Helvetica Neue"/>
                        </a:rPr>
                        <a:t>Sample Course</a:t>
                      </a:r>
                    </a:p>
                  </a:txBody>
                  <a:tcPr anchor="ctr">
                    <a:solidFill>
                      <a:schemeClr val="bg2"/>
                    </a:solidFill>
                  </a:tcPr>
                </a:tc>
                <a:tc>
                  <a:txBody>
                    <a:bodyPr/>
                    <a:lstStyle/>
                    <a:p>
                      <a:pPr lvl="0" algn="ctr">
                        <a:buNone/>
                      </a:pPr>
                      <a:r>
                        <a:rPr lang="en-US" sz="1300" dirty="0">
                          <a:latin typeface="Helvetica Neue"/>
                        </a:rPr>
                        <a:t>366</a:t>
                      </a:r>
                    </a:p>
                  </a:txBody>
                  <a:tcPr anchor="ctr">
                    <a:solidFill>
                      <a:schemeClr val="accent2">
                        <a:lumMod val="20000"/>
                        <a:lumOff val="80000"/>
                      </a:schemeClr>
                    </a:solidFill>
                  </a:tcPr>
                </a:tc>
                <a:tc>
                  <a:txBody>
                    <a:bodyPr/>
                    <a:lstStyle/>
                    <a:p>
                      <a:pPr algn="ctr"/>
                      <a:r>
                        <a:rPr lang="en-US" sz="1300" dirty="0">
                          <a:latin typeface="Helvetica Neue"/>
                        </a:rPr>
                        <a:t>15</a:t>
                      </a:r>
                    </a:p>
                  </a:txBody>
                  <a:tcPr anchor="ctr">
                    <a:solidFill>
                      <a:schemeClr val="accent2">
                        <a:lumMod val="20000"/>
                        <a:lumOff val="80000"/>
                      </a:schemeClr>
                    </a:solidFill>
                  </a:tcPr>
                </a:tc>
                <a:tc>
                  <a:txBody>
                    <a:bodyPr/>
                    <a:lstStyle/>
                    <a:p>
                      <a:pPr algn="ctr"/>
                      <a:r>
                        <a:rPr lang="en-US" sz="1300" dirty="0">
                          <a:latin typeface="Helvetica Neue"/>
                        </a:rPr>
                        <a:t>9</a:t>
                      </a:r>
                    </a:p>
                  </a:txBody>
                  <a:tcPr anchor="ctr">
                    <a:solidFill>
                      <a:schemeClr val="accent6">
                        <a:lumMod val="20000"/>
                        <a:lumOff val="80000"/>
                      </a:schemeClr>
                    </a:solidFill>
                  </a:tcPr>
                </a:tc>
                <a:tc>
                  <a:txBody>
                    <a:bodyPr/>
                    <a:lstStyle/>
                    <a:p>
                      <a:pPr algn="ctr"/>
                      <a:r>
                        <a:rPr lang="en-US" sz="1300" dirty="0">
                          <a:latin typeface="Helvetica Neue"/>
                        </a:rPr>
                        <a:t>ACC(2)</a:t>
                      </a:r>
                    </a:p>
                    <a:p>
                      <a:pPr lvl="0" algn="ctr">
                        <a:buNone/>
                      </a:pPr>
                      <a:r>
                        <a:rPr lang="en-US" sz="1300" dirty="0">
                          <a:latin typeface="Helvetica Neue"/>
                        </a:rPr>
                        <a:t>CCD(1)</a:t>
                      </a:r>
                    </a:p>
                    <a:p>
                      <a:pPr lvl="0" algn="ctr">
                        <a:buNone/>
                      </a:pPr>
                      <a:r>
                        <a:rPr lang="en-US" sz="1300" dirty="0">
                          <a:latin typeface="Helvetica Neue"/>
                        </a:rPr>
                        <a:t>FRCC(3)</a:t>
                      </a:r>
                    </a:p>
                    <a:p>
                      <a:pPr lvl="0" algn="ctr">
                        <a:buNone/>
                      </a:pPr>
                      <a:r>
                        <a:rPr lang="en-US" sz="1300" dirty="0">
                          <a:latin typeface="Helvetica Neue"/>
                        </a:rPr>
                        <a:t>PCC2)</a:t>
                      </a:r>
                    </a:p>
                    <a:p>
                      <a:pPr lvl="0" algn="ctr">
                        <a:buNone/>
                      </a:pPr>
                      <a:r>
                        <a:rPr lang="en-US" sz="1300" dirty="0">
                          <a:latin typeface="Helvetica Neue"/>
                        </a:rPr>
                        <a:t>PPSC(1)</a:t>
                      </a:r>
                    </a:p>
                  </a:txBody>
                  <a:tcPr anchor="ctr">
                    <a:solidFill>
                      <a:schemeClr val="accent6">
                        <a:lumMod val="20000"/>
                        <a:lumOff val="80000"/>
                      </a:schemeClr>
                    </a:solidFill>
                  </a:tcPr>
                </a:tc>
                <a:tc>
                  <a:txBody>
                    <a:bodyPr/>
                    <a:lstStyle/>
                    <a:p>
                      <a:pPr algn="ctr"/>
                      <a:r>
                        <a:rPr lang="en-US" sz="1300" dirty="0">
                          <a:latin typeface="Helvetica Neue"/>
                        </a:rPr>
                        <a:t>6</a:t>
                      </a:r>
                    </a:p>
                  </a:txBody>
                  <a:tcPr anchor="ctr"/>
                </a:tc>
                <a:tc>
                  <a:txBody>
                    <a:bodyPr/>
                    <a:lstStyle/>
                    <a:p>
                      <a:pPr lvl="0" algn="ctr">
                        <a:buNone/>
                      </a:pPr>
                      <a:r>
                        <a:rPr lang="en-US" sz="1300" dirty="0">
                          <a:latin typeface="Helvetica Neue"/>
                        </a:rPr>
                        <a:t>CCA(1)</a:t>
                      </a:r>
                      <a:endParaRPr lang="en-US" dirty="0"/>
                    </a:p>
                    <a:p>
                      <a:pPr lvl="0" algn="ctr">
                        <a:buNone/>
                      </a:pPr>
                      <a:r>
                        <a:rPr lang="en-US" sz="1300" dirty="0">
                          <a:latin typeface="Helvetica Neue"/>
                        </a:rPr>
                        <a:t>CCD(1)</a:t>
                      </a:r>
                    </a:p>
                    <a:p>
                      <a:pPr lvl="0" algn="ctr">
                        <a:buNone/>
                      </a:pPr>
                      <a:r>
                        <a:rPr lang="en-US" sz="1300" dirty="0">
                          <a:latin typeface="Helvetica Neue"/>
                        </a:rPr>
                        <a:t>CNCC(1)</a:t>
                      </a:r>
                    </a:p>
                    <a:p>
                      <a:pPr lvl="0" algn="ctr">
                        <a:buNone/>
                      </a:pPr>
                      <a:r>
                        <a:rPr lang="en-US" sz="1300" dirty="0">
                          <a:latin typeface="Helvetica Neue"/>
                        </a:rPr>
                        <a:t>FRCC(1)</a:t>
                      </a:r>
                    </a:p>
                    <a:p>
                      <a:pPr lvl="0" algn="ctr">
                        <a:buNone/>
                      </a:pPr>
                      <a:r>
                        <a:rPr lang="en-US" sz="1300" dirty="0">
                          <a:latin typeface="Helvetica Neue"/>
                        </a:rPr>
                        <a:t>PPSC(1)</a:t>
                      </a:r>
                    </a:p>
                    <a:p>
                      <a:pPr lvl="0" algn="ctr">
                        <a:buNone/>
                      </a:pPr>
                      <a:r>
                        <a:rPr lang="en-US" sz="1300" dirty="0">
                          <a:latin typeface="Helvetica Neue"/>
                        </a:rPr>
                        <a:t>RRCC(1)</a:t>
                      </a:r>
                    </a:p>
                  </a:txBody>
                  <a:tcPr anchor="ctr"/>
                </a:tc>
                <a:tc>
                  <a:txBody>
                    <a:bodyPr/>
                    <a:lstStyle/>
                    <a:p>
                      <a:pPr algn="ctr"/>
                      <a:r>
                        <a:rPr lang="en-US" sz="1300" dirty="0">
                          <a:latin typeface="Helvetica Neue"/>
                        </a:rPr>
                        <a:t>0</a:t>
                      </a:r>
                    </a:p>
                  </a:txBody>
                  <a:tcPr anchor="ctr"/>
                </a:tc>
                <a:tc>
                  <a:txBody>
                    <a:bodyPr/>
                    <a:lstStyle/>
                    <a:p>
                      <a:pPr algn="ctr"/>
                      <a:r>
                        <a:rPr lang="en-US" sz="1300" dirty="0">
                          <a:latin typeface="Helvetica Neue"/>
                        </a:rPr>
                        <a:t>N/A</a:t>
                      </a:r>
                    </a:p>
                  </a:txBody>
                  <a:tcPr anchor="ctr"/>
                </a:tc>
                <a:extLst>
                  <a:ext uri="{0D108BD9-81ED-4DB2-BD59-A6C34878D82A}">
                    <a16:rowId xmlns:a16="http://schemas.microsoft.com/office/drawing/2014/main" val="3997153725"/>
                  </a:ext>
                </a:extLst>
              </a:tr>
            </a:tbl>
          </a:graphicData>
        </a:graphic>
      </p:graphicFrame>
      <p:sp>
        <p:nvSpPr>
          <p:cNvPr id="4" name="Slide Number Placeholder 3">
            <a:extLst>
              <a:ext uri="{FF2B5EF4-FFF2-40B4-BE49-F238E27FC236}">
                <a16:creationId xmlns:a16="http://schemas.microsoft.com/office/drawing/2014/main" id="{E227E6EB-74F5-377D-A97F-6AE9141C4E85}"/>
              </a:ext>
            </a:extLst>
          </p:cNvPr>
          <p:cNvSpPr>
            <a:spLocks noGrp="1"/>
          </p:cNvSpPr>
          <p:nvPr>
            <p:ph type="sldNum" sz="quarter" idx="12"/>
          </p:nvPr>
        </p:nvSpPr>
        <p:spPr>
          <a:xfrm>
            <a:off x="6075564" y="4767263"/>
            <a:ext cx="2057400" cy="273844"/>
          </a:xfrm>
        </p:spPr>
        <p:txBody>
          <a:bodyPr/>
          <a:lstStyle/>
          <a:p>
            <a:fld id="{3AF5B793-A8FE-CB4C-BEAD-E0D98F0CF84B}" type="slidenum">
              <a:rPr lang="en-US" smtClean="0"/>
              <a:t>15</a:t>
            </a:fld>
            <a:endParaRPr lang="en-US"/>
          </a:p>
        </p:txBody>
      </p:sp>
      <p:cxnSp>
        <p:nvCxnSpPr>
          <p:cNvPr id="3" name="Straight Arrow Connector 2">
            <a:extLst>
              <a:ext uri="{FF2B5EF4-FFF2-40B4-BE49-F238E27FC236}">
                <a16:creationId xmlns:a16="http://schemas.microsoft.com/office/drawing/2014/main" id="{54E43CD9-A587-424B-95D0-E6BDE3E337BC}"/>
              </a:ext>
            </a:extLst>
          </p:cNvPr>
          <p:cNvCxnSpPr/>
          <p:nvPr/>
        </p:nvCxnSpPr>
        <p:spPr>
          <a:xfrm>
            <a:off x="6748960" y="3709670"/>
            <a:ext cx="407599" cy="3213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5BE091F1-8923-441D-34E2-B071F4F6B05D}"/>
              </a:ext>
            </a:extLst>
          </p:cNvPr>
          <p:cNvCxnSpPr>
            <a:cxnSpLocks/>
          </p:cNvCxnSpPr>
          <p:nvPr/>
        </p:nvCxnSpPr>
        <p:spPr>
          <a:xfrm flipH="1">
            <a:off x="5994572" y="3711461"/>
            <a:ext cx="379561" cy="3213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A0BF614D-C561-3B38-8498-6DC4F9FF9476}"/>
              </a:ext>
            </a:extLst>
          </p:cNvPr>
          <p:cNvSpPr txBox="1"/>
          <p:nvPr/>
        </p:nvSpPr>
        <p:spPr>
          <a:xfrm>
            <a:off x="5640548" y="4012312"/>
            <a:ext cx="875071"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15-week</a:t>
            </a:r>
          </a:p>
        </p:txBody>
      </p:sp>
      <p:sp>
        <p:nvSpPr>
          <p:cNvPr id="8" name="TextBox 7">
            <a:extLst>
              <a:ext uri="{FF2B5EF4-FFF2-40B4-BE49-F238E27FC236}">
                <a16:creationId xmlns:a16="http://schemas.microsoft.com/office/drawing/2014/main" id="{8C679EB8-D358-A3F0-9AA2-B40C09E14B57}"/>
              </a:ext>
            </a:extLst>
          </p:cNvPr>
          <p:cNvSpPr txBox="1"/>
          <p:nvPr/>
        </p:nvSpPr>
        <p:spPr>
          <a:xfrm>
            <a:off x="6697515" y="4012311"/>
            <a:ext cx="918087"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10-week</a:t>
            </a:r>
            <a:endParaRPr lang="en-US" b="1">
              <a:cs typeface="Calibri"/>
            </a:endParaRPr>
          </a:p>
        </p:txBody>
      </p:sp>
      <p:sp>
        <p:nvSpPr>
          <p:cNvPr id="9" name="TextBox 8">
            <a:extLst>
              <a:ext uri="{FF2B5EF4-FFF2-40B4-BE49-F238E27FC236}">
                <a16:creationId xmlns:a16="http://schemas.microsoft.com/office/drawing/2014/main" id="{841D31BE-7803-956B-7AC6-4815369B8DA8}"/>
              </a:ext>
            </a:extLst>
          </p:cNvPr>
          <p:cNvSpPr txBox="1"/>
          <p:nvPr/>
        </p:nvSpPr>
        <p:spPr>
          <a:xfrm>
            <a:off x="5592555" y="4236918"/>
            <a:ext cx="875071"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latin typeface="Helvetica Neue"/>
                <a:cs typeface="Segoe UI"/>
              </a:rPr>
              <a:t>CCA(1)​</a:t>
            </a:r>
          </a:p>
          <a:p>
            <a:pPr algn="ctr"/>
            <a:r>
              <a:rPr lang="en-US" sz="1300" dirty="0">
                <a:latin typeface="Helvetica Neue"/>
                <a:cs typeface="Segoe UI"/>
              </a:rPr>
              <a:t>CCD(1)​</a:t>
            </a:r>
          </a:p>
          <a:p>
            <a:pPr algn="ctr"/>
            <a:r>
              <a:rPr lang="en-US" sz="1300" dirty="0">
                <a:latin typeface="Helvetica Neue"/>
                <a:cs typeface="Segoe UI"/>
              </a:rPr>
              <a:t>FRCC(1)​</a:t>
            </a:r>
          </a:p>
        </p:txBody>
      </p:sp>
      <p:sp>
        <p:nvSpPr>
          <p:cNvPr id="11" name="TextBox 10">
            <a:extLst>
              <a:ext uri="{FF2B5EF4-FFF2-40B4-BE49-F238E27FC236}">
                <a16:creationId xmlns:a16="http://schemas.microsoft.com/office/drawing/2014/main" id="{3CD9EDD9-7304-0787-EBE2-7B18855E2619}"/>
              </a:ext>
            </a:extLst>
          </p:cNvPr>
          <p:cNvSpPr txBox="1"/>
          <p:nvPr/>
        </p:nvSpPr>
        <p:spPr>
          <a:xfrm>
            <a:off x="5784959" y="4212649"/>
            <a:ext cx="2743200"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Helvetica Neue"/>
                <a:cs typeface="Segoe UI"/>
              </a:rPr>
              <a:t>CNCC(1)​</a:t>
            </a:r>
          </a:p>
          <a:p>
            <a:pPr algn="ctr"/>
            <a:r>
              <a:rPr lang="en-US" sz="1300">
                <a:latin typeface="Helvetica Neue"/>
                <a:cs typeface="Segoe UI"/>
              </a:rPr>
              <a:t>PPSC(1)​​</a:t>
            </a:r>
          </a:p>
          <a:p>
            <a:pPr algn="ctr"/>
            <a:r>
              <a:rPr lang="en-US" sz="1300">
                <a:latin typeface="Helvetica Neue"/>
                <a:cs typeface="Segoe UI"/>
              </a:rPr>
              <a:t>RRCC(1)​​</a:t>
            </a:r>
          </a:p>
        </p:txBody>
      </p:sp>
    </p:spTree>
    <p:extLst>
      <p:ext uri="{BB962C8B-B14F-4D97-AF65-F5344CB8AC3E}">
        <p14:creationId xmlns:p14="http://schemas.microsoft.com/office/powerpoint/2010/main" val="349238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774D-1A94-288C-95D9-E01CA6265E81}"/>
              </a:ext>
            </a:extLst>
          </p:cNvPr>
          <p:cNvSpPr>
            <a:spLocks noGrp="1"/>
          </p:cNvSpPr>
          <p:nvPr>
            <p:ph type="title"/>
          </p:nvPr>
        </p:nvSpPr>
        <p:spPr/>
        <p:txBody>
          <a:bodyPr>
            <a:normAutofit/>
          </a:bodyPr>
          <a:lstStyle/>
          <a:p>
            <a:r>
              <a:rPr lang="en-US" sz="1800" b="1" dirty="0"/>
              <a:t>Do home college and pooled teaching sections of the same course need to have the same course caps?</a:t>
            </a:r>
          </a:p>
        </p:txBody>
      </p:sp>
      <p:sp>
        <p:nvSpPr>
          <p:cNvPr id="3" name="Content Placeholder 2">
            <a:extLst>
              <a:ext uri="{FF2B5EF4-FFF2-40B4-BE49-F238E27FC236}">
                <a16:creationId xmlns:a16="http://schemas.microsoft.com/office/drawing/2014/main" id="{09D1DE42-03AC-4279-B7E5-B41EA8D00A58}"/>
              </a:ext>
            </a:extLst>
          </p:cNvPr>
          <p:cNvSpPr>
            <a:spLocks noGrp="1"/>
          </p:cNvSpPr>
          <p:nvPr>
            <p:ph idx="1"/>
          </p:nvPr>
        </p:nvSpPr>
        <p:spPr/>
        <p:txBody>
          <a:bodyPr/>
          <a:lstStyle/>
          <a:p>
            <a:r>
              <a:rPr lang="en-US" sz="1600" dirty="0"/>
              <a:t>Yes, so that we are consistent and can better predict the number of pooled sections we need to increase access and improve efficiency</a:t>
            </a:r>
          </a:p>
          <a:p>
            <a:r>
              <a:rPr lang="en-US" sz="1600" dirty="0"/>
              <a:t>There are some exceptions:</a:t>
            </a:r>
          </a:p>
          <a:p>
            <a:pPr lvl="1"/>
            <a:r>
              <a:rPr lang="en-US" sz="1600" dirty="0"/>
              <a:t>Capstone courses, practicums, and other courses that are approved to be offered </a:t>
            </a:r>
            <a:r>
              <a:rPr lang="en-US" sz="1600" i="1" dirty="0"/>
              <a:t>only</a:t>
            </a:r>
            <a:r>
              <a:rPr lang="en-US" sz="1600" dirty="0"/>
              <a:t> as home college sections</a:t>
            </a:r>
          </a:p>
          <a:p>
            <a:pPr lvl="1"/>
            <a:r>
              <a:rPr lang="en-US" sz="1600" dirty="0"/>
              <a:t>Colleges can set specific caps on these courses to meet accreditation and other needs, still aiming for an overall average across all online courses of 25 students enrolled at census</a:t>
            </a:r>
          </a:p>
          <a:p>
            <a:pPr marL="342900" lvl="1" indent="0">
              <a:buNone/>
            </a:pPr>
            <a:endParaRPr lang="en-US" dirty="0"/>
          </a:p>
        </p:txBody>
      </p:sp>
      <p:sp>
        <p:nvSpPr>
          <p:cNvPr id="4" name="Slide Number Placeholder 3">
            <a:extLst>
              <a:ext uri="{FF2B5EF4-FFF2-40B4-BE49-F238E27FC236}">
                <a16:creationId xmlns:a16="http://schemas.microsoft.com/office/drawing/2014/main" id="{3C03FA60-91C0-247F-28F7-A919FC27841C}"/>
              </a:ext>
            </a:extLst>
          </p:cNvPr>
          <p:cNvSpPr>
            <a:spLocks noGrp="1"/>
          </p:cNvSpPr>
          <p:nvPr>
            <p:ph type="sldNum" sz="quarter" idx="12"/>
          </p:nvPr>
        </p:nvSpPr>
        <p:spPr/>
        <p:txBody>
          <a:bodyPr/>
          <a:lstStyle/>
          <a:p>
            <a:fld id="{3AF5B793-A8FE-CB4C-BEAD-E0D98F0CF84B}" type="slidenum">
              <a:rPr lang="en-US" smtClean="0"/>
              <a:t>16</a:t>
            </a:fld>
            <a:endParaRPr lang="en-US"/>
          </a:p>
        </p:txBody>
      </p:sp>
    </p:spTree>
    <p:extLst>
      <p:ext uri="{BB962C8B-B14F-4D97-AF65-F5344CB8AC3E}">
        <p14:creationId xmlns:p14="http://schemas.microsoft.com/office/powerpoint/2010/main" val="278545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DC5F-1E17-08B0-B676-D0441A307946}"/>
              </a:ext>
            </a:extLst>
          </p:cNvPr>
          <p:cNvSpPr>
            <a:spLocks noGrp="1"/>
          </p:cNvSpPr>
          <p:nvPr>
            <p:ph type="title"/>
          </p:nvPr>
        </p:nvSpPr>
        <p:spPr/>
        <p:txBody>
          <a:bodyP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Are home colleges allowed to open up extra online sections?  For example, PSY 2440 usually has 4-6 sections.  If those fill, can the college open another section or are those students encouraged to register in a pooled section?</a:t>
            </a:r>
            <a:endParaRPr lang="en-US" sz="1800" dirty="0">
              <a:effectLst/>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76DD9F3C-70A4-3FC8-41DF-359F34FDBFAF}"/>
              </a:ext>
            </a:extLst>
          </p:cNvPr>
          <p:cNvSpPr>
            <a:spLocks noGrp="1"/>
          </p:cNvSpPr>
          <p:nvPr>
            <p:ph idx="1"/>
          </p:nvPr>
        </p:nvSpPr>
        <p:spPr>
          <a:xfrm>
            <a:off x="628650" y="1253907"/>
            <a:ext cx="7886700" cy="3534025"/>
          </a:xfrm>
        </p:spPr>
        <p:txBody>
          <a:bodyPr/>
          <a:lstStyle/>
          <a:p>
            <a:r>
              <a:rPr lang="en-US" sz="1400" dirty="0">
                <a:latin typeface="Helvetica Neue Light" panose="02000403000000020004"/>
              </a:rPr>
              <a:t>If all assigned home college sections are full, students should be encouraged to enroll in pooled online sections. This allows us to better anticipate capacity needs as a consortium while avoiding last minute changes to pooled sections that have already been assigned.</a:t>
            </a:r>
          </a:p>
          <a:p>
            <a:r>
              <a:rPr lang="en-US" sz="1400" dirty="0">
                <a:latin typeface="Helvetica Neue Light" panose="02000403000000020004"/>
              </a:rPr>
              <a:t>Prior to the start of registration, colleges can request additional home college sections if they can demonstrate a data-driven need for an additional home college section (e.g. over 25 additional home college students enrolled in more recent term above the number of sections distributed, new program launch or program requirement that will increase demand, etc.)</a:t>
            </a:r>
          </a:p>
          <a:p>
            <a:r>
              <a:rPr lang="en-US" sz="1400" dirty="0">
                <a:effectLst/>
                <a:latin typeface="Helvetica Neue Light" panose="02000403000000020004"/>
                <a:ea typeface="Calibri" panose="020F0502020204030204" pitchFamily="34" charset="0"/>
              </a:rPr>
              <a:t>Home colleges may </a:t>
            </a:r>
            <a:r>
              <a:rPr lang="en-US" sz="1400" dirty="0">
                <a:latin typeface="Helvetica Neue Light" panose="02000403000000020004"/>
                <a:ea typeface="Calibri" panose="020F0502020204030204" pitchFamily="34" charset="0"/>
              </a:rPr>
              <a:t>add </a:t>
            </a:r>
            <a:r>
              <a:rPr lang="en-US" sz="1400" dirty="0">
                <a:effectLst/>
                <a:latin typeface="Helvetica Neue Light" panose="02000403000000020004"/>
                <a:ea typeface="Calibri" panose="020F0502020204030204" pitchFamily="34" charset="0"/>
              </a:rPr>
              <a:t>online sections of courses that are approved to run as “home college only” for program specific reasons. Examples include capstone courses and practicums. Since there are no pooled sections in these cases, home colleges can add additional sections if needed without impacting other colleges.</a:t>
            </a:r>
          </a:p>
          <a:p>
            <a:endParaRPr lang="en-US" dirty="0"/>
          </a:p>
        </p:txBody>
      </p:sp>
      <p:sp>
        <p:nvSpPr>
          <p:cNvPr id="4" name="Slide Number Placeholder 3">
            <a:extLst>
              <a:ext uri="{FF2B5EF4-FFF2-40B4-BE49-F238E27FC236}">
                <a16:creationId xmlns:a16="http://schemas.microsoft.com/office/drawing/2014/main" id="{DA935701-809D-3037-33F2-A567BE1E5AEE}"/>
              </a:ext>
            </a:extLst>
          </p:cNvPr>
          <p:cNvSpPr>
            <a:spLocks noGrp="1"/>
          </p:cNvSpPr>
          <p:nvPr>
            <p:ph type="sldNum" sz="quarter" idx="12"/>
          </p:nvPr>
        </p:nvSpPr>
        <p:spPr/>
        <p:txBody>
          <a:bodyPr/>
          <a:lstStyle/>
          <a:p>
            <a:fld id="{3AF5B793-A8FE-CB4C-BEAD-E0D98F0CF84B}" type="slidenum">
              <a:rPr lang="en-US" smtClean="0"/>
              <a:t>17</a:t>
            </a:fld>
            <a:endParaRPr lang="en-US"/>
          </a:p>
        </p:txBody>
      </p:sp>
    </p:spTree>
    <p:extLst>
      <p:ext uri="{BB962C8B-B14F-4D97-AF65-F5344CB8AC3E}">
        <p14:creationId xmlns:p14="http://schemas.microsoft.com/office/powerpoint/2010/main" val="330301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329F8-E637-5C2F-D0B3-7A4CD5162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59AA6-CD02-9D65-0AAB-8232E72DAF28}"/>
              </a:ext>
            </a:extLst>
          </p:cNvPr>
          <p:cNvSpPr>
            <a:spLocks noGrp="1"/>
          </p:cNvSpPr>
          <p:nvPr>
            <p:ph type="title"/>
          </p:nvPr>
        </p:nvSpPr>
        <p:spPr>
          <a:xfrm>
            <a:off x="566086" y="404326"/>
            <a:ext cx="7886700" cy="767657"/>
          </a:xfrm>
        </p:spPr>
        <p:txBody>
          <a:bodyPr>
            <a:noAutofit/>
          </a:bodyPr>
          <a:lstStyle/>
          <a:p>
            <a:pPr>
              <a:spcBef>
                <a:spcPts val="0"/>
              </a:spcBef>
            </a:pPr>
            <a:r>
              <a:rPr lang="en-US" sz="1800" b="1" dirty="0">
                <a:latin typeface="Helvetica Neue" panose="02000503000000020004"/>
              </a:rPr>
              <a:t>How do disciplines request modifications to the initial section distribution?</a:t>
            </a:r>
            <a:br>
              <a:rPr lang="en-US" sz="1800" b="1" dirty="0">
                <a:latin typeface="Helvetica Neue" panose="02000503000000020004"/>
              </a:rPr>
            </a:br>
            <a:endParaRPr lang="en-US" sz="1800" b="1" dirty="0">
              <a:latin typeface="Helvetica Neue" panose="02000503000000020004"/>
            </a:endParaRPr>
          </a:p>
        </p:txBody>
      </p:sp>
      <p:sp>
        <p:nvSpPr>
          <p:cNvPr id="3" name="Content Placeholder 2">
            <a:extLst>
              <a:ext uri="{FF2B5EF4-FFF2-40B4-BE49-F238E27FC236}">
                <a16:creationId xmlns:a16="http://schemas.microsoft.com/office/drawing/2014/main" id="{194FF07E-A2FB-D320-53E1-D347C6F6E1DD}"/>
              </a:ext>
            </a:extLst>
          </p:cNvPr>
          <p:cNvSpPr>
            <a:spLocks noGrp="1"/>
          </p:cNvSpPr>
          <p:nvPr>
            <p:ph idx="1"/>
          </p:nvPr>
        </p:nvSpPr>
        <p:spPr>
          <a:xfrm>
            <a:off x="628650" y="1068404"/>
            <a:ext cx="7886700" cy="2592167"/>
          </a:xfrm>
        </p:spPr>
        <p:txBody>
          <a:bodyPr/>
          <a:lstStyle/>
          <a:p>
            <a:r>
              <a:rPr lang="en-US" sz="1800" b="0" i="0" u="sng" strike="noStrike" dirty="0">
                <a:solidFill>
                  <a:srgbClr val="0000FF"/>
                </a:solidFill>
                <a:effectLst/>
                <a:latin typeface="Calibri" panose="020F0502020204030204" pitchFamily="34" charset="0"/>
                <a:hlinkClick r:id="rId2"/>
              </a:rPr>
              <a:t>Use the Colorado Online Discipline Feedback Form</a:t>
            </a:r>
            <a:r>
              <a:rPr lang="en-US" sz="1800" b="0" i="0" dirty="0">
                <a:solidFill>
                  <a:srgbClr val="000000"/>
                </a:solidFill>
                <a:effectLst/>
                <a:latin typeface="Calibri" panose="020F0502020204030204" pitchFamily="34" charset="0"/>
              </a:rPr>
              <a:t> (</a:t>
            </a:r>
            <a:r>
              <a:rPr lang="en-US" sz="1800" b="0" i="0" u="sng" strike="noStrike" dirty="0">
                <a:solidFill>
                  <a:srgbClr val="0000FF"/>
                </a:solidFill>
                <a:effectLst/>
                <a:latin typeface="Calibri" panose="020F0502020204030204" pitchFamily="34" charset="0"/>
                <a:hlinkClick r:id="rId2"/>
              </a:rPr>
              <a:t>https://forms.office.com/r/kFb6WKCNhv</a:t>
            </a:r>
            <a:r>
              <a:rPr lang="en-US" sz="1800" b="0" i="0" dirty="0">
                <a:solidFill>
                  <a:srgbClr val="000000"/>
                </a:solidFill>
                <a:effectLst/>
                <a:latin typeface="Calibri" panose="020F0502020204030204" pitchFamily="34" charset="0"/>
              </a:rPr>
              <a:t>) to submit discipline specific</a:t>
            </a:r>
          </a:p>
          <a:p>
            <a:r>
              <a:rPr lang="en-US" sz="1800" b="0" i="0" dirty="0">
                <a:solidFill>
                  <a:srgbClr val="000000"/>
                </a:solidFill>
                <a:effectLst/>
                <a:latin typeface="Calibri" panose="020F0502020204030204" pitchFamily="34" charset="0"/>
              </a:rPr>
              <a:t>Summary information and status on previously submitted requests is posted on the Colorado Online </a:t>
            </a:r>
            <a:r>
              <a:rPr lang="en-US" sz="1800" b="0" i="0" dirty="0" err="1">
                <a:solidFill>
                  <a:srgbClr val="000000"/>
                </a:solidFill>
                <a:effectLst/>
                <a:latin typeface="Calibri" panose="020F0502020204030204" pitchFamily="34" charset="0"/>
              </a:rPr>
              <a:t>Sharepoint</a:t>
            </a:r>
            <a:r>
              <a:rPr lang="en-US" sz="1800" b="0" i="0" dirty="0">
                <a:solidFill>
                  <a:srgbClr val="000000"/>
                </a:solidFill>
                <a:effectLst/>
                <a:latin typeface="Calibri" panose="020F0502020204030204" pitchFamily="34" charset="0"/>
              </a:rPr>
              <a:t> site: </a:t>
            </a:r>
            <a:r>
              <a:rPr lang="en-US" sz="1800" b="0" i="0" u="sng" strike="noStrike" dirty="0">
                <a:solidFill>
                  <a:srgbClr val="0000FF"/>
                </a:solidFill>
                <a:effectLst/>
                <a:latin typeface="Calibri" panose="020F0502020204030204" pitchFamily="34" charset="0"/>
                <a:hlinkClick r:id="rId3"/>
              </a:rPr>
              <a:t>Requested Exceptions and Modifications to Course Scheduling by Discipline.xlsx</a:t>
            </a:r>
            <a:r>
              <a:rPr lang="en-US" sz="1800" b="0" i="0" dirty="0">
                <a:solidFill>
                  <a:srgbClr val="000000"/>
                </a:solidFill>
                <a:effectLst/>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EA8F2C5F-1FBD-7F69-0E7C-1E0B8486C4A1}"/>
              </a:ext>
            </a:extLst>
          </p:cNvPr>
          <p:cNvSpPr>
            <a:spLocks noGrp="1"/>
          </p:cNvSpPr>
          <p:nvPr>
            <p:ph type="sldNum" sz="quarter" idx="12"/>
          </p:nvPr>
        </p:nvSpPr>
        <p:spPr/>
        <p:txBody>
          <a:bodyPr/>
          <a:lstStyle/>
          <a:p>
            <a:fld id="{3AF5B793-A8FE-CB4C-BEAD-E0D98F0CF84B}" type="slidenum">
              <a:rPr lang="en-US" smtClean="0"/>
              <a:t>18</a:t>
            </a:fld>
            <a:endParaRPr lang="en-US"/>
          </a:p>
        </p:txBody>
      </p:sp>
    </p:spTree>
    <p:extLst>
      <p:ext uri="{BB962C8B-B14F-4D97-AF65-F5344CB8AC3E}">
        <p14:creationId xmlns:p14="http://schemas.microsoft.com/office/powerpoint/2010/main" val="190555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4791-DAE0-B6AD-DB1C-87CA43D85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4271B-6ABF-8995-24C8-9BFF3E1411B5}"/>
              </a:ext>
            </a:extLst>
          </p:cNvPr>
          <p:cNvSpPr>
            <a:spLocks noGrp="1"/>
          </p:cNvSpPr>
          <p:nvPr>
            <p:ph type="title"/>
          </p:nvPr>
        </p:nvSpPr>
        <p:spPr/>
        <p:txBody>
          <a:bodyPr>
            <a:normAutofit/>
          </a:bodyPr>
          <a:lstStyle/>
          <a:p>
            <a:pPr marL="0" marR="0">
              <a:spcBef>
                <a:spcPts val="0"/>
              </a:spcBef>
              <a:spcAft>
                <a:spcPts val="0"/>
              </a:spcAft>
            </a:pPr>
            <a:r>
              <a:rPr lang="en-US" sz="1800" b="1" dirty="0">
                <a:latin typeface="Helvetica Neue" panose="02000503000000020004"/>
                <a:ea typeface="Calibri" panose="020F0502020204030204" pitchFamily="34" charset="0"/>
              </a:rPr>
              <a:t>Who gets the FTE for online courses?</a:t>
            </a:r>
            <a:endParaRPr lang="en-US" sz="1800" dirty="0">
              <a:effectLst/>
              <a:latin typeface="Helvetica Neue" panose="02000503000000020004"/>
              <a:ea typeface="Calibri" panose="020F0502020204030204" pitchFamily="34" charset="0"/>
            </a:endParaRPr>
          </a:p>
        </p:txBody>
      </p:sp>
      <p:sp>
        <p:nvSpPr>
          <p:cNvPr id="3" name="Content Placeholder 2">
            <a:extLst>
              <a:ext uri="{FF2B5EF4-FFF2-40B4-BE49-F238E27FC236}">
                <a16:creationId xmlns:a16="http://schemas.microsoft.com/office/drawing/2014/main" id="{DD6FB347-A6EC-33EB-D5D6-16349B4B4585}"/>
              </a:ext>
            </a:extLst>
          </p:cNvPr>
          <p:cNvSpPr>
            <a:spLocks noGrp="1"/>
          </p:cNvSpPr>
          <p:nvPr>
            <p:ph idx="1"/>
          </p:nvPr>
        </p:nvSpPr>
        <p:spPr/>
        <p:txBody>
          <a:bodyPr/>
          <a:lstStyle/>
          <a:p>
            <a:r>
              <a:rPr lang="en-US" sz="1600" dirty="0"/>
              <a:t>Student enrollment counts towards FTE at the student’s home college in terms of state funding – same as in CCCOnline model.</a:t>
            </a:r>
          </a:p>
          <a:p>
            <a:r>
              <a:rPr lang="en-US" sz="1600" dirty="0"/>
              <a:t>Tuition revenue is shared between the teaching college and the student’s home college. </a:t>
            </a:r>
          </a:p>
          <a:p>
            <a:r>
              <a:rPr lang="en-US" sz="1600" dirty="0"/>
              <a:t>12% of the revenue for all Colorado Online sections (home college and pooled) goes towards shared services; an additional 4% funds the wild card incentive pool. </a:t>
            </a:r>
          </a:p>
          <a:p>
            <a:r>
              <a:rPr lang="en-US" sz="1600" dirty="0"/>
              <a:t>The team developing the financial model is working with business officers at each college to review the model.</a:t>
            </a:r>
          </a:p>
        </p:txBody>
      </p:sp>
      <p:sp>
        <p:nvSpPr>
          <p:cNvPr id="4" name="Slide Number Placeholder 3">
            <a:extLst>
              <a:ext uri="{FF2B5EF4-FFF2-40B4-BE49-F238E27FC236}">
                <a16:creationId xmlns:a16="http://schemas.microsoft.com/office/drawing/2014/main" id="{B219BAC7-D436-C975-0EFB-D7F3E7D5A522}"/>
              </a:ext>
            </a:extLst>
          </p:cNvPr>
          <p:cNvSpPr>
            <a:spLocks noGrp="1"/>
          </p:cNvSpPr>
          <p:nvPr>
            <p:ph type="sldNum" sz="quarter" idx="12"/>
          </p:nvPr>
        </p:nvSpPr>
        <p:spPr/>
        <p:txBody>
          <a:bodyPr/>
          <a:lstStyle/>
          <a:p>
            <a:fld id="{3AF5B793-A8FE-CB4C-BEAD-E0D98F0CF84B}" type="slidenum">
              <a:rPr lang="en-US" smtClean="0"/>
              <a:t>19</a:t>
            </a:fld>
            <a:endParaRPr lang="en-US"/>
          </a:p>
        </p:txBody>
      </p:sp>
    </p:spTree>
    <p:extLst>
      <p:ext uri="{BB962C8B-B14F-4D97-AF65-F5344CB8AC3E}">
        <p14:creationId xmlns:p14="http://schemas.microsoft.com/office/powerpoint/2010/main" val="68722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 Transition to Colorado Online by Fall 2024</a:t>
            </a:r>
          </a:p>
        </p:txBody>
      </p:sp>
      <p:graphicFrame>
        <p:nvGraphicFramePr>
          <p:cNvPr id="5" name="Content Placeholder 4"/>
          <p:cNvGraphicFramePr>
            <a:graphicFrameLocks noGrp="1"/>
          </p:cNvGraphicFramePr>
          <p:nvPr>
            <p:ph idx="1"/>
          </p:nvPr>
        </p:nvGraphicFramePr>
        <p:xfrm>
          <a:off x="628649" y="1098550"/>
          <a:ext cx="8231042" cy="3850640"/>
        </p:xfrm>
        <a:graphic>
          <a:graphicData uri="http://schemas.openxmlformats.org/drawingml/2006/table">
            <a:tbl>
              <a:tblPr firstRow="1" bandRow="1">
                <a:tableStyleId>{5C22544A-7EE6-4342-B048-85BDC9FD1C3A}</a:tableStyleId>
              </a:tblPr>
              <a:tblGrid>
                <a:gridCol w="3750168">
                  <a:extLst>
                    <a:ext uri="{9D8B030D-6E8A-4147-A177-3AD203B41FA5}">
                      <a16:colId xmlns:a16="http://schemas.microsoft.com/office/drawing/2014/main" val="20000"/>
                    </a:ext>
                  </a:extLst>
                </a:gridCol>
                <a:gridCol w="4480874">
                  <a:extLst>
                    <a:ext uri="{9D8B030D-6E8A-4147-A177-3AD203B41FA5}">
                      <a16:colId xmlns:a16="http://schemas.microsoft.com/office/drawing/2014/main" val="20001"/>
                    </a:ext>
                  </a:extLst>
                </a:gridCol>
              </a:tblGrid>
              <a:tr h="370840">
                <a:tc>
                  <a:txBody>
                    <a:bodyPr/>
                    <a:lstStyle/>
                    <a:p>
                      <a:r>
                        <a:rPr lang="en-US" sz="1500">
                          <a:latin typeface="Helvetica Neue"/>
                          <a:cs typeface="Helvetica Neue"/>
                        </a:rPr>
                        <a:t>Rationale</a:t>
                      </a:r>
                    </a:p>
                  </a:txBody>
                  <a:tcPr/>
                </a:tc>
                <a:tc>
                  <a:txBody>
                    <a:bodyPr/>
                    <a:lstStyle/>
                    <a:p>
                      <a:r>
                        <a:rPr lang="en-US" sz="1500">
                          <a:latin typeface="Helvetica Neue"/>
                          <a:cs typeface="Helvetica Neue"/>
                        </a:rPr>
                        <a:t>Goals</a:t>
                      </a:r>
                    </a:p>
                  </a:txBody>
                  <a:tcPr/>
                </a:tc>
                <a:extLst>
                  <a:ext uri="{0D108BD9-81ED-4DB2-BD59-A6C34878D82A}">
                    <a16:rowId xmlns:a16="http://schemas.microsoft.com/office/drawing/2014/main" val="10000"/>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Meet student needs</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Improve ease</a:t>
                      </a:r>
                      <a:r>
                        <a:rPr lang="en-US" sz="1500" baseline="0">
                          <a:latin typeface="Helvetica Neue"/>
                          <a:cs typeface="Helvetica Neue"/>
                        </a:rPr>
                        <a:t> of use for students</a:t>
                      </a:r>
                      <a:endParaRPr lang="en-US" sz="1500">
                        <a:latin typeface="Helvetica Neue"/>
                        <a:cs typeface="Helvetica Neue"/>
                      </a:endParaRPr>
                    </a:p>
                  </a:txBody>
                  <a:tcPr/>
                </a:tc>
                <a:extLst>
                  <a:ext uri="{0D108BD9-81ED-4DB2-BD59-A6C34878D82A}">
                    <a16:rowId xmlns:a16="http://schemas.microsoft.com/office/drawing/2014/main" val="10001"/>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Compliance with accreditation criteria</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College oversight, improve efficiency, leverage existing state online investments</a:t>
                      </a:r>
                    </a:p>
                  </a:txBody>
                  <a:tcPr/>
                </a:tc>
                <a:extLst>
                  <a:ext uri="{0D108BD9-81ED-4DB2-BD59-A6C34878D82A}">
                    <a16:rowId xmlns:a16="http://schemas.microsoft.com/office/drawing/2014/main" val="10002"/>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Growing student demand for online learning</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Increase workforce and</a:t>
                      </a:r>
                      <a:r>
                        <a:rPr lang="en-US" sz="15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Attract new markets</a:t>
                      </a:r>
                    </a:p>
                  </a:txBody>
                  <a:tcPr/>
                </a:tc>
                <a:extLst>
                  <a:ext uri="{0D108BD9-81ED-4DB2-BD59-A6C34878D82A}">
                    <a16:rowId xmlns:a16="http://schemas.microsoft.com/office/drawing/2014/main" val="10003"/>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Economic ability to serve current &amp; future students</a:t>
                      </a:r>
                    </a:p>
                  </a:txBody>
                  <a:tcPr/>
                </a:tc>
                <a:tc>
                  <a:txBody>
                    <a:bodyPr/>
                    <a:lstStyle/>
                    <a:p>
                      <a:pPr marL="285750" indent="-285750">
                        <a:buFont typeface="Arial"/>
                        <a:buChar char="•"/>
                      </a:pPr>
                      <a:r>
                        <a:rPr lang="en-US" sz="1500">
                          <a:latin typeface="Helvetica Neue"/>
                          <a:cs typeface="Helvetica Neue"/>
                        </a:rPr>
                        <a:t>Reduce internal competition, become more competitive externally</a:t>
                      </a:r>
                    </a:p>
                    <a:p>
                      <a:pPr marL="285750" indent="-285750">
                        <a:buFont typeface="Arial"/>
                        <a:buChar char="•"/>
                      </a:pPr>
                      <a:r>
                        <a:rPr lang="en-US" sz="1500">
                          <a:latin typeface="Helvetica Neue"/>
                          <a:cs typeface="Helvetica Neue"/>
                        </a:rPr>
                        <a:t>Increase revenue, Improve use of resources at a lower cost to students</a:t>
                      </a:r>
                    </a:p>
                  </a:txBody>
                  <a:tcPr/>
                </a:tc>
                <a:extLst>
                  <a:ext uri="{0D108BD9-81ED-4DB2-BD59-A6C34878D82A}">
                    <a16:rowId xmlns:a16="http://schemas.microsoft.com/office/drawing/2014/main" val="10004"/>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Support existing CCCS efforts</a:t>
                      </a:r>
                    </a:p>
                  </a:txBody>
                  <a:tcPr/>
                </a:tc>
                <a:tc>
                  <a:txBody>
                    <a:bodyPr/>
                    <a:lstStyle/>
                    <a:p>
                      <a:pPr marL="285750" indent="-285750">
                        <a:buFont typeface="Arial"/>
                        <a:buChar char="•"/>
                      </a:pPr>
                      <a:r>
                        <a:rPr lang="en-US" sz="1500" dirty="0">
                          <a:latin typeface="Helvetica Neue"/>
                          <a:cs typeface="Helvetica Neue"/>
                        </a:rPr>
                        <a:t>Expand opportunities via technology</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2</a:t>
            </a:fld>
            <a:endParaRPr lang="en-US"/>
          </a:p>
        </p:txBody>
      </p:sp>
    </p:spTree>
    <p:extLst>
      <p:ext uri="{BB962C8B-B14F-4D97-AF65-F5344CB8AC3E}">
        <p14:creationId xmlns:p14="http://schemas.microsoft.com/office/powerpoint/2010/main" val="154181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dirty="0"/>
              <a:t>Where to Find Information about Colorado Online</a:t>
            </a:r>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vert="horz" lIns="91440" tIns="45720" rIns="91440" bIns="45720" rtlCol="0" anchor="t">
            <a:normAutofit fontScale="62500" lnSpcReduction="20000"/>
          </a:bodyPr>
          <a:lstStyle/>
          <a:p>
            <a:r>
              <a:rPr lang="en-US" dirty="0">
                <a:solidFill>
                  <a:schemeClr val="tx1"/>
                </a:solidFill>
                <a:latin typeface="Helvetica Neue Light"/>
              </a:rPr>
              <a:t>Info Sessions (8:00 am every other Wednesday)</a:t>
            </a:r>
          </a:p>
          <a:p>
            <a:r>
              <a:rPr lang="en-US" dirty="0">
                <a:solidFill>
                  <a:schemeClr val="tx1"/>
                </a:solidFill>
                <a:latin typeface="Helvetica Neue Light"/>
              </a:rPr>
              <a:t>Monthly email updates from Project Director</a:t>
            </a:r>
          </a:p>
          <a:p>
            <a:r>
              <a:rPr lang="en-US" dirty="0">
                <a:solidFill>
                  <a:schemeClr val="tx1"/>
                </a:solidFill>
                <a:latin typeface="Helvetica Neue Light"/>
              </a:rPr>
              <a:t>Updates from college leadership and project / committee reps</a:t>
            </a:r>
          </a:p>
          <a:p>
            <a:r>
              <a:rPr lang="en-US" dirty="0">
                <a:solidFill>
                  <a:schemeClr val="tx1"/>
                </a:solidFill>
                <a:latin typeface="Helvetica Neue Light"/>
                <a:hlinkClick r:id="rId3">
                  <a:extLst>
                    <a:ext uri="{A12FA001-AC4F-418D-AE19-62706E023703}">
                      <ahyp:hlinkClr xmlns:ahyp="http://schemas.microsoft.com/office/drawing/2018/hyperlinkcolor" val="tx"/>
                    </a:ext>
                  </a:extLst>
                </a:hlinkClick>
              </a:rPr>
              <a:t>Inside Colorado Online </a:t>
            </a:r>
            <a:r>
              <a:rPr lang="en-US" sz="2000" dirty="0">
                <a:latin typeface="Helvetica Neue Light"/>
              </a:rPr>
              <a:t>(</a:t>
            </a:r>
            <a:r>
              <a:rPr lang="en-US" sz="2000" dirty="0">
                <a:latin typeface="Helvetica Neue Light"/>
                <a:hlinkClick r:id="rId3"/>
              </a:rPr>
              <a:t>https://insidecoloradoonline.cccs.edu</a:t>
            </a:r>
            <a:r>
              <a:rPr lang="en-US" sz="2000" dirty="0">
                <a:latin typeface="Helvetica Neue Light"/>
              </a:rPr>
              <a:t>)</a:t>
            </a:r>
            <a:endParaRPr lang="en-US" dirty="0">
              <a:solidFill>
                <a:schemeClr val="tx1"/>
              </a:solidFill>
              <a:latin typeface="Helvetica Neue Light"/>
            </a:endParaRPr>
          </a:p>
          <a:p>
            <a:pPr lvl="1"/>
            <a:r>
              <a:rPr lang="en-US" dirty="0">
                <a:solidFill>
                  <a:schemeClr val="tx1"/>
                </a:solidFill>
                <a:latin typeface="Helvetica Neue Light"/>
              </a:rPr>
              <a:t>Updates, FAQs, virtual suggestion box</a:t>
            </a:r>
          </a:p>
          <a:p>
            <a:r>
              <a:rPr lang="en-US" u="sng" kern="0" dirty="0">
                <a:solidFill>
                  <a:srgbClr val="0563C1"/>
                </a:solidFill>
                <a:effectLst/>
                <a:latin typeface="Helvetica Neue"/>
                <a:ea typeface="Times New Roman" panose="02020603050405020304" pitchFamily="18" charset="0"/>
                <a:hlinkClick r:id="rId4"/>
              </a:rPr>
              <a:t>CCCS Colorado Online SharePoint</a:t>
            </a:r>
            <a:r>
              <a:rPr lang="en-US" u="sng" kern="0" dirty="0">
                <a:solidFill>
                  <a:srgbClr val="0563C1"/>
                </a:solidFill>
                <a:effectLst/>
                <a:latin typeface="Helvetica Neue Light" panose="02000403000000020004"/>
                <a:ea typeface="Times New Roman" panose="02020603050405020304" pitchFamily="18" charset="0"/>
                <a:hlinkClick r:id="rId4"/>
              </a:rPr>
              <a:t> </a:t>
            </a:r>
            <a:endParaRPr lang="en-US" u="sng" kern="0" dirty="0">
              <a:solidFill>
                <a:srgbClr val="0563C1"/>
              </a:solidFill>
              <a:effectLst/>
              <a:latin typeface="Helvetica Neue Light" panose="02000403000000020004"/>
              <a:ea typeface="Times New Roman" panose="02020603050405020304" pitchFamily="18" charset="0"/>
            </a:endParaRPr>
          </a:p>
          <a:p>
            <a:pPr lvl="1"/>
            <a:r>
              <a:rPr lang="en-US" dirty="0">
                <a:solidFill>
                  <a:schemeClr val="tx1"/>
                </a:solidFill>
                <a:latin typeface="Helvetica Neue Light"/>
              </a:rPr>
              <a:t>Course section distribution, enrollment reports, course materials selections, etc. </a:t>
            </a:r>
          </a:p>
          <a:p>
            <a:pPr lvl="1"/>
            <a:r>
              <a:rPr lang="en-US" dirty="0">
                <a:solidFill>
                  <a:schemeClr val="tx1"/>
                </a:solidFill>
                <a:latin typeface="Helvetica Neue Light"/>
              </a:rPr>
              <a:t>Contact information for Project Teams, Subcommittees, and the Online Faculty and Instructor Advisory Committee </a:t>
            </a:r>
            <a:endParaRPr lang="en-US" dirty="0">
              <a:solidFill>
                <a:schemeClr val="tx1"/>
              </a:solidFill>
            </a:endParaRPr>
          </a:p>
          <a:p>
            <a:r>
              <a:rPr lang="en-US" dirty="0">
                <a:solidFill>
                  <a:schemeClr val="tx1"/>
                </a:solidFill>
                <a:latin typeface="Helvetica Neue Light"/>
              </a:rPr>
              <a:t>Contact us!</a:t>
            </a:r>
          </a:p>
          <a:p>
            <a:pPr lvl="1"/>
            <a:r>
              <a:rPr lang="en-US" dirty="0">
                <a:solidFill>
                  <a:schemeClr val="tx1"/>
                </a:solidFill>
                <a:latin typeface="Helvetica Neue Light"/>
              </a:rPr>
              <a:t>Project Director, Tammy Vercauteren – </a:t>
            </a:r>
            <a:r>
              <a:rPr lang="en-US" dirty="0">
                <a:solidFill>
                  <a:schemeClr val="tx1"/>
                </a:solidFill>
                <a:latin typeface="Helvetica Neue Light"/>
                <a:hlinkClick r:id="rId5">
                  <a:extLst>
                    <a:ext uri="{A12FA001-AC4F-418D-AE19-62706E023703}">
                      <ahyp:hlinkClr xmlns:ahyp="http://schemas.microsoft.com/office/drawing/2018/hyperlinkcolor" val="tx"/>
                    </a:ext>
                  </a:extLst>
                </a:hlinkClick>
              </a:rPr>
              <a:t>tammy.vercauteren@cccs.edu</a:t>
            </a:r>
            <a:endParaRPr lang="en-US" dirty="0">
              <a:solidFill>
                <a:schemeClr val="tx1"/>
              </a:solidFill>
              <a:latin typeface="Helvetica Neue Light"/>
            </a:endParaRPr>
          </a:p>
          <a:p>
            <a:pPr lvl="1"/>
            <a:r>
              <a:rPr lang="en-US" dirty="0">
                <a:solidFill>
                  <a:schemeClr val="tx1"/>
                </a:solidFill>
                <a:latin typeface="Helvetica Neue Light"/>
              </a:rPr>
              <a:t>Project Coordinator, Chin Ya Russell – </a:t>
            </a:r>
            <a:r>
              <a:rPr lang="en-US" dirty="0">
                <a:solidFill>
                  <a:schemeClr val="tx1"/>
                </a:solidFill>
                <a:latin typeface="Helvetica Neue Light"/>
                <a:hlinkClick r:id="rId6">
                  <a:extLst>
                    <a:ext uri="{A12FA001-AC4F-418D-AE19-62706E023703}">
                      <ahyp:hlinkClr xmlns:ahyp="http://schemas.microsoft.com/office/drawing/2018/hyperlinkcolor" val="tx"/>
                    </a:ext>
                  </a:extLst>
                </a:hlinkClick>
              </a:rPr>
              <a:t>chinya.russell@cccs.edu</a:t>
            </a:r>
            <a:endParaRPr lang="en-US" dirty="0">
              <a:solidFill>
                <a:schemeClr val="tx1"/>
              </a:solidFill>
              <a:latin typeface="Helvetica Neue Light"/>
            </a:endParaRPr>
          </a:p>
          <a:p>
            <a:pPr lvl="1"/>
            <a:r>
              <a:rPr lang="en-US" dirty="0">
                <a:solidFill>
                  <a:schemeClr val="tx1"/>
                </a:solidFill>
                <a:latin typeface="Helvetica Neue Light"/>
              </a:rPr>
              <a:t>Executive Sponsor, Diane Duffy – diane.duffy@cccs.edu</a:t>
            </a:r>
          </a:p>
          <a:p>
            <a:pPr lvl="1"/>
            <a:endParaRPr lang="en-US" dirty="0">
              <a:solidFill>
                <a:schemeClr val="tx1"/>
              </a:solidFill>
            </a:endParaRPr>
          </a:p>
          <a:p>
            <a:pPr marL="342900" lvl="1" indent="0">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fld id="{3AF5B793-A8FE-CB4C-BEAD-E0D98F0CF84B}" type="slidenum">
              <a:rPr lang="en-US" smtClean="0"/>
              <a:t>20</a:t>
            </a:fld>
            <a:endParaRPr lang="en-US"/>
          </a:p>
        </p:txBody>
      </p:sp>
    </p:spTree>
    <p:extLst>
      <p:ext uri="{BB962C8B-B14F-4D97-AF65-F5344CB8AC3E}">
        <p14:creationId xmlns:p14="http://schemas.microsoft.com/office/powerpoint/2010/main" val="104310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CBD3-B39A-A94D-F8F6-9E136B049014}"/>
              </a:ext>
            </a:extLst>
          </p:cNvPr>
          <p:cNvSpPr>
            <a:spLocks noGrp="1"/>
          </p:cNvSpPr>
          <p:nvPr>
            <p:ph type="title"/>
          </p:nvPr>
        </p:nvSpPr>
        <p:spPr/>
        <p:txBody>
          <a:bodyPr/>
          <a:lstStyle/>
          <a:p>
            <a:r>
              <a:rPr lang="en-US" dirty="0"/>
              <a:t>Continuous Improvement Updates</a:t>
            </a:r>
          </a:p>
        </p:txBody>
      </p:sp>
      <p:sp>
        <p:nvSpPr>
          <p:cNvPr id="4" name="Content Placeholder 3">
            <a:extLst>
              <a:ext uri="{FF2B5EF4-FFF2-40B4-BE49-F238E27FC236}">
                <a16:creationId xmlns:a16="http://schemas.microsoft.com/office/drawing/2014/main" id="{C2B3FC0D-D9A8-60F3-986D-640251A189F1}"/>
              </a:ext>
            </a:extLst>
          </p:cNvPr>
          <p:cNvSpPr>
            <a:spLocks noGrp="1"/>
          </p:cNvSpPr>
          <p:nvPr>
            <p:ph idx="1"/>
          </p:nvPr>
        </p:nvSpPr>
        <p:spPr>
          <a:xfrm>
            <a:off x="628650" y="1098698"/>
            <a:ext cx="8151366" cy="3534025"/>
          </a:xfrm>
        </p:spPr>
        <p:txBody>
          <a:bodyPr/>
          <a:lstStyle/>
          <a:p>
            <a:r>
              <a:rPr lang="en-US" sz="1600" dirty="0"/>
              <a:t>Starting this spring, Colleges can submit data-informed requests for additional home college sections prior to the start of registration</a:t>
            </a:r>
          </a:p>
          <a:p>
            <a:r>
              <a:rPr lang="en-US" sz="1600" dirty="0">
                <a:latin typeface="Helvetica Neue Light" panose="02000403000000020004"/>
                <a:cs typeface="Helvetica Neue"/>
              </a:rPr>
              <a:t>The </a:t>
            </a:r>
            <a:r>
              <a:rPr lang="en-US" sz="1600" dirty="0" err="1">
                <a:latin typeface="Helvetica Neue Light" panose="02000403000000020004"/>
                <a:cs typeface="Helvetica Neue"/>
              </a:rPr>
              <a:t>sectionizer</a:t>
            </a:r>
            <a:r>
              <a:rPr lang="en-US" sz="1600" dirty="0">
                <a:latin typeface="Helvetica Neue Light" panose="02000403000000020004"/>
                <a:cs typeface="Helvetica Neue"/>
              </a:rPr>
              <a:t> can now close enrollment in the pooled teaching “Z” sections if all corresponding pooled teaching “X” sections are full – reopening them to additional enrollment when additional capacity becomes available</a:t>
            </a:r>
          </a:p>
          <a:p>
            <a:r>
              <a:rPr lang="en-US" sz="1600" dirty="0">
                <a:latin typeface="Helvetica Neue Light" panose="02000403000000020004"/>
                <a:cs typeface="Helvetica Neue"/>
              </a:rPr>
              <a:t>If sections do overenroll during the 30-minute processing period, the instructor will be informed and will be reimbursed at $25/credit per student for any students enrolled above the cap at census </a:t>
            </a:r>
          </a:p>
          <a:p>
            <a:r>
              <a:rPr lang="en-US" sz="1600" dirty="0">
                <a:latin typeface="Helvetica Neue Light" panose="02000403000000020004"/>
                <a:cs typeface="Helvetica Neue"/>
              </a:rPr>
              <a:t>We are working to anticipate the need for extra sections in advance (for this spring, enough to serve 130% of historic enrollment instead of 110%) – we will be able to be more precise as we collect additional data and review course-specific enrollment patterns</a:t>
            </a:r>
          </a:p>
        </p:txBody>
      </p:sp>
      <p:sp>
        <p:nvSpPr>
          <p:cNvPr id="3" name="Slide Number Placeholder 2">
            <a:extLst>
              <a:ext uri="{FF2B5EF4-FFF2-40B4-BE49-F238E27FC236}">
                <a16:creationId xmlns:a16="http://schemas.microsoft.com/office/drawing/2014/main" id="{13A23CDA-7704-9A44-7591-AFFF47BE6D9A}"/>
              </a:ext>
            </a:extLst>
          </p:cNvPr>
          <p:cNvSpPr>
            <a:spLocks noGrp="1"/>
          </p:cNvSpPr>
          <p:nvPr>
            <p:ph type="sldNum" sz="quarter" idx="12"/>
          </p:nvPr>
        </p:nvSpPr>
        <p:spPr/>
        <p:txBody>
          <a:bodyPr/>
          <a:lstStyle/>
          <a:p>
            <a:fld id="{3AF5B793-A8FE-CB4C-BEAD-E0D98F0CF84B}" type="slidenum">
              <a:rPr lang="en-US" smtClean="0"/>
              <a:t>3</a:t>
            </a:fld>
            <a:endParaRPr lang="en-US" dirty="0"/>
          </a:p>
        </p:txBody>
      </p:sp>
    </p:spTree>
    <p:extLst>
      <p:ext uri="{BB962C8B-B14F-4D97-AF65-F5344CB8AC3E}">
        <p14:creationId xmlns:p14="http://schemas.microsoft.com/office/powerpoint/2010/main" val="265589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F81B-95DD-62A0-8CE0-11087194D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A983B-439D-FD35-FACA-70AB964FA553}"/>
              </a:ext>
            </a:extLst>
          </p:cNvPr>
          <p:cNvSpPr>
            <a:spLocks noGrp="1"/>
          </p:cNvSpPr>
          <p:nvPr>
            <p:ph type="title"/>
          </p:nvPr>
        </p:nvSpPr>
        <p:spPr/>
        <p:txBody>
          <a:bodyPr/>
          <a:lstStyle/>
          <a:p>
            <a:r>
              <a:rPr lang="en-US" dirty="0"/>
              <a:t>Continuous Improvement (continued)</a:t>
            </a:r>
          </a:p>
        </p:txBody>
      </p:sp>
      <p:sp>
        <p:nvSpPr>
          <p:cNvPr id="4" name="Content Placeholder 3">
            <a:extLst>
              <a:ext uri="{FF2B5EF4-FFF2-40B4-BE49-F238E27FC236}">
                <a16:creationId xmlns:a16="http://schemas.microsoft.com/office/drawing/2014/main" id="{970B424C-B0CF-65B2-271E-0EF04E9BA2E1}"/>
              </a:ext>
            </a:extLst>
          </p:cNvPr>
          <p:cNvSpPr>
            <a:spLocks noGrp="1"/>
          </p:cNvSpPr>
          <p:nvPr>
            <p:ph idx="1"/>
          </p:nvPr>
        </p:nvSpPr>
        <p:spPr>
          <a:xfrm>
            <a:off x="628650" y="1098698"/>
            <a:ext cx="8241030" cy="3534025"/>
          </a:xfrm>
        </p:spPr>
        <p:txBody>
          <a:bodyPr/>
          <a:lstStyle/>
          <a:p>
            <a:r>
              <a:rPr lang="en-US" sz="1600" dirty="0"/>
              <a:t>We are running the </a:t>
            </a:r>
            <a:r>
              <a:rPr lang="en-US" sz="1600" dirty="0" err="1"/>
              <a:t>sectionizer</a:t>
            </a:r>
            <a:r>
              <a:rPr lang="en-US" sz="1600" dirty="0"/>
              <a:t> earlier so that instructors see students in teaching sections one week before classes start.  Students will continue to be added as space is available through the registration deadline for pooled sections.</a:t>
            </a:r>
          </a:p>
          <a:p>
            <a:r>
              <a:rPr lang="en-US" sz="1600" dirty="0"/>
              <a:t>While logged in to VPN or Citrix, college implementation leads, </a:t>
            </a:r>
            <a:r>
              <a:rPr lang="en-US" sz="1600" dirty="0" err="1"/>
              <a:t>vps</a:t>
            </a:r>
            <a:r>
              <a:rPr lang="en-US" sz="1600" dirty="0"/>
              <a:t>, deans, chairs, advisors and other staff can check enrollment information in real time using the </a:t>
            </a:r>
            <a:r>
              <a:rPr lang="en-US" sz="1600" dirty="0" err="1"/>
              <a:t>sectionizer</a:t>
            </a:r>
            <a:r>
              <a:rPr lang="en-US" sz="1600" dirty="0"/>
              <a:t> dashboard: </a:t>
            </a:r>
          </a:p>
          <a:p>
            <a:pPr lvl="1"/>
            <a:r>
              <a:rPr lang="en-US" sz="1600" dirty="0">
                <a:latin typeface="Helvetica Neue Light"/>
              </a:rPr>
              <a:t>Course enrollments compared to teaching capacity</a:t>
            </a:r>
          </a:p>
          <a:p>
            <a:pPr lvl="1"/>
            <a:r>
              <a:rPr lang="en-US" sz="1600" dirty="0">
                <a:latin typeface="Helvetica Neue Light"/>
              </a:rPr>
              <a:t>Which sections are being taught by your college, and which students are placed in those sections</a:t>
            </a:r>
          </a:p>
          <a:p>
            <a:pPr lvl="1"/>
            <a:r>
              <a:rPr lang="en-US" sz="1600" dirty="0">
                <a:latin typeface="Helvetica Neue Light"/>
              </a:rPr>
              <a:t>Which students are enrolled from your college, and which teaching section are they placed in</a:t>
            </a:r>
          </a:p>
          <a:p>
            <a:pPr marL="0" indent="0">
              <a:buNone/>
            </a:pPr>
            <a:endParaRPr lang="en-US" sz="1600" dirty="0"/>
          </a:p>
        </p:txBody>
      </p:sp>
      <p:sp>
        <p:nvSpPr>
          <p:cNvPr id="3" name="Slide Number Placeholder 2">
            <a:extLst>
              <a:ext uri="{FF2B5EF4-FFF2-40B4-BE49-F238E27FC236}">
                <a16:creationId xmlns:a16="http://schemas.microsoft.com/office/drawing/2014/main" id="{1DEAFFE2-7436-F431-AF10-752FCBCB221A}"/>
              </a:ext>
            </a:extLst>
          </p:cNvPr>
          <p:cNvSpPr>
            <a:spLocks noGrp="1"/>
          </p:cNvSpPr>
          <p:nvPr>
            <p:ph type="sldNum" sz="quarter" idx="12"/>
          </p:nvPr>
        </p:nvSpPr>
        <p:spPr/>
        <p:txBody>
          <a:bodyPr/>
          <a:lstStyle/>
          <a:p>
            <a:fld id="{3AF5B793-A8FE-CB4C-BEAD-E0D98F0CF84B}" type="slidenum">
              <a:rPr lang="en-US" smtClean="0"/>
              <a:t>4</a:t>
            </a:fld>
            <a:endParaRPr lang="en-US" dirty="0"/>
          </a:p>
        </p:txBody>
      </p:sp>
    </p:spTree>
    <p:extLst>
      <p:ext uri="{BB962C8B-B14F-4D97-AF65-F5344CB8AC3E}">
        <p14:creationId xmlns:p14="http://schemas.microsoft.com/office/powerpoint/2010/main" val="61352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E266-7EAE-12A8-A52E-2479C3E7B154}"/>
              </a:ext>
            </a:extLst>
          </p:cNvPr>
          <p:cNvSpPr>
            <a:spLocks noGrp="1"/>
          </p:cNvSpPr>
          <p:nvPr>
            <p:ph type="title"/>
          </p:nvPr>
        </p:nvSpPr>
        <p:spPr/>
        <p:txBody>
          <a:bodyPr/>
          <a:lstStyle/>
          <a:p>
            <a:r>
              <a:rPr lang="en-US" dirty="0"/>
              <a:t>Spring Workgroups</a:t>
            </a:r>
          </a:p>
        </p:txBody>
      </p:sp>
      <p:sp>
        <p:nvSpPr>
          <p:cNvPr id="3" name="Content Placeholder 2">
            <a:extLst>
              <a:ext uri="{FF2B5EF4-FFF2-40B4-BE49-F238E27FC236}">
                <a16:creationId xmlns:a16="http://schemas.microsoft.com/office/drawing/2014/main" id="{A82CB17D-7DA9-38EA-E5AB-585B211E2384}"/>
              </a:ext>
            </a:extLst>
          </p:cNvPr>
          <p:cNvSpPr>
            <a:spLocks noGrp="1"/>
          </p:cNvSpPr>
          <p:nvPr>
            <p:ph idx="1"/>
          </p:nvPr>
        </p:nvSpPr>
        <p:spPr>
          <a:xfrm>
            <a:off x="628650" y="1098698"/>
            <a:ext cx="8087026" cy="3534025"/>
          </a:xfrm>
        </p:spPr>
        <p:txBody>
          <a:bodyPr/>
          <a:lstStyle/>
          <a:p>
            <a:pPr marL="0" marR="0" indent="0">
              <a:lnSpc>
                <a:spcPct val="107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Purpose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Bring together faculty and staff to address pain points in the following areas: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Section size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Section distribution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Course materials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Roles and compensation related to course development</a:t>
            </a:r>
          </a:p>
          <a:p>
            <a:pPr marL="0" marR="0" indent="0">
              <a:lnSpc>
                <a:spcPct val="107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Membership</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Faculty and staff representatives from project teams and subcommittees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Faculty and instructors who volunteered to be part of discussions on each topic from State Faculty Advisory Council (SFAC), State Instructor Advisory Council (SIAC), Online Faculty and Instructor Advisory Committee (OFIAC), or were recommended by the discipline at the State Curriculum Meeting in February </a:t>
            </a:r>
          </a:p>
          <a:p>
            <a:endParaRPr lang="en-US" dirty="0"/>
          </a:p>
        </p:txBody>
      </p:sp>
      <p:sp>
        <p:nvSpPr>
          <p:cNvPr id="4" name="Slide Number Placeholder 3">
            <a:extLst>
              <a:ext uri="{FF2B5EF4-FFF2-40B4-BE49-F238E27FC236}">
                <a16:creationId xmlns:a16="http://schemas.microsoft.com/office/drawing/2014/main" id="{F92892D1-0337-8FFD-7BF8-7E4EDC363A04}"/>
              </a:ext>
            </a:extLst>
          </p:cNvPr>
          <p:cNvSpPr>
            <a:spLocks noGrp="1"/>
          </p:cNvSpPr>
          <p:nvPr>
            <p:ph type="sldNum" sz="quarter" idx="12"/>
          </p:nvPr>
        </p:nvSpPr>
        <p:spPr/>
        <p:txBody>
          <a:bodyPr/>
          <a:lstStyle/>
          <a:p>
            <a:fld id="{3AF5B793-A8FE-CB4C-BEAD-E0D98F0CF84B}" type="slidenum">
              <a:rPr lang="en-US" smtClean="0"/>
              <a:t>5</a:t>
            </a:fld>
            <a:endParaRPr lang="en-US"/>
          </a:p>
        </p:txBody>
      </p:sp>
    </p:spTree>
    <p:extLst>
      <p:ext uri="{BB962C8B-B14F-4D97-AF65-F5344CB8AC3E}">
        <p14:creationId xmlns:p14="http://schemas.microsoft.com/office/powerpoint/2010/main" val="420167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901B-CB33-42EB-B0C8-F10F61D19B74}"/>
              </a:ext>
            </a:extLst>
          </p:cNvPr>
          <p:cNvSpPr>
            <a:spLocks noGrp="1"/>
          </p:cNvSpPr>
          <p:nvPr>
            <p:ph type="title"/>
          </p:nvPr>
        </p:nvSpPr>
        <p:spPr/>
        <p:txBody>
          <a:bodyPr/>
          <a:lstStyle/>
          <a:p>
            <a:r>
              <a:rPr lang="en-US" dirty="0"/>
              <a:t>Spring Workgroups (continued)</a:t>
            </a:r>
          </a:p>
        </p:txBody>
      </p:sp>
      <p:sp>
        <p:nvSpPr>
          <p:cNvPr id="3" name="Content Placeholder 2">
            <a:extLst>
              <a:ext uri="{FF2B5EF4-FFF2-40B4-BE49-F238E27FC236}">
                <a16:creationId xmlns:a16="http://schemas.microsoft.com/office/drawing/2014/main" id="{CD70372E-AE88-1387-8126-F7561457CEB2}"/>
              </a:ext>
            </a:extLst>
          </p:cNvPr>
          <p:cNvSpPr>
            <a:spLocks noGrp="1"/>
          </p:cNvSpPr>
          <p:nvPr>
            <p:ph idx="1"/>
          </p:nvPr>
        </p:nvSpPr>
        <p:spPr/>
        <p:txBody>
          <a:bodyPr/>
          <a:lstStyle/>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Goals / Agenda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 clarify current processes, constraints, and pain points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Brainstorm solutions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 Prioritize viable solutions and identify next steps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Recommend next steps for improving ongoing communication and collaboration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Deliverables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Summary level documentation that can be posted to SharePoint Site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Report out at regular meetings of Online Faculty and Instructor Advisory Committee, College Implementation Leads, Project Team, Steering Committee</a:t>
            </a:r>
          </a:p>
          <a:p>
            <a:endParaRPr lang="en-US" dirty="0"/>
          </a:p>
        </p:txBody>
      </p:sp>
      <p:sp>
        <p:nvSpPr>
          <p:cNvPr id="4" name="Slide Number Placeholder 3">
            <a:extLst>
              <a:ext uri="{FF2B5EF4-FFF2-40B4-BE49-F238E27FC236}">
                <a16:creationId xmlns:a16="http://schemas.microsoft.com/office/drawing/2014/main" id="{5DD0D690-956D-D254-8E58-806B9705308A}"/>
              </a:ext>
            </a:extLst>
          </p:cNvPr>
          <p:cNvSpPr>
            <a:spLocks noGrp="1"/>
          </p:cNvSpPr>
          <p:nvPr>
            <p:ph type="sldNum" sz="quarter" idx="12"/>
          </p:nvPr>
        </p:nvSpPr>
        <p:spPr/>
        <p:txBody>
          <a:bodyPr/>
          <a:lstStyle/>
          <a:p>
            <a:fld id="{3AF5B793-A8FE-CB4C-BEAD-E0D98F0CF84B}" type="slidenum">
              <a:rPr lang="en-US" smtClean="0"/>
              <a:t>6</a:t>
            </a:fld>
            <a:endParaRPr lang="en-US"/>
          </a:p>
        </p:txBody>
      </p:sp>
    </p:spTree>
    <p:extLst>
      <p:ext uri="{BB962C8B-B14F-4D97-AF65-F5344CB8AC3E}">
        <p14:creationId xmlns:p14="http://schemas.microsoft.com/office/powerpoint/2010/main" val="428418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B77B-6B83-646E-F804-5EFE032DA095}"/>
              </a:ext>
            </a:extLst>
          </p:cNvPr>
          <p:cNvSpPr>
            <a:spLocks noGrp="1"/>
          </p:cNvSpPr>
          <p:nvPr>
            <p:ph type="title"/>
          </p:nvPr>
        </p:nvSpPr>
        <p:spPr/>
        <p:txBody>
          <a:bodyPr/>
          <a:lstStyle/>
          <a:p>
            <a:r>
              <a:rPr lang="en-US" dirty="0"/>
              <a:t>Section Size Workgroup</a:t>
            </a:r>
          </a:p>
        </p:txBody>
      </p:sp>
      <p:sp>
        <p:nvSpPr>
          <p:cNvPr id="3" name="Content Placeholder 2">
            <a:extLst>
              <a:ext uri="{FF2B5EF4-FFF2-40B4-BE49-F238E27FC236}">
                <a16:creationId xmlns:a16="http://schemas.microsoft.com/office/drawing/2014/main" id="{7D23E85A-CF53-B6F6-EC70-9A3E34EBFB37}"/>
              </a:ext>
            </a:extLst>
          </p:cNvPr>
          <p:cNvSpPr>
            <a:spLocks noGrp="1"/>
          </p:cNvSpPr>
          <p:nvPr>
            <p:ph idx="1"/>
          </p:nvPr>
        </p:nvSpPr>
        <p:spPr/>
        <p:txBody>
          <a:bodyPr/>
          <a:lstStyle/>
          <a:p>
            <a:r>
              <a:rPr lang="en-US" sz="1800" dirty="0"/>
              <a:t>Review standard practices, enrollment and attrition data, pilots underway, and recommend next steps </a:t>
            </a:r>
          </a:p>
          <a:p>
            <a:r>
              <a:rPr lang="en-US" sz="1800" dirty="0"/>
              <a:t>Consider alternative ways to achieve average enrollment of 25 at census across all online sections</a:t>
            </a:r>
          </a:p>
          <a:p>
            <a:pPr marL="0" indent="0">
              <a:buNone/>
            </a:pPr>
            <a:endParaRPr lang="en-US" dirty="0"/>
          </a:p>
        </p:txBody>
      </p:sp>
      <p:sp>
        <p:nvSpPr>
          <p:cNvPr id="4" name="Slide Number Placeholder 3">
            <a:extLst>
              <a:ext uri="{FF2B5EF4-FFF2-40B4-BE49-F238E27FC236}">
                <a16:creationId xmlns:a16="http://schemas.microsoft.com/office/drawing/2014/main" id="{72A49489-EA91-5F1A-0AED-0F11CDFACFF0}"/>
              </a:ext>
            </a:extLst>
          </p:cNvPr>
          <p:cNvSpPr>
            <a:spLocks noGrp="1"/>
          </p:cNvSpPr>
          <p:nvPr>
            <p:ph type="sldNum" sz="quarter" idx="12"/>
          </p:nvPr>
        </p:nvSpPr>
        <p:spPr/>
        <p:txBody>
          <a:bodyPr/>
          <a:lstStyle/>
          <a:p>
            <a:fld id="{3AF5B793-A8FE-CB4C-BEAD-E0D98F0CF84B}" type="slidenum">
              <a:rPr lang="en-US" smtClean="0"/>
              <a:t>7</a:t>
            </a:fld>
            <a:endParaRPr lang="en-US"/>
          </a:p>
        </p:txBody>
      </p:sp>
      <p:graphicFrame>
        <p:nvGraphicFramePr>
          <p:cNvPr id="5" name="Content Placeholder 4">
            <a:extLst>
              <a:ext uri="{FF2B5EF4-FFF2-40B4-BE49-F238E27FC236}">
                <a16:creationId xmlns:a16="http://schemas.microsoft.com/office/drawing/2014/main" id="{13CB2B42-E313-6EF0-DDC1-8BEC11FCB82C}"/>
              </a:ext>
            </a:extLst>
          </p:cNvPr>
          <p:cNvGraphicFramePr>
            <a:graphicFrameLocks/>
          </p:cNvGraphicFramePr>
          <p:nvPr>
            <p:extLst>
              <p:ext uri="{D42A27DB-BD31-4B8C-83A1-F6EECF244321}">
                <p14:modId xmlns:p14="http://schemas.microsoft.com/office/powerpoint/2010/main" val="2628462152"/>
              </p:ext>
            </p:extLst>
          </p:nvPr>
        </p:nvGraphicFramePr>
        <p:xfrm>
          <a:off x="628650" y="2780938"/>
          <a:ext cx="8057595" cy="1470660"/>
        </p:xfrm>
        <a:graphic>
          <a:graphicData uri="http://schemas.openxmlformats.org/drawingml/2006/table">
            <a:tbl>
              <a:tblPr firstRow="1" bandRow="1">
                <a:tableStyleId>{5C22544A-7EE6-4342-B048-85BDC9FD1C3A}</a:tableStyleId>
              </a:tblPr>
              <a:tblGrid>
                <a:gridCol w="1273145">
                  <a:extLst>
                    <a:ext uri="{9D8B030D-6E8A-4147-A177-3AD203B41FA5}">
                      <a16:colId xmlns:a16="http://schemas.microsoft.com/office/drawing/2014/main" val="1085618138"/>
                    </a:ext>
                  </a:extLst>
                </a:gridCol>
                <a:gridCol w="3385816">
                  <a:extLst>
                    <a:ext uri="{9D8B030D-6E8A-4147-A177-3AD203B41FA5}">
                      <a16:colId xmlns:a16="http://schemas.microsoft.com/office/drawing/2014/main" val="2044224906"/>
                    </a:ext>
                  </a:extLst>
                </a:gridCol>
                <a:gridCol w="3398634">
                  <a:extLst>
                    <a:ext uri="{9D8B030D-6E8A-4147-A177-3AD203B41FA5}">
                      <a16:colId xmlns:a16="http://schemas.microsoft.com/office/drawing/2014/main" val="1123516884"/>
                    </a:ext>
                  </a:extLst>
                </a:gridCol>
              </a:tblGrid>
              <a:tr h="251460">
                <a:tc>
                  <a:txBody>
                    <a:bodyPr/>
                    <a:lstStyle/>
                    <a:p>
                      <a:r>
                        <a:rPr lang="en-US" sz="1100" baseline="0" dirty="0">
                          <a:latin typeface="Helvetica Neue"/>
                          <a:ea typeface="Helvetica Neue" panose="02000503000000020004" pitchFamily="2" charset="0"/>
                          <a:cs typeface="Helvetica Neue" panose="02000503000000020004" pitchFamily="2" charset="0"/>
                        </a:rPr>
                        <a:t>Focus Area</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Faculty Volunteers</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Staff</a:t>
                      </a:r>
                    </a:p>
                  </a:txBody>
                  <a:tcPr/>
                </a:tc>
                <a:extLst>
                  <a:ext uri="{0D108BD9-81ED-4DB2-BD59-A6C34878D82A}">
                    <a16:rowId xmlns:a16="http://schemas.microsoft.com/office/drawing/2014/main" val="3202375937"/>
                  </a:ext>
                </a:extLst>
              </a:tr>
              <a:tr h="1211580">
                <a:tc>
                  <a:txBody>
                    <a:bodyPr/>
                    <a:lstStyle/>
                    <a:p>
                      <a:pPr marL="0" marR="0">
                        <a:lnSpc>
                          <a:spcPct val="107000"/>
                        </a:lnSpc>
                        <a:spcBef>
                          <a:spcPts val="0"/>
                        </a:spcBef>
                        <a:spcAft>
                          <a:spcPts val="800"/>
                        </a:spcAft>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 Size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Tammy Vercauteren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Adrianna Sanchez-Lopez, (CCA, ENG)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Molly Ostwald, (CCA, BIO, Faculty)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Tracy Lee (PPSC, BIO, Instructor)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Eric Thompson, (CNCC, MAT, Faculty)</a:t>
                      </a: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Sarah McMahon (PPSC, JOU Faculty)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 CTE rep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Jesse LaRose, Dean (CNCC, Academic Affairs Subcommittee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John Schmahl, Dean of Student Services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Eileen Clymo, Fiscal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Consultants: IT, IRBI, Kevin Kelly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189662744"/>
                  </a:ext>
                </a:extLst>
              </a:tr>
            </a:tbl>
          </a:graphicData>
        </a:graphic>
      </p:graphicFrame>
    </p:spTree>
    <p:extLst>
      <p:ext uri="{BB962C8B-B14F-4D97-AF65-F5344CB8AC3E}">
        <p14:creationId xmlns:p14="http://schemas.microsoft.com/office/powerpoint/2010/main" val="1820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1D5D-498B-1EF9-7BFA-638CF9283CAB}"/>
              </a:ext>
            </a:extLst>
          </p:cNvPr>
          <p:cNvSpPr>
            <a:spLocks noGrp="1"/>
          </p:cNvSpPr>
          <p:nvPr>
            <p:ph type="title"/>
          </p:nvPr>
        </p:nvSpPr>
        <p:spPr/>
        <p:txBody>
          <a:bodyPr/>
          <a:lstStyle/>
          <a:p>
            <a:r>
              <a:rPr lang="en-US" dirty="0"/>
              <a:t>Course Materials Work Group</a:t>
            </a:r>
          </a:p>
        </p:txBody>
      </p:sp>
      <p:sp>
        <p:nvSpPr>
          <p:cNvPr id="3" name="Content Placeholder 2">
            <a:extLst>
              <a:ext uri="{FF2B5EF4-FFF2-40B4-BE49-F238E27FC236}">
                <a16:creationId xmlns:a16="http://schemas.microsoft.com/office/drawing/2014/main" id="{2523A87E-2216-2561-7AD2-55BBFBD93362}"/>
              </a:ext>
            </a:extLst>
          </p:cNvPr>
          <p:cNvSpPr>
            <a:spLocks noGrp="1"/>
          </p:cNvSpPr>
          <p:nvPr>
            <p:ph idx="1"/>
          </p:nvPr>
        </p:nvSpPr>
        <p:spPr>
          <a:xfrm>
            <a:off x="628650" y="1098698"/>
            <a:ext cx="8112394" cy="3534025"/>
          </a:xfrm>
        </p:spPr>
        <p:txBody>
          <a:bodyPr/>
          <a:lstStyle/>
          <a:p>
            <a:r>
              <a:rPr lang="en-US" sz="1800" dirty="0"/>
              <a:t>Review requirements of Higher Education Opportunity Act and existing practices for selecting and procuring course materials</a:t>
            </a:r>
          </a:p>
          <a:p>
            <a:r>
              <a:rPr lang="en-US" sz="1800" dirty="0"/>
              <a:t>Identify pain points for faculty, students, and staff. Where can there be some flexibility? What are longer term solutions we can consider?</a:t>
            </a:r>
          </a:p>
        </p:txBody>
      </p:sp>
      <p:sp>
        <p:nvSpPr>
          <p:cNvPr id="4" name="Slide Number Placeholder 3">
            <a:extLst>
              <a:ext uri="{FF2B5EF4-FFF2-40B4-BE49-F238E27FC236}">
                <a16:creationId xmlns:a16="http://schemas.microsoft.com/office/drawing/2014/main" id="{669C0C94-1B13-0011-5B33-6421228B2303}"/>
              </a:ext>
            </a:extLst>
          </p:cNvPr>
          <p:cNvSpPr>
            <a:spLocks noGrp="1"/>
          </p:cNvSpPr>
          <p:nvPr>
            <p:ph type="sldNum" sz="quarter" idx="12"/>
          </p:nvPr>
        </p:nvSpPr>
        <p:spPr/>
        <p:txBody>
          <a:bodyPr/>
          <a:lstStyle/>
          <a:p>
            <a:fld id="{3AF5B793-A8FE-CB4C-BEAD-E0D98F0CF84B}" type="slidenum">
              <a:rPr lang="en-US" smtClean="0"/>
              <a:t>8</a:t>
            </a:fld>
            <a:endParaRPr lang="en-US"/>
          </a:p>
        </p:txBody>
      </p:sp>
      <p:graphicFrame>
        <p:nvGraphicFramePr>
          <p:cNvPr id="6" name="Content Placeholder 4">
            <a:extLst>
              <a:ext uri="{FF2B5EF4-FFF2-40B4-BE49-F238E27FC236}">
                <a16:creationId xmlns:a16="http://schemas.microsoft.com/office/drawing/2014/main" id="{37E165C2-FBE4-D1A5-5001-2A4C809DF597}"/>
              </a:ext>
            </a:extLst>
          </p:cNvPr>
          <p:cNvGraphicFramePr>
            <a:graphicFrameLocks/>
          </p:cNvGraphicFramePr>
          <p:nvPr>
            <p:extLst>
              <p:ext uri="{D42A27DB-BD31-4B8C-83A1-F6EECF244321}">
                <p14:modId xmlns:p14="http://schemas.microsoft.com/office/powerpoint/2010/main" val="2416354513"/>
              </p:ext>
            </p:extLst>
          </p:nvPr>
        </p:nvGraphicFramePr>
        <p:xfrm>
          <a:off x="777291" y="2612933"/>
          <a:ext cx="7815112" cy="2243325"/>
        </p:xfrm>
        <a:graphic>
          <a:graphicData uri="http://schemas.openxmlformats.org/drawingml/2006/table">
            <a:tbl>
              <a:tblPr firstRow="1" bandRow="1">
                <a:tableStyleId>{5C22544A-7EE6-4342-B048-85BDC9FD1C3A}</a:tableStyleId>
              </a:tblPr>
              <a:tblGrid>
                <a:gridCol w="1017871">
                  <a:extLst>
                    <a:ext uri="{9D8B030D-6E8A-4147-A177-3AD203B41FA5}">
                      <a16:colId xmlns:a16="http://schemas.microsoft.com/office/drawing/2014/main" val="1085618138"/>
                    </a:ext>
                  </a:extLst>
                </a:gridCol>
                <a:gridCol w="3508409">
                  <a:extLst>
                    <a:ext uri="{9D8B030D-6E8A-4147-A177-3AD203B41FA5}">
                      <a16:colId xmlns:a16="http://schemas.microsoft.com/office/drawing/2014/main" val="2044224906"/>
                    </a:ext>
                  </a:extLst>
                </a:gridCol>
                <a:gridCol w="3288832">
                  <a:extLst>
                    <a:ext uri="{9D8B030D-6E8A-4147-A177-3AD203B41FA5}">
                      <a16:colId xmlns:a16="http://schemas.microsoft.com/office/drawing/2014/main" val="3693285292"/>
                    </a:ext>
                  </a:extLst>
                </a:gridCol>
              </a:tblGrid>
              <a:tr h="321243">
                <a:tc>
                  <a:txBody>
                    <a:bodyPr/>
                    <a:lstStyle/>
                    <a:p>
                      <a:r>
                        <a:rPr lang="en-US" sz="1100" baseline="0" dirty="0">
                          <a:latin typeface="Helvetica Neue"/>
                          <a:ea typeface="Helvetica Neue" panose="02000503000000020004" pitchFamily="2" charset="0"/>
                          <a:cs typeface="Helvetica Neue" panose="02000503000000020004" pitchFamily="2" charset="0"/>
                        </a:rPr>
                        <a:t>Focus Area</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Faculty Volunteers</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Staff</a:t>
                      </a:r>
                    </a:p>
                  </a:txBody>
                  <a:tcPr/>
                </a:tc>
                <a:extLst>
                  <a:ext uri="{0D108BD9-81ED-4DB2-BD59-A6C34878D82A}">
                    <a16:rowId xmlns:a16="http://schemas.microsoft.com/office/drawing/2014/main" val="3202375937"/>
                  </a:ext>
                </a:extLst>
              </a:tr>
              <a:tr h="1922082">
                <a:tc>
                  <a:txBody>
                    <a:bodyPr/>
                    <a:lstStyle/>
                    <a:p>
                      <a:pPr marL="0" marR="0">
                        <a:lnSpc>
                          <a:spcPct val="107000"/>
                        </a:lnSpc>
                        <a:spcBef>
                          <a:spcPts val="0"/>
                        </a:spcBef>
                        <a:spcAft>
                          <a:spcPts val="800"/>
                        </a:spcAft>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Course Materials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Brittany Dudek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Adrianna Sanchez-Lopez, (CCA, ENG)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Molly Ostwald, (CCA, BIO, Faculty)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Tracy Lee Tracy Lee (PPSC, BIO, Instructor)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Eric Thompson, (CNCC, MAT, Faculty)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7000"/>
                        </a:lnSpc>
                        <a:spcBef>
                          <a:spcPts val="0"/>
                        </a:spcBef>
                        <a:spcAft>
                          <a:spcPts val="0"/>
                        </a:spcAft>
                        <a:buClrTx/>
                        <a:buSzTx/>
                        <a:buFont typeface="Arial" panose="020B0604020202020204" pitchFamily="34" charset="0"/>
                        <a:buChar char="•"/>
                        <a:tabLst>
                          <a:tab pos="228600" algn="l"/>
                        </a:tabLst>
                        <a:defRPr/>
                      </a:pPr>
                      <a:r>
                        <a:rPr lang="en-US" sz="1100" kern="100" dirty="0">
                          <a:solidFill>
                            <a:srgbClr val="000000"/>
                          </a:solidFill>
                          <a:effectLst/>
                          <a:latin typeface="Calibri" panose="020F0502020204030204" pitchFamily="34" charset="0"/>
                          <a:ea typeface="+mn-ea"/>
                          <a:cs typeface="Times New Roman" panose="02020603050405020304" pitchFamily="18" charset="0"/>
                        </a:rPr>
                        <a:t>Carol Jonas-Morrison, PPSC MAT faculty</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Amy Nunnally (FRCC, BIO Faculty, Course Materials Subcommittee)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Need CTE rep?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Brittany Dudek, Director, Library and OER,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Rachel Meisner, Learning Resources Coordinator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Heather Brungardt, Bookstore (NJC)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Kristin Rivedal, LMS Integration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Eileen Clymo, Fiscal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Consultants: Accessibility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73975223"/>
                  </a:ext>
                </a:extLst>
              </a:tr>
            </a:tbl>
          </a:graphicData>
        </a:graphic>
      </p:graphicFrame>
    </p:spTree>
    <p:extLst>
      <p:ext uri="{BB962C8B-B14F-4D97-AF65-F5344CB8AC3E}">
        <p14:creationId xmlns:p14="http://schemas.microsoft.com/office/powerpoint/2010/main" val="31579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1BFF-15D2-91E4-8B3D-EB6049015964}"/>
              </a:ext>
            </a:extLst>
          </p:cNvPr>
          <p:cNvSpPr>
            <a:spLocks noGrp="1"/>
          </p:cNvSpPr>
          <p:nvPr>
            <p:ph type="title"/>
          </p:nvPr>
        </p:nvSpPr>
        <p:spPr/>
        <p:txBody>
          <a:bodyPr/>
          <a:lstStyle/>
          <a:p>
            <a:r>
              <a:rPr lang="en-US" dirty="0"/>
              <a:t>Roles and Compensation re. Course Development</a:t>
            </a:r>
          </a:p>
        </p:txBody>
      </p:sp>
      <p:sp>
        <p:nvSpPr>
          <p:cNvPr id="3" name="Content Placeholder 2">
            <a:extLst>
              <a:ext uri="{FF2B5EF4-FFF2-40B4-BE49-F238E27FC236}">
                <a16:creationId xmlns:a16="http://schemas.microsoft.com/office/drawing/2014/main" id="{0CB895F7-6854-6DCE-8A0F-41D92BD05688}"/>
              </a:ext>
            </a:extLst>
          </p:cNvPr>
          <p:cNvSpPr>
            <a:spLocks noGrp="1"/>
          </p:cNvSpPr>
          <p:nvPr>
            <p:ph idx="1"/>
          </p:nvPr>
        </p:nvSpPr>
        <p:spPr>
          <a:xfrm>
            <a:off x="628650" y="1098698"/>
            <a:ext cx="8168841" cy="3534025"/>
          </a:xfrm>
        </p:spPr>
        <p:txBody>
          <a:bodyPr/>
          <a:lstStyle/>
          <a:p>
            <a:r>
              <a:rPr lang="en-US" sz="1800" dirty="0"/>
              <a:t>Review availability of teaching resources that align with selected course materials and can be easily used/modified by faculty and instructors across colleges; review current processes (Blueprint Process, </a:t>
            </a:r>
            <a:r>
              <a:rPr lang="en-US" sz="1800" dirty="0" err="1"/>
              <a:t>Consortialization</a:t>
            </a:r>
            <a:r>
              <a:rPr lang="en-US" sz="1800" dirty="0"/>
              <a:t> project)</a:t>
            </a:r>
          </a:p>
          <a:p>
            <a:r>
              <a:rPr lang="en-US" sz="1800" dirty="0"/>
              <a:t>Identify and prioritize additional course development needs, recommend approaches</a:t>
            </a:r>
          </a:p>
          <a:p>
            <a:endParaRPr lang="en-US" dirty="0"/>
          </a:p>
        </p:txBody>
      </p:sp>
      <p:sp>
        <p:nvSpPr>
          <p:cNvPr id="4" name="Slide Number Placeholder 3">
            <a:extLst>
              <a:ext uri="{FF2B5EF4-FFF2-40B4-BE49-F238E27FC236}">
                <a16:creationId xmlns:a16="http://schemas.microsoft.com/office/drawing/2014/main" id="{8EC7B1E1-2200-308B-185A-5F78912E5CD9}"/>
              </a:ext>
            </a:extLst>
          </p:cNvPr>
          <p:cNvSpPr>
            <a:spLocks noGrp="1"/>
          </p:cNvSpPr>
          <p:nvPr>
            <p:ph type="sldNum" sz="quarter" idx="12"/>
          </p:nvPr>
        </p:nvSpPr>
        <p:spPr/>
        <p:txBody>
          <a:bodyPr/>
          <a:lstStyle/>
          <a:p>
            <a:fld id="{3AF5B793-A8FE-CB4C-BEAD-E0D98F0CF84B}" type="slidenum">
              <a:rPr lang="en-US" smtClean="0"/>
              <a:t>9</a:t>
            </a:fld>
            <a:endParaRPr lang="en-US"/>
          </a:p>
        </p:txBody>
      </p:sp>
      <p:graphicFrame>
        <p:nvGraphicFramePr>
          <p:cNvPr id="6" name="Content Placeholder 4">
            <a:extLst>
              <a:ext uri="{FF2B5EF4-FFF2-40B4-BE49-F238E27FC236}">
                <a16:creationId xmlns:a16="http://schemas.microsoft.com/office/drawing/2014/main" id="{C7BCC4EC-E090-6298-6FE3-BF76D28F8AE8}"/>
              </a:ext>
            </a:extLst>
          </p:cNvPr>
          <p:cNvGraphicFramePr>
            <a:graphicFrameLocks/>
          </p:cNvGraphicFramePr>
          <p:nvPr>
            <p:extLst>
              <p:ext uri="{D42A27DB-BD31-4B8C-83A1-F6EECF244321}">
                <p14:modId xmlns:p14="http://schemas.microsoft.com/office/powerpoint/2010/main" val="963715626"/>
              </p:ext>
            </p:extLst>
          </p:nvPr>
        </p:nvGraphicFramePr>
        <p:xfrm>
          <a:off x="739896" y="2923523"/>
          <a:ext cx="8057595" cy="1598295"/>
        </p:xfrm>
        <a:graphic>
          <a:graphicData uri="http://schemas.openxmlformats.org/drawingml/2006/table">
            <a:tbl>
              <a:tblPr firstRow="1" bandRow="1">
                <a:tableStyleId>{5C22544A-7EE6-4342-B048-85BDC9FD1C3A}</a:tableStyleId>
              </a:tblPr>
              <a:tblGrid>
                <a:gridCol w="1273145">
                  <a:extLst>
                    <a:ext uri="{9D8B030D-6E8A-4147-A177-3AD203B41FA5}">
                      <a16:colId xmlns:a16="http://schemas.microsoft.com/office/drawing/2014/main" val="1085618138"/>
                    </a:ext>
                  </a:extLst>
                </a:gridCol>
                <a:gridCol w="3385816">
                  <a:extLst>
                    <a:ext uri="{9D8B030D-6E8A-4147-A177-3AD203B41FA5}">
                      <a16:colId xmlns:a16="http://schemas.microsoft.com/office/drawing/2014/main" val="2044224906"/>
                    </a:ext>
                  </a:extLst>
                </a:gridCol>
                <a:gridCol w="3398634">
                  <a:extLst>
                    <a:ext uri="{9D8B030D-6E8A-4147-A177-3AD203B41FA5}">
                      <a16:colId xmlns:a16="http://schemas.microsoft.com/office/drawing/2014/main" val="1123516884"/>
                    </a:ext>
                  </a:extLst>
                </a:gridCol>
              </a:tblGrid>
              <a:tr h="251460">
                <a:tc>
                  <a:txBody>
                    <a:bodyPr/>
                    <a:lstStyle/>
                    <a:p>
                      <a:r>
                        <a:rPr lang="en-US" sz="1100" baseline="0" dirty="0">
                          <a:latin typeface="Helvetica Neue"/>
                          <a:ea typeface="Helvetica Neue" panose="02000503000000020004" pitchFamily="2" charset="0"/>
                          <a:cs typeface="Helvetica Neue" panose="02000503000000020004" pitchFamily="2" charset="0"/>
                        </a:rPr>
                        <a:t>Focus Area</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Faculty Volunteers</a:t>
                      </a:r>
                    </a:p>
                  </a:txBody>
                  <a:tcPr/>
                </a:tc>
                <a:tc>
                  <a:txBody>
                    <a:bodyPr/>
                    <a:lstStyle/>
                    <a:p>
                      <a:r>
                        <a:rPr lang="en-US" sz="1100" baseline="0" dirty="0">
                          <a:latin typeface="Helvetica Neue"/>
                          <a:ea typeface="Helvetica Neue" panose="02000503000000020004" pitchFamily="2" charset="0"/>
                          <a:cs typeface="Helvetica Neue" panose="02000503000000020004" pitchFamily="2" charset="0"/>
                        </a:rPr>
                        <a:t>Staff</a:t>
                      </a:r>
                    </a:p>
                  </a:txBody>
                  <a:tcPr/>
                </a:tc>
                <a:extLst>
                  <a:ext uri="{0D108BD9-81ED-4DB2-BD59-A6C34878D82A}">
                    <a16:rowId xmlns:a16="http://schemas.microsoft.com/office/drawing/2014/main" val="3202375937"/>
                  </a:ext>
                </a:extLst>
              </a:tr>
              <a:tr h="805380">
                <a:tc>
                  <a:txBody>
                    <a:bodyPr/>
                    <a:lstStyle/>
                    <a:p>
                      <a:pPr marL="0" marR="0">
                        <a:lnSpc>
                          <a:spcPct val="107000"/>
                        </a:lnSpc>
                        <a:spcBef>
                          <a:spcPts val="0"/>
                        </a:spcBef>
                        <a:spcAft>
                          <a:spcPts val="800"/>
                        </a:spcAft>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Course Development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Facilitator: </a:t>
                      </a:r>
                      <a:b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Kevin Kelly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Katie Ordway, RRCC, HIS Instructor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Molly Ostwald, CCA, BIO Faculty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Eric Thompson, CNCC, MAT, Faculty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Amy Nunnally, FRCC, BIO Faculty, Course Development Subcommittee, Learning Design Academy (verify)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Diane Rhodes, RRCC, SDC CXX (verify)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Cynthia Krutsinger (PPSC, Learning Design Community of Practice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Murphy (CCCS, LDCP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Stephanie Wickman (FRCC, LDCP Co-chair)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Kristin Rivedal, LMS Integration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Eileen Clymo, Fiscal (CCCS)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Consultants: Accessibility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4773998"/>
                  </a:ext>
                </a:extLst>
              </a:tr>
            </a:tbl>
          </a:graphicData>
        </a:graphic>
      </p:graphicFrame>
    </p:spTree>
    <p:extLst>
      <p:ext uri="{BB962C8B-B14F-4D97-AF65-F5344CB8AC3E}">
        <p14:creationId xmlns:p14="http://schemas.microsoft.com/office/powerpoint/2010/main" val="357076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3" ma:contentTypeDescription="Create a new document." ma:contentTypeScope="" ma:versionID="b142768d9dadc3b15def785b60407ec8">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5eb106e82ec7892fe3df58d03e4ce83f"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732CB375-89D4-4404-B752-1DEC34F55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936e1-5038-4400-9cb6-ccddf211baf2"/>
    <ds:schemaRef ds:uri="4fad15b3-6818-46a9-a4b7-ada528df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C9BF9-9528-42AB-8A14-4D1A63B9C34A}">
  <ds:schemaRefs>
    <ds:schemaRef ds:uri="http://schemas.microsoft.com/sharepoint/v3/contenttype/forms"/>
  </ds:schemaRefs>
</ds:datastoreItem>
</file>

<file path=customXml/itemProps3.xml><?xml version="1.0" encoding="utf-8"?>
<ds:datastoreItem xmlns:ds="http://schemas.openxmlformats.org/officeDocument/2006/customXml" ds:itemID="{B5291ADD-E7BD-4B7F-AAF6-F02A30F6502B}">
  <ds:schemaRefs>
    <ds:schemaRef ds:uri="http://schemas.microsoft.com/office/2006/metadata/properties"/>
    <ds:schemaRef ds:uri="http://schemas.microsoft.com/office/infopath/2007/PartnerControls"/>
    <ds:schemaRef ds:uri="9ab936e1-5038-4400-9cb6-ccddf211baf2"/>
  </ds:schemaRefs>
</ds:datastoreItem>
</file>

<file path=docProps/app.xml><?xml version="1.0" encoding="utf-8"?>
<Properties xmlns="http://schemas.openxmlformats.org/officeDocument/2006/extended-properties" xmlns:vt="http://schemas.openxmlformats.org/officeDocument/2006/docPropsVTypes">
  <TotalTime>39428</TotalTime>
  <Words>2544</Words>
  <Application>Microsoft Office PowerPoint</Application>
  <PresentationFormat>On-screen Show (16:9)</PresentationFormat>
  <Paragraphs>308</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Nova</vt:lpstr>
      <vt:lpstr>Calibri</vt:lpstr>
      <vt:lpstr>Helvetica Neue</vt:lpstr>
      <vt:lpstr>Helvetica Neue Light</vt:lpstr>
      <vt:lpstr>Helvetica Neue Medium</vt:lpstr>
      <vt:lpstr>Segoe UI</vt:lpstr>
      <vt:lpstr>Office Theme</vt:lpstr>
      <vt:lpstr>Colorado Online  Info Session:   Updates and Answers to Frequently Asked Questions</vt:lpstr>
      <vt:lpstr>Goals – Transition to Colorado Online by Fall 2024</vt:lpstr>
      <vt:lpstr>Continuous Improvement Updates</vt:lpstr>
      <vt:lpstr>Continuous Improvement (continued)</vt:lpstr>
      <vt:lpstr>Spring Workgroups</vt:lpstr>
      <vt:lpstr>Spring Workgroups (continued)</vt:lpstr>
      <vt:lpstr>Section Size Workgroup</vt:lpstr>
      <vt:lpstr>Course Materials Work Group</vt:lpstr>
      <vt:lpstr>Roles and Compensation re. Course Development</vt:lpstr>
      <vt:lpstr>Section Distribution Workgroup</vt:lpstr>
      <vt:lpstr>Frequently Asked Questions</vt:lpstr>
      <vt:lpstr>What are the different types of Colorado Online sections?</vt:lpstr>
      <vt:lpstr>How are students placed in pooled sections?</vt:lpstr>
      <vt:lpstr>How are sections distributed?</vt:lpstr>
      <vt:lpstr>Section Distribution – Example Course</vt:lpstr>
      <vt:lpstr>Do home college and pooled teaching sections of the same course need to have the same course caps?</vt:lpstr>
      <vt:lpstr>Are home colleges allowed to open up extra online sections?  For example, PSY 2440 usually has 4-6 sections.  If those fill, can the college open another section or are those students encouraged to register in a pooled section?</vt:lpstr>
      <vt:lpstr>How do disciplines request modifications to the initial section distribution? </vt:lpstr>
      <vt:lpstr>Who gets the FTE for online courses?</vt:lpstr>
      <vt:lpstr>Where to Find Information about Colorado Online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370</cp:revision>
  <dcterms:created xsi:type="dcterms:W3CDTF">2021-07-08T13:59:42Z</dcterms:created>
  <dcterms:modified xsi:type="dcterms:W3CDTF">2024-03-27T09:51:34Z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ies>
</file>